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3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3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3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3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4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4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notesSlides/notesSlide46.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notesSlides/notesSlide7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 id="2147483708" r:id="rId6"/>
  </p:sldMasterIdLst>
  <p:notesMasterIdLst>
    <p:notesMasterId r:id="rId103"/>
  </p:notesMasterIdLst>
  <p:sldIdLst>
    <p:sldId id="1175" r:id="rId7"/>
    <p:sldId id="1176" r:id="rId8"/>
    <p:sldId id="1140" r:id="rId9"/>
    <p:sldId id="1141" r:id="rId10"/>
    <p:sldId id="1180" r:id="rId11"/>
    <p:sldId id="917" r:id="rId12"/>
    <p:sldId id="1149" r:id="rId13"/>
    <p:sldId id="1198" r:id="rId14"/>
    <p:sldId id="1199" r:id="rId15"/>
    <p:sldId id="844" r:id="rId16"/>
    <p:sldId id="1142" r:id="rId17"/>
    <p:sldId id="1135" r:id="rId18"/>
    <p:sldId id="1145" r:id="rId19"/>
    <p:sldId id="1184" r:id="rId20"/>
    <p:sldId id="1153" r:id="rId21"/>
    <p:sldId id="1154" r:id="rId22"/>
    <p:sldId id="1155" r:id="rId23"/>
    <p:sldId id="1156" r:id="rId24"/>
    <p:sldId id="1157" r:id="rId25"/>
    <p:sldId id="1158" r:id="rId26"/>
    <p:sldId id="1159" r:id="rId27"/>
    <p:sldId id="1160" r:id="rId28"/>
    <p:sldId id="1161" r:id="rId29"/>
    <p:sldId id="1189" r:id="rId30"/>
    <p:sldId id="1177" r:id="rId31"/>
    <p:sldId id="1203" r:id="rId32"/>
    <p:sldId id="1205" r:id="rId33"/>
    <p:sldId id="1185" r:id="rId34"/>
    <p:sldId id="1099" r:id="rId35"/>
    <p:sldId id="1098" r:id="rId36"/>
    <p:sldId id="1096" r:id="rId37"/>
    <p:sldId id="1045" r:id="rId38"/>
    <p:sldId id="1169" r:id="rId39"/>
    <p:sldId id="1170" r:id="rId40"/>
    <p:sldId id="1168" r:id="rId41"/>
    <p:sldId id="1186" r:id="rId42"/>
    <p:sldId id="1173" r:id="rId43"/>
    <p:sldId id="1164" r:id="rId44"/>
    <p:sldId id="1165" r:id="rId45"/>
    <p:sldId id="1103" r:id="rId46"/>
    <p:sldId id="1102" r:id="rId47"/>
    <p:sldId id="1152" r:id="rId48"/>
    <p:sldId id="1166" r:id="rId49"/>
    <p:sldId id="1167" r:id="rId50"/>
    <p:sldId id="1109" r:id="rId51"/>
    <p:sldId id="1110" r:id="rId52"/>
    <p:sldId id="1190" r:id="rId53"/>
    <p:sldId id="1191" r:id="rId54"/>
    <p:sldId id="1192" r:id="rId55"/>
    <p:sldId id="1193" r:id="rId56"/>
    <p:sldId id="1195" r:id="rId57"/>
    <p:sldId id="1196" r:id="rId58"/>
    <p:sldId id="1197" r:id="rId59"/>
    <p:sldId id="1036" r:id="rId60"/>
    <p:sldId id="1108" r:id="rId61"/>
    <p:sldId id="1040" r:id="rId62"/>
    <p:sldId id="1201" r:id="rId63"/>
    <p:sldId id="1202" r:id="rId64"/>
    <p:sldId id="1194" r:id="rId65"/>
    <p:sldId id="1015" r:id="rId66"/>
    <p:sldId id="1188" r:id="rId67"/>
    <p:sldId id="1144" r:id="rId68"/>
    <p:sldId id="1150" r:id="rId69"/>
    <p:sldId id="1148" r:id="rId70"/>
    <p:sldId id="1151" r:id="rId71"/>
    <p:sldId id="1132" r:id="rId72"/>
    <p:sldId id="1111" r:id="rId73"/>
    <p:sldId id="1044" r:id="rId74"/>
    <p:sldId id="1043" r:id="rId75"/>
    <p:sldId id="1080" r:id="rId76"/>
    <p:sldId id="1059" r:id="rId77"/>
    <p:sldId id="1061" r:id="rId78"/>
    <p:sldId id="1062" r:id="rId79"/>
    <p:sldId id="1063" r:id="rId80"/>
    <p:sldId id="1064" r:id="rId81"/>
    <p:sldId id="1065" r:id="rId82"/>
    <p:sldId id="1117" r:id="rId83"/>
    <p:sldId id="1139" r:id="rId84"/>
    <p:sldId id="1172" r:id="rId85"/>
    <p:sldId id="1057" r:id="rId86"/>
    <p:sldId id="1067" r:id="rId87"/>
    <p:sldId id="1086" r:id="rId88"/>
    <p:sldId id="1085" r:id="rId89"/>
    <p:sldId id="1087" r:id="rId90"/>
    <p:sldId id="1070" r:id="rId91"/>
    <p:sldId id="1077" r:id="rId92"/>
    <p:sldId id="1071" r:id="rId93"/>
    <p:sldId id="1072" r:id="rId94"/>
    <p:sldId id="1073" r:id="rId95"/>
    <p:sldId id="1074" r:id="rId96"/>
    <p:sldId id="1082" r:id="rId97"/>
    <p:sldId id="1068" r:id="rId98"/>
    <p:sldId id="1089" r:id="rId99"/>
    <p:sldId id="1091" r:id="rId100"/>
    <p:sldId id="1090" r:id="rId101"/>
    <p:sldId id="1047"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FF0000"/>
    <a:srgbClr val="3891D3"/>
    <a:srgbClr val="505050"/>
    <a:srgbClr val="E06666"/>
    <a:srgbClr val="2E2E2E"/>
    <a:srgbClr val="B4A7D6"/>
    <a:srgbClr val="484848"/>
    <a:srgbClr val="919191"/>
    <a:srgbClr val="9F9F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14B3A-8E8D-4090-BEF0-813933F769B8}" v="3" dt="2021-06-11T17:00:58.2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597" autoAdjust="0"/>
  </p:normalViewPr>
  <p:slideViewPr>
    <p:cSldViewPr snapToGrid="0">
      <p:cViewPr varScale="1">
        <p:scale>
          <a:sx n="120" d="100"/>
          <a:sy n="120" d="100"/>
        </p:scale>
        <p:origin x="3864"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tableStyles" Target="tableStyles.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notesMaster" Target="notesMasters/notesMaster1.xml"/><Relationship Id="rId108"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https://uchicagoedu-my.sharepoint.com/personal/ady_uchicago_edu/Documents/capc-learning-improve-accuracy-uniform-heterogenous-active-learning.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adzie\code\results\capc-utilization.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Users\adzie\code\results\capc-utilization.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embeddings/oleObject1.bin"/></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uchicagoedu-my.sharepoint.com/personal/ady_uchicago_edu/Documents/capc-learning-improve-accuracy-uniform-heterogenous-active-learning.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uchicagoedu-my.sharepoint.com/personal/ady_uchicago_edu/Documents/capc-learning-improve-accuracy-uniform-heterogenous-active-learning.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https://uchicagoedu-my.sharepoint.com/personal/ady_uchicago_edu/Documents/capc-learning-improve-accuracy-uniform-heterogenous-active-learning.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https://uchicagoedu-my.sharepoint.com/personal/ady_uchicago_edu/Documents/capc-learning-improve-accuracy-uniform-heterogenous-active-learning.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https://uchicagoedu-my.sharepoint.com/personal/ady_uchicago_edu/Documents/capc-learning-improve-accuracy-uniform-heterogenous-active-learni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198571067408417"/>
          <c:y val="4.6107932248018839E-2"/>
          <c:w val="0.80057474587989008"/>
          <c:h val="0.80866816889046422"/>
        </c:manualLayout>
      </c:layout>
      <c:barChart>
        <c:barDir val="col"/>
        <c:grouping val="clustered"/>
        <c:varyColors val="0"/>
        <c:ser>
          <c:idx val="0"/>
          <c:order val="0"/>
          <c:tx>
            <c:strRef>
              <c:f>Sheet1!$B$29</c:f>
              <c:strCache>
                <c:ptCount val="1"/>
                <c:pt idx="0">
                  <c:v>Before CaPC</c:v>
                </c:pt>
              </c:strCache>
            </c:strRef>
          </c:tx>
          <c:spPr>
            <a:noFill/>
            <a:ln>
              <a:noFill/>
            </a:ln>
            <a:effectLst/>
          </c:spPr>
          <c:invertIfNegative val="0"/>
          <c:cat>
            <c:numRef>
              <c:f>Sheet1!$A$30:$A$39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Sheet1!$B$30:$B$39</c:f>
              <c:numCache>
                <c:formatCode>General</c:formatCode>
                <c:ptCount val="10"/>
                <c:pt idx="0">
                  <c:v>83.743333333333339</c:v>
                </c:pt>
                <c:pt idx="1">
                  <c:v>91.06</c:v>
                </c:pt>
                <c:pt idx="2">
                  <c:v>92.5</c:v>
                </c:pt>
                <c:pt idx="3">
                  <c:v>80.069999999999993</c:v>
                </c:pt>
                <c:pt idx="4">
                  <c:v>88.410000000000011</c:v>
                </c:pt>
                <c:pt idx="5">
                  <c:v>84.61</c:v>
                </c:pt>
                <c:pt idx="6">
                  <c:v>75.443333333333328</c:v>
                </c:pt>
                <c:pt idx="7">
                  <c:v>88.42</c:v>
                </c:pt>
                <c:pt idx="8">
                  <c:v>72.763333333333335</c:v>
                </c:pt>
                <c:pt idx="9">
                  <c:v>82.323333333333338</c:v>
                </c:pt>
              </c:numCache>
            </c:numRef>
          </c:val>
          <c:extLst>
            <c:ext xmlns:c16="http://schemas.microsoft.com/office/drawing/2014/chart" uri="{C3380CC4-5D6E-409C-BE32-E72D297353CC}">
              <c16:uniqueId val="{00000000-8D9C-4384-959F-546F2ABA08EE}"/>
            </c:ext>
          </c:extLst>
        </c:ser>
        <c:ser>
          <c:idx val="1"/>
          <c:order val="1"/>
          <c:tx>
            <c:strRef>
              <c:f>Sheet1!$C$29</c:f>
              <c:strCache>
                <c:ptCount val="1"/>
                <c:pt idx="0">
                  <c:v>After CaPC</c:v>
                </c:pt>
              </c:strCache>
            </c:strRef>
          </c:tx>
          <c:spPr>
            <a:noFill/>
            <a:ln>
              <a:noFill/>
            </a:ln>
            <a:effectLst/>
          </c:spPr>
          <c:invertIfNegative val="0"/>
          <c:cat>
            <c:numRef>
              <c:f>Sheet1!$A$30:$A$39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Sheet1!$C$30:$C$39</c:f>
              <c:numCache>
                <c:formatCode>General</c:formatCode>
                <c:ptCount val="10"/>
                <c:pt idx="0">
                  <c:v>86.95</c:v>
                </c:pt>
                <c:pt idx="1">
                  <c:v>93.563333333333333</c:v>
                </c:pt>
                <c:pt idx="2">
                  <c:v>93.45</c:v>
                </c:pt>
                <c:pt idx="3">
                  <c:v>82.976666666666674</c:v>
                </c:pt>
                <c:pt idx="4">
                  <c:v>89.75333333333333</c:v>
                </c:pt>
                <c:pt idx="5">
                  <c:v>86.566666666666663</c:v>
                </c:pt>
                <c:pt idx="6">
                  <c:v>79.070000000000007</c:v>
                </c:pt>
                <c:pt idx="7">
                  <c:v>88.576666666666668</c:v>
                </c:pt>
                <c:pt idx="8">
                  <c:v>74.489999999999995</c:v>
                </c:pt>
                <c:pt idx="9">
                  <c:v>82.90666666666668</c:v>
                </c:pt>
              </c:numCache>
            </c:numRef>
          </c:val>
          <c:extLst>
            <c:ext xmlns:c16="http://schemas.microsoft.com/office/drawing/2014/chart" uri="{C3380CC4-5D6E-409C-BE32-E72D297353CC}">
              <c16:uniqueId val="{00000001-8D9C-4384-959F-546F2ABA08EE}"/>
            </c:ext>
          </c:extLst>
        </c:ser>
        <c:dLbls>
          <c:showLegendKey val="0"/>
          <c:showVal val="0"/>
          <c:showCatName val="0"/>
          <c:showSerName val="0"/>
          <c:showPercent val="0"/>
          <c:showBubbleSize val="0"/>
        </c:dLbls>
        <c:gapWidth val="219"/>
        <c:axId val="298608751"/>
        <c:axId val="289047247"/>
      </c:barChart>
      <c:lineChart>
        <c:grouping val="standard"/>
        <c:varyColors val="0"/>
        <c:ser>
          <c:idx val="2"/>
          <c:order val="2"/>
          <c:tx>
            <c:strRef>
              <c:f>Sheet1!$D$29</c:f>
              <c:strCache>
                <c:ptCount val="1"/>
                <c:pt idx="0">
                  <c:v>Before CaPC mean</c:v>
                </c:pt>
              </c:strCache>
            </c:strRef>
          </c:tx>
          <c:spPr>
            <a:ln w="28575" cap="rnd">
              <a:noFill/>
              <a:prstDash val="dash"/>
              <a:round/>
            </a:ln>
            <a:effectLst/>
          </c:spPr>
          <c:marker>
            <c:symbol val="none"/>
          </c:marker>
          <c:cat>
            <c:numRef>
              <c:f>Sheet1!$A$30:$A$39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Sheet1!$D$30:$D$39</c:f>
              <c:numCache>
                <c:formatCode>General</c:formatCode>
                <c:ptCount val="10"/>
                <c:pt idx="0">
                  <c:v>85.636666666666656</c:v>
                </c:pt>
                <c:pt idx="1">
                  <c:v>85.636666666666656</c:v>
                </c:pt>
                <c:pt idx="2">
                  <c:v>85.636666666666656</c:v>
                </c:pt>
                <c:pt idx="3">
                  <c:v>85.636666666666656</c:v>
                </c:pt>
                <c:pt idx="4">
                  <c:v>85.636666666666656</c:v>
                </c:pt>
                <c:pt idx="5">
                  <c:v>85.636666666666656</c:v>
                </c:pt>
                <c:pt idx="6">
                  <c:v>85.636666666666656</c:v>
                </c:pt>
                <c:pt idx="7">
                  <c:v>85.636666666666656</c:v>
                </c:pt>
                <c:pt idx="8">
                  <c:v>85.636666666666656</c:v>
                </c:pt>
                <c:pt idx="9">
                  <c:v>85.636666666666656</c:v>
                </c:pt>
              </c:numCache>
            </c:numRef>
          </c:val>
          <c:smooth val="0"/>
          <c:extLst>
            <c:ext xmlns:c16="http://schemas.microsoft.com/office/drawing/2014/chart" uri="{C3380CC4-5D6E-409C-BE32-E72D297353CC}">
              <c16:uniqueId val="{00000002-8D9C-4384-959F-546F2ABA08EE}"/>
            </c:ext>
          </c:extLst>
        </c:ser>
        <c:dLbls>
          <c:showLegendKey val="0"/>
          <c:showVal val="0"/>
          <c:showCatName val="0"/>
          <c:showSerName val="0"/>
          <c:showPercent val="0"/>
          <c:showBubbleSize val="0"/>
        </c:dLbls>
        <c:marker val="1"/>
        <c:smooth val="0"/>
        <c:axId val="298608751"/>
        <c:axId val="289047247"/>
      </c:line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7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Accuracy</a:t>
                </a:r>
              </a:p>
              <a:p>
                <a:pPr>
                  <a:defRPr/>
                </a:pPr>
                <a:r>
                  <a:rPr lang="en-CA"/>
                  <a:t>(%)</a:t>
                </a:r>
              </a:p>
            </c:rich>
          </c:tx>
          <c:layout>
            <c:manualLayout>
              <c:xMode val="edge"/>
              <c:yMode val="edge"/>
              <c:x val="5.283413000934903E-4"/>
              <c:y val="0.37067444034284452"/>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2800" b="0" i="0" u="none" strike="noStrike" kern="1200" baseline="0">
                <a:solidFill>
                  <a:schemeClr val="bg1"/>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bg1"/>
                </a:solidFill>
                <a:latin typeface="+mn-lt"/>
                <a:ea typeface="+mn-ea"/>
                <a:cs typeface="+mn-cs"/>
              </a:defRPr>
            </a:pPr>
            <a:endParaRPr lang="en-US"/>
          </a:p>
        </c:txPr>
      </c:legendEntry>
      <c:legendEntry>
        <c:idx val="2"/>
        <c:txPr>
          <a:bodyPr rot="0" spcFirstLastPara="1" vertOverflow="ellipsis" vert="horz" wrap="square" anchor="ctr" anchorCtr="1"/>
          <a:lstStyle/>
          <a:p>
            <a:pPr>
              <a:defRPr sz="2800" b="0" i="0" u="none" strike="noStrike" kern="1200" baseline="0">
                <a:solidFill>
                  <a:schemeClr val="bg1"/>
                </a:solidFill>
                <a:latin typeface="+mn-lt"/>
                <a:ea typeface="+mn-ea"/>
                <a:cs typeface="+mn-cs"/>
              </a:defRPr>
            </a:pPr>
            <a:endParaRPr lang="en-US"/>
          </a:p>
        </c:txPr>
      </c:legendEntry>
      <c:layout>
        <c:manualLayout>
          <c:xMode val="edge"/>
          <c:yMode val="edge"/>
          <c:x val="0.42473355978786259"/>
          <c:y val="5.764472614216546E-2"/>
          <c:w val="0.5511375663208754"/>
          <c:h val="0.13296020855607601"/>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49564888713388"/>
          <c:y val="3.9506531939071519E-2"/>
          <c:w val="0.80760403421043525"/>
          <c:h val="0.77861631121775965"/>
        </c:manualLayout>
      </c:layout>
      <c:barChart>
        <c:barDir val="col"/>
        <c:grouping val="clustered"/>
        <c:varyColors val="0"/>
        <c:ser>
          <c:idx val="0"/>
          <c:order val="0"/>
          <c:tx>
            <c:strRef>
              <c:f>'active-learning'!$B$46</c:f>
              <c:strCache>
                <c:ptCount val="1"/>
                <c:pt idx="0">
                  <c:v>Before CaPC</c:v>
                </c:pt>
              </c:strCache>
            </c:strRef>
          </c:tx>
          <c:spPr>
            <a:solidFill>
              <a:schemeClr val="accent1"/>
            </a:solidFill>
            <a:ln>
              <a:noFill/>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'active-learning'!$B$47:$B$56</c:f>
              <c:numCache>
                <c:formatCode>General</c:formatCode>
                <c:ptCount val="10"/>
                <c:pt idx="0">
                  <c:v>85.59666666666665</c:v>
                </c:pt>
                <c:pt idx="1">
                  <c:v>60.85</c:v>
                </c:pt>
                <c:pt idx="2">
                  <c:v>69.483333333333334</c:v>
                </c:pt>
                <c:pt idx="3">
                  <c:v>79.86666666666666</c:v>
                </c:pt>
                <c:pt idx="4">
                  <c:v>91.17</c:v>
                </c:pt>
                <c:pt idx="5">
                  <c:v>84.586666666666659</c:v>
                </c:pt>
                <c:pt idx="6">
                  <c:v>75.11</c:v>
                </c:pt>
                <c:pt idx="7">
                  <c:v>91.983333333333334</c:v>
                </c:pt>
                <c:pt idx="8">
                  <c:v>71.316666666666663</c:v>
                </c:pt>
                <c:pt idx="9">
                  <c:v>83.723333333333343</c:v>
                </c:pt>
              </c:numCache>
            </c:numRef>
          </c:val>
          <c:extLst>
            <c:ext xmlns:c16="http://schemas.microsoft.com/office/drawing/2014/chart" uri="{C3380CC4-5D6E-409C-BE32-E72D297353CC}">
              <c16:uniqueId val="{00000000-F763-4769-BD38-E770212208FD}"/>
            </c:ext>
          </c:extLst>
        </c:ser>
        <c:ser>
          <c:idx val="1"/>
          <c:order val="1"/>
          <c:tx>
            <c:strRef>
              <c:f>'active-learning'!$C$46</c:f>
              <c:strCache>
                <c:ptCount val="1"/>
                <c:pt idx="0">
                  <c:v>Random</c:v>
                </c:pt>
              </c:strCache>
            </c:strRef>
          </c:tx>
          <c:spPr>
            <a:solidFill>
              <a:schemeClr val="accent2"/>
            </a:solidFill>
            <a:ln>
              <a:noFill/>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'active-learning'!$C$47:$C$56</c:f>
              <c:numCache>
                <c:formatCode>General</c:formatCode>
                <c:ptCount val="10"/>
                <c:pt idx="0">
                  <c:v>86.333333333333329</c:v>
                </c:pt>
                <c:pt idx="1">
                  <c:v>87.786666666666676</c:v>
                </c:pt>
                <c:pt idx="2">
                  <c:v>88.683333333333323</c:v>
                </c:pt>
                <c:pt idx="3">
                  <c:v>81.723333333333329</c:v>
                </c:pt>
                <c:pt idx="4">
                  <c:v>91.21</c:v>
                </c:pt>
                <c:pt idx="5">
                  <c:v>85.236666666666665</c:v>
                </c:pt>
                <c:pt idx="6">
                  <c:v>79.726666666666674</c:v>
                </c:pt>
                <c:pt idx="7">
                  <c:v>89.983333333333334</c:v>
                </c:pt>
                <c:pt idx="8">
                  <c:v>72.896666666666661</c:v>
                </c:pt>
                <c:pt idx="9">
                  <c:v>83.016666666666666</c:v>
                </c:pt>
              </c:numCache>
            </c:numRef>
          </c:val>
          <c:extLst>
            <c:ext xmlns:c16="http://schemas.microsoft.com/office/drawing/2014/chart" uri="{C3380CC4-5D6E-409C-BE32-E72D297353CC}">
              <c16:uniqueId val="{00000001-F763-4769-BD38-E770212208FD}"/>
            </c:ext>
          </c:extLst>
        </c:ser>
        <c:ser>
          <c:idx val="2"/>
          <c:order val="2"/>
          <c:tx>
            <c:strRef>
              <c:f>'active-learning'!$D$46</c:f>
              <c:strCache>
                <c:ptCount val="1"/>
                <c:pt idx="0">
                  <c:v>Entropy</c:v>
                </c:pt>
              </c:strCache>
            </c:strRef>
          </c:tx>
          <c:spPr>
            <a:solidFill>
              <a:schemeClr val="accent3"/>
            </a:solidFill>
            <a:ln>
              <a:noFill/>
              <a:prstDash val="dash"/>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'active-learning'!$D$47:$D$56</c:f>
              <c:numCache>
                <c:formatCode>General</c:formatCode>
                <c:ptCount val="10"/>
                <c:pt idx="0">
                  <c:v>87.683333333333337</c:v>
                </c:pt>
                <c:pt idx="1">
                  <c:v>89.37</c:v>
                </c:pt>
                <c:pt idx="2">
                  <c:v>90.186666666666667</c:v>
                </c:pt>
                <c:pt idx="3">
                  <c:v>81.623333333333335</c:v>
                </c:pt>
                <c:pt idx="4">
                  <c:v>89.57</c:v>
                </c:pt>
                <c:pt idx="5">
                  <c:v>85.18</c:v>
                </c:pt>
                <c:pt idx="6">
                  <c:v>80.12</c:v>
                </c:pt>
                <c:pt idx="7">
                  <c:v>88.623333333333335</c:v>
                </c:pt>
                <c:pt idx="8">
                  <c:v>73.403333333333336</c:v>
                </c:pt>
                <c:pt idx="9">
                  <c:v>83.333333333333329</c:v>
                </c:pt>
              </c:numCache>
            </c:numRef>
          </c:val>
          <c:extLst>
            <c:ext xmlns:c16="http://schemas.microsoft.com/office/drawing/2014/chart" uri="{C3380CC4-5D6E-409C-BE32-E72D297353CC}">
              <c16:uniqueId val="{00000002-F763-4769-BD38-E770212208FD}"/>
            </c:ext>
          </c:extLst>
        </c:ser>
        <c:ser>
          <c:idx val="3"/>
          <c:order val="3"/>
          <c:tx>
            <c:strRef>
              <c:f>'active-learning'!$E$46</c:f>
              <c:strCache>
                <c:ptCount val="1"/>
                <c:pt idx="0">
                  <c:v>Margin</c:v>
                </c:pt>
              </c:strCache>
            </c:strRef>
          </c:tx>
          <c:spPr>
            <a:solidFill>
              <a:srgbClr val="92D050"/>
            </a:solidFill>
            <a:ln>
              <a:noFill/>
              <a:prstDash val="dash"/>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'active-learning'!$E$47:$E$56</c:f>
              <c:numCache>
                <c:formatCode>General</c:formatCode>
                <c:ptCount val="10"/>
                <c:pt idx="0">
                  <c:v>87.71</c:v>
                </c:pt>
                <c:pt idx="1">
                  <c:v>89.339999999999989</c:v>
                </c:pt>
                <c:pt idx="2">
                  <c:v>90.553333333333342</c:v>
                </c:pt>
                <c:pt idx="3">
                  <c:v>81.113333333333344</c:v>
                </c:pt>
                <c:pt idx="4">
                  <c:v>89.99666666666667</c:v>
                </c:pt>
                <c:pt idx="5">
                  <c:v>85.360000000000014</c:v>
                </c:pt>
                <c:pt idx="6">
                  <c:v>79.263333333333335</c:v>
                </c:pt>
                <c:pt idx="7">
                  <c:v>88.163333333333341</c:v>
                </c:pt>
                <c:pt idx="8">
                  <c:v>73.449999999999989</c:v>
                </c:pt>
                <c:pt idx="9">
                  <c:v>82.79</c:v>
                </c:pt>
              </c:numCache>
            </c:numRef>
          </c:val>
          <c:extLst>
            <c:ext xmlns:c16="http://schemas.microsoft.com/office/drawing/2014/chart" uri="{C3380CC4-5D6E-409C-BE32-E72D297353CC}">
              <c16:uniqueId val="{00000003-F763-4769-BD38-E770212208FD}"/>
            </c:ext>
          </c:extLst>
        </c:ser>
        <c:dLbls>
          <c:showLegendKey val="0"/>
          <c:showVal val="0"/>
          <c:showCatName val="0"/>
          <c:showSerName val="0"/>
          <c:showPercent val="0"/>
          <c:showBubbleSize val="0"/>
        </c:dLbls>
        <c:gapWidth val="150"/>
        <c:axId val="298608751"/>
        <c:axId val="289047247"/>
      </c:bar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Balanced</a:t>
                </a:r>
              </a:p>
              <a:p>
                <a:pPr>
                  <a:defRPr/>
                </a:pPr>
                <a:r>
                  <a:rPr lang="en-CA"/>
                  <a:t>Accuracy</a:t>
                </a:r>
              </a:p>
              <a:p>
                <a:pPr>
                  <a:defRPr/>
                </a:pPr>
                <a:r>
                  <a:rPr lang="en-CA"/>
                  <a:t>(%)</a:t>
                </a:r>
              </a:p>
            </c:rich>
          </c:tx>
          <c:layout>
            <c:manualLayout>
              <c:xMode val="edge"/>
              <c:yMode val="edge"/>
              <c:x val="5.2833477181039922E-4"/>
              <c:y val="0.340622634286951"/>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ayout>
        <c:manualLayout>
          <c:xMode val="edge"/>
          <c:yMode val="edge"/>
          <c:x val="0.1706303941864637"/>
          <c:y val="0"/>
          <c:w val="0.70019376376307574"/>
          <c:h val="0.10062194988542646"/>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130116377123001"/>
          <c:y val="5.0602776269857153E-2"/>
          <c:w val="0.77281522532683522"/>
          <c:h val="0.75458283875936771"/>
        </c:manualLayout>
      </c:layout>
      <c:lineChart>
        <c:grouping val="standard"/>
        <c:varyColors val="0"/>
        <c:ser>
          <c:idx val="0"/>
          <c:order val="0"/>
          <c:tx>
            <c:strRef>
              <c:f>'main (3)'!$B$2</c:f>
              <c:strCache>
                <c:ptCount val="1"/>
                <c:pt idx="0">
                  <c:v>CPU</c:v>
                </c:pt>
              </c:strCache>
            </c:strRef>
          </c:tx>
          <c:spPr>
            <a:ln w="50800" cap="rnd">
              <a:solidFill>
                <a:schemeClr val="accent1"/>
              </a:solidFill>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(3)'!$B$32:$B$57</c:f>
              <c:numCache>
                <c:formatCode>General</c:formatCode>
                <c:ptCount val="26"/>
                <c:pt idx="0">
                  <c:v>5</c:v>
                </c:pt>
                <c:pt idx="1">
                  <c:v>5.0999999999999943</c:v>
                </c:pt>
                <c:pt idx="2">
                  <c:v>5.1500000000000057</c:v>
                </c:pt>
                <c:pt idx="3">
                  <c:v>32.519999999999996</c:v>
                </c:pt>
                <c:pt idx="4">
                  <c:v>41.76</c:v>
                </c:pt>
                <c:pt idx="5">
                  <c:v>55.76</c:v>
                </c:pt>
                <c:pt idx="6">
                  <c:v>27.959999999999994</c:v>
                </c:pt>
                <c:pt idx="7">
                  <c:v>86.89</c:v>
                </c:pt>
                <c:pt idx="8">
                  <c:v>29.409999999999997</c:v>
                </c:pt>
                <c:pt idx="9">
                  <c:v>59.92</c:v>
                </c:pt>
                <c:pt idx="10">
                  <c:v>92.48</c:v>
                </c:pt>
                <c:pt idx="11">
                  <c:v>97.8</c:v>
                </c:pt>
                <c:pt idx="12">
                  <c:v>26.450000000000003</c:v>
                </c:pt>
                <c:pt idx="13">
                  <c:v>13.579999999999998</c:v>
                </c:pt>
                <c:pt idx="14">
                  <c:v>36.69</c:v>
                </c:pt>
                <c:pt idx="15">
                  <c:v>100</c:v>
                </c:pt>
                <c:pt idx="16">
                  <c:v>100</c:v>
                </c:pt>
                <c:pt idx="17">
                  <c:v>84.62</c:v>
                </c:pt>
                <c:pt idx="18">
                  <c:v>36.19</c:v>
                </c:pt>
                <c:pt idx="19">
                  <c:v>5.0999999999999943</c:v>
                </c:pt>
                <c:pt idx="20">
                  <c:v>5.0499999999999972</c:v>
                </c:pt>
                <c:pt idx="21">
                  <c:v>5.0999999999999943</c:v>
                </c:pt>
                <c:pt idx="22">
                  <c:v>5.0499999999999972</c:v>
                </c:pt>
                <c:pt idx="23">
                  <c:v>5.0499999999999972</c:v>
                </c:pt>
                <c:pt idx="24">
                  <c:v>5.0499999999999972</c:v>
                </c:pt>
                <c:pt idx="25">
                  <c:v>5</c:v>
                </c:pt>
              </c:numCache>
            </c:numRef>
          </c:val>
          <c:smooth val="0"/>
          <c:extLst>
            <c:ext xmlns:c16="http://schemas.microsoft.com/office/drawing/2014/chart" uri="{C3380CC4-5D6E-409C-BE32-E72D297353CC}">
              <c16:uniqueId val="{00000000-6540-4B6C-8D1F-C83F698549CE}"/>
            </c:ext>
          </c:extLst>
        </c:ser>
        <c:ser>
          <c:idx val="1"/>
          <c:order val="1"/>
          <c:tx>
            <c:strRef>
              <c:f>'main (3)'!$C$2</c:f>
              <c:strCache>
                <c:ptCount val="1"/>
                <c:pt idx="0">
                  <c:v>NET</c:v>
                </c:pt>
              </c:strCache>
            </c:strRef>
          </c:tx>
          <c:spPr>
            <a:ln w="50800" cap="rnd">
              <a:solidFill>
                <a:schemeClr val="accent2"/>
              </a:solidFill>
              <a:prstDash val="sysDash"/>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(3)'!$C$32:$C$57</c:f>
              <c:numCache>
                <c:formatCode>General</c:formatCode>
                <c:ptCount val="26"/>
                <c:pt idx="0">
                  <c:v>0</c:v>
                </c:pt>
                <c:pt idx="1">
                  <c:v>0</c:v>
                </c:pt>
                <c:pt idx="2">
                  <c:v>0</c:v>
                </c:pt>
                <c:pt idx="3">
                  <c:v>0</c:v>
                </c:pt>
                <c:pt idx="4">
                  <c:v>0.62647851562500001</c:v>
                </c:pt>
                <c:pt idx="5">
                  <c:v>0</c:v>
                </c:pt>
                <c:pt idx="6">
                  <c:v>78.623058593749988</c:v>
                </c:pt>
                <c:pt idx="7">
                  <c:v>0</c:v>
                </c:pt>
                <c:pt idx="8">
                  <c:v>0</c:v>
                </c:pt>
                <c:pt idx="9">
                  <c:v>24.59198828125</c:v>
                </c:pt>
                <c:pt idx="10">
                  <c:v>0.64425390625000001</c:v>
                </c:pt>
                <c:pt idx="11">
                  <c:v>4.5516132812499999</c:v>
                </c:pt>
                <c:pt idx="12">
                  <c:v>1.1503749999999999</c:v>
                </c:pt>
                <c:pt idx="13">
                  <c:v>97.121839843749996</c:v>
                </c:pt>
                <c:pt idx="14">
                  <c:v>0</c:v>
                </c:pt>
                <c:pt idx="15">
                  <c:v>0</c:v>
                </c:pt>
                <c:pt idx="16">
                  <c:v>0</c:v>
                </c:pt>
                <c:pt idx="17">
                  <c:v>0</c:v>
                </c:pt>
                <c:pt idx="18">
                  <c:v>13.78751171875</c:v>
                </c:pt>
                <c:pt idx="19">
                  <c:v>7.9296874999999984E-4</c:v>
                </c:pt>
                <c:pt idx="20">
                  <c:v>0</c:v>
                </c:pt>
                <c:pt idx="21">
                  <c:v>0</c:v>
                </c:pt>
                <c:pt idx="22">
                  <c:v>0</c:v>
                </c:pt>
                <c:pt idx="23">
                  <c:v>0</c:v>
                </c:pt>
                <c:pt idx="24">
                  <c:v>0</c:v>
                </c:pt>
                <c:pt idx="25">
                  <c:v>0</c:v>
                </c:pt>
              </c:numCache>
            </c:numRef>
          </c:val>
          <c:smooth val="0"/>
          <c:extLst>
            <c:ext xmlns:c16="http://schemas.microsoft.com/office/drawing/2014/chart" uri="{C3380CC4-5D6E-409C-BE32-E72D297353CC}">
              <c16:uniqueId val="{00000001-6540-4B6C-8D1F-C83F698549CE}"/>
            </c:ext>
          </c:extLst>
        </c:ser>
        <c:ser>
          <c:idx val="2"/>
          <c:order val="2"/>
          <c:tx>
            <c:strRef>
              <c:f>'main (3)'!$D$2</c:f>
              <c:strCache>
                <c:ptCount val="1"/>
                <c:pt idx="0">
                  <c:v>MEM</c:v>
                </c:pt>
              </c:strCache>
            </c:strRef>
          </c:tx>
          <c:spPr>
            <a:ln w="50800" cap="rnd">
              <a:solidFill>
                <a:srgbClr val="00B050"/>
              </a:solidFill>
              <a:prstDash val="lgDash"/>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(3)'!$D$32:$D$57</c:f>
              <c:numCache>
                <c:formatCode>General</c:formatCode>
                <c:ptCount val="26"/>
                <c:pt idx="0">
                  <c:v>11.59</c:v>
                </c:pt>
                <c:pt idx="1">
                  <c:v>11.59</c:v>
                </c:pt>
                <c:pt idx="2">
                  <c:v>11.59</c:v>
                </c:pt>
                <c:pt idx="3">
                  <c:v>11.66</c:v>
                </c:pt>
                <c:pt idx="4">
                  <c:v>12.01</c:v>
                </c:pt>
                <c:pt idx="5">
                  <c:v>12.81</c:v>
                </c:pt>
                <c:pt idx="6">
                  <c:v>14.09</c:v>
                </c:pt>
                <c:pt idx="7">
                  <c:v>14.41</c:v>
                </c:pt>
                <c:pt idx="8">
                  <c:v>14.86</c:v>
                </c:pt>
                <c:pt idx="9">
                  <c:v>15.55</c:v>
                </c:pt>
                <c:pt idx="10">
                  <c:v>15.64</c:v>
                </c:pt>
                <c:pt idx="11">
                  <c:v>15.77</c:v>
                </c:pt>
                <c:pt idx="12">
                  <c:v>16.39</c:v>
                </c:pt>
                <c:pt idx="13">
                  <c:v>16.2</c:v>
                </c:pt>
                <c:pt idx="14">
                  <c:v>16.2</c:v>
                </c:pt>
                <c:pt idx="15">
                  <c:v>16.22</c:v>
                </c:pt>
                <c:pt idx="16">
                  <c:v>16.23</c:v>
                </c:pt>
                <c:pt idx="17">
                  <c:v>16.239999999999998</c:v>
                </c:pt>
                <c:pt idx="18">
                  <c:v>11.39</c:v>
                </c:pt>
                <c:pt idx="19">
                  <c:v>11.31</c:v>
                </c:pt>
                <c:pt idx="20">
                  <c:v>11.31</c:v>
                </c:pt>
                <c:pt idx="21">
                  <c:v>11.3</c:v>
                </c:pt>
                <c:pt idx="22">
                  <c:v>11.3</c:v>
                </c:pt>
                <c:pt idx="23">
                  <c:v>11.3</c:v>
                </c:pt>
                <c:pt idx="24">
                  <c:v>11.3</c:v>
                </c:pt>
                <c:pt idx="25">
                  <c:v>11.3</c:v>
                </c:pt>
              </c:numCache>
            </c:numRef>
          </c:val>
          <c:smooth val="0"/>
          <c:extLst>
            <c:ext xmlns:c16="http://schemas.microsoft.com/office/drawing/2014/chart" uri="{C3380CC4-5D6E-409C-BE32-E72D297353CC}">
              <c16:uniqueId val="{00000002-6540-4B6C-8D1F-C83F698549CE}"/>
            </c:ext>
          </c:extLst>
        </c:ser>
        <c:dLbls>
          <c:showLegendKey val="0"/>
          <c:showVal val="0"/>
          <c:showCatName val="0"/>
          <c:showSerName val="0"/>
          <c:showPercent val="0"/>
          <c:showBubbleSize val="0"/>
        </c:dLbls>
        <c:smooth val="0"/>
        <c:axId val="2034003552"/>
        <c:axId val="1852989328"/>
      </c:lineChart>
      <c:catAx>
        <c:axId val="2034003552"/>
        <c:scaling>
          <c:orientation val="minMax"/>
        </c:scaling>
        <c:delete val="0"/>
        <c:axPos val="b"/>
        <c:title>
          <c:tx>
            <c:rich>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r>
                  <a:rPr lang="en-US"/>
                  <a:t>Time step (sec)</a:t>
                </a:r>
              </a:p>
            </c:rich>
          </c:tx>
          <c:overlay val="0"/>
          <c:spPr>
            <a:noFill/>
            <a:ln>
              <a:noFill/>
            </a:ln>
            <a:effectLst/>
          </c:spPr>
          <c:txPr>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1852989328"/>
        <c:crosses val="autoZero"/>
        <c:auto val="1"/>
        <c:lblAlgn val="ctr"/>
        <c:lblOffset val="100"/>
        <c:tickLblSkip val="5"/>
        <c:tickMarkSkip val="5"/>
        <c:noMultiLvlLbl val="0"/>
      </c:catAx>
      <c:valAx>
        <c:axId val="18529893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r>
                  <a:rPr lang="en-US"/>
                  <a:t>Utilization</a:t>
                </a:r>
              </a:p>
              <a:p>
                <a:pPr>
                  <a:defRPr/>
                </a:pPr>
                <a:r>
                  <a:rPr lang="en-US"/>
                  <a:t>(%)</a:t>
                </a:r>
              </a:p>
            </c:rich>
          </c:tx>
          <c:layout>
            <c:manualLayout>
              <c:xMode val="edge"/>
              <c:yMode val="edge"/>
              <c:x val="0"/>
              <c:y val="0.33192223559934203"/>
            </c:manualLayout>
          </c:layout>
          <c:overlay val="0"/>
          <c:spPr>
            <a:noFill/>
            <a:ln>
              <a:noFill/>
            </a:ln>
            <a:effectLst/>
          </c:spPr>
          <c:txPr>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2034003552"/>
        <c:crosses val="autoZero"/>
        <c:crossBetween val="between"/>
        <c:majorUnit val="20"/>
      </c:valAx>
      <c:spPr>
        <a:noFill/>
        <a:ln>
          <a:noFill/>
        </a:ln>
        <a:effectLst/>
      </c:spPr>
    </c:plotArea>
    <c:legend>
      <c:legendPos val="b"/>
      <c:layout>
        <c:manualLayout>
          <c:xMode val="edge"/>
          <c:yMode val="edge"/>
          <c:x val="0.76677734033245848"/>
          <c:y val="2.7480409260219718E-2"/>
          <c:w val="0.21366732283464571"/>
          <c:h val="0.42071813939924169"/>
        </c:manualLayout>
      </c:layout>
      <c:overlay val="0"/>
      <c:spPr>
        <a:noFill/>
        <a:ln>
          <a:noFill/>
        </a:ln>
        <a:effectLst/>
      </c:spPr>
      <c:txPr>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3200">
          <a:solidFill>
            <a:sysClr val="windowText" lastClr="000000"/>
          </a:solidFill>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2347411622212729"/>
          <c:y val="5.0602776269857153E-2"/>
          <c:w val="0.50776824443089852"/>
          <c:h val="0.65246755469740036"/>
        </c:manualLayout>
      </c:layout>
      <c:lineChart>
        <c:grouping val="standard"/>
        <c:varyColors val="0"/>
        <c:ser>
          <c:idx val="0"/>
          <c:order val="0"/>
          <c:tx>
            <c:strRef>
              <c:f>'main (3)'!$B$2</c:f>
              <c:strCache>
                <c:ptCount val="1"/>
                <c:pt idx="0">
                  <c:v>CPU</c:v>
                </c:pt>
              </c:strCache>
            </c:strRef>
          </c:tx>
          <c:spPr>
            <a:ln w="50800" cap="rnd">
              <a:solidFill>
                <a:schemeClr val="accent1"/>
              </a:solidFill>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(3)'!$B$32:$B$57</c:f>
              <c:numCache>
                <c:formatCode>General</c:formatCode>
                <c:ptCount val="26"/>
                <c:pt idx="0">
                  <c:v>5</c:v>
                </c:pt>
                <c:pt idx="1">
                  <c:v>5.0999999999999943</c:v>
                </c:pt>
                <c:pt idx="2">
                  <c:v>5.1500000000000057</c:v>
                </c:pt>
                <c:pt idx="3">
                  <c:v>32.519999999999996</c:v>
                </c:pt>
                <c:pt idx="4">
                  <c:v>41.76</c:v>
                </c:pt>
                <c:pt idx="5">
                  <c:v>55.76</c:v>
                </c:pt>
                <c:pt idx="6">
                  <c:v>27.959999999999994</c:v>
                </c:pt>
                <c:pt idx="7">
                  <c:v>86.89</c:v>
                </c:pt>
                <c:pt idx="8">
                  <c:v>29.409999999999997</c:v>
                </c:pt>
                <c:pt idx="9">
                  <c:v>59.92</c:v>
                </c:pt>
                <c:pt idx="10">
                  <c:v>92.48</c:v>
                </c:pt>
                <c:pt idx="11">
                  <c:v>97.8</c:v>
                </c:pt>
                <c:pt idx="12">
                  <c:v>26.450000000000003</c:v>
                </c:pt>
                <c:pt idx="13">
                  <c:v>13.579999999999998</c:v>
                </c:pt>
                <c:pt idx="14">
                  <c:v>36.69</c:v>
                </c:pt>
                <c:pt idx="15">
                  <c:v>100</c:v>
                </c:pt>
                <c:pt idx="16">
                  <c:v>100</c:v>
                </c:pt>
                <c:pt idx="17">
                  <c:v>84.62</c:v>
                </c:pt>
                <c:pt idx="18">
                  <c:v>36.19</c:v>
                </c:pt>
                <c:pt idx="19">
                  <c:v>5.0999999999999943</c:v>
                </c:pt>
                <c:pt idx="20">
                  <c:v>5.0499999999999972</c:v>
                </c:pt>
                <c:pt idx="21">
                  <c:v>5.0999999999999943</c:v>
                </c:pt>
                <c:pt idx="22">
                  <c:v>5.0499999999999972</c:v>
                </c:pt>
                <c:pt idx="23">
                  <c:v>5.0499999999999972</c:v>
                </c:pt>
                <c:pt idx="24">
                  <c:v>5.0499999999999972</c:v>
                </c:pt>
                <c:pt idx="25">
                  <c:v>5</c:v>
                </c:pt>
              </c:numCache>
            </c:numRef>
          </c:val>
          <c:smooth val="0"/>
          <c:extLst>
            <c:ext xmlns:c16="http://schemas.microsoft.com/office/drawing/2014/chart" uri="{C3380CC4-5D6E-409C-BE32-E72D297353CC}">
              <c16:uniqueId val="{00000000-6540-4B6C-8D1F-C83F698549CE}"/>
            </c:ext>
          </c:extLst>
        </c:ser>
        <c:ser>
          <c:idx val="1"/>
          <c:order val="1"/>
          <c:tx>
            <c:strRef>
              <c:f>'main (3)'!$C$2</c:f>
              <c:strCache>
                <c:ptCount val="1"/>
                <c:pt idx="0">
                  <c:v>NET</c:v>
                </c:pt>
              </c:strCache>
            </c:strRef>
          </c:tx>
          <c:spPr>
            <a:ln w="50800" cap="rnd">
              <a:solidFill>
                <a:schemeClr val="accent2"/>
              </a:solidFill>
              <a:prstDash val="sysDash"/>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(3)'!$C$32:$C$57</c:f>
              <c:numCache>
                <c:formatCode>General</c:formatCode>
                <c:ptCount val="26"/>
                <c:pt idx="0">
                  <c:v>0</c:v>
                </c:pt>
                <c:pt idx="1">
                  <c:v>0</c:v>
                </c:pt>
                <c:pt idx="2">
                  <c:v>0</c:v>
                </c:pt>
                <c:pt idx="3">
                  <c:v>0</c:v>
                </c:pt>
                <c:pt idx="4">
                  <c:v>0.62647851562500001</c:v>
                </c:pt>
                <c:pt idx="5">
                  <c:v>0</c:v>
                </c:pt>
                <c:pt idx="6">
                  <c:v>78.623058593749988</c:v>
                </c:pt>
                <c:pt idx="7">
                  <c:v>0</c:v>
                </c:pt>
                <c:pt idx="8">
                  <c:v>0</c:v>
                </c:pt>
                <c:pt idx="9">
                  <c:v>24.59198828125</c:v>
                </c:pt>
                <c:pt idx="10">
                  <c:v>0.64425390625000001</c:v>
                </c:pt>
                <c:pt idx="11">
                  <c:v>4.5516132812499999</c:v>
                </c:pt>
                <c:pt idx="12">
                  <c:v>1.1503749999999999</c:v>
                </c:pt>
                <c:pt idx="13">
                  <c:v>97.121839843749996</c:v>
                </c:pt>
                <c:pt idx="14">
                  <c:v>0</c:v>
                </c:pt>
                <c:pt idx="15">
                  <c:v>0</c:v>
                </c:pt>
                <c:pt idx="16">
                  <c:v>0</c:v>
                </c:pt>
                <c:pt idx="17">
                  <c:v>0</c:v>
                </c:pt>
                <c:pt idx="18">
                  <c:v>13.78751171875</c:v>
                </c:pt>
                <c:pt idx="19">
                  <c:v>7.9296874999999984E-4</c:v>
                </c:pt>
                <c:pt idx="20">
                  <c:v>0</c:v>
                </c:pt>
                <c:pt idx="21">
                  <c:v>0</c:v>
                </c:pt>
                <c:pt idx="22">
                  <c:v>0</c:v>
                </c:pt>
                <c:pt idx="23">
                  <c:v>0</c:v>
                </c:pt>
                <c:pt idx="24">
                  <c:v>0</c:v>
                </c:pt>
                <c:pt idx="25">
                  <c:v>0</c:v>
                </c:pt>
              </c:numCache>
            </c:numRef>
          </c:val>
          <c:smooth val="0"/>
          <c:extLst>
            <c:ext xmlns:c16="http://schemas.microsoft.com/office/drawing/2014/chart" uri="{C3380CC4-5D6E-409C-BE32-E72D297353CC}">
              <c16:uniqueId val="{00000001-6540-4B6C-8D1F-C83F698549CE}"/>
            </c:ext>
          </c:extLst>
        </c:ser>
        <c:ser>
          <c:idx val="2"/>
          <c:order val="2"/>
          <c:tx>
            <c:strRef>
              <c:f>'main (3)'!$D$2</c:f>
              <c:strCache>
                <c:ptCount val="1"/>
                <c:pt idx="0">
                  <c:v>MEM</c:v>
                </c:pt>
              </c:strCache>
            </c:strRef>
          </c:tx>
          <c:spPr>
            <a:ln w="50800" cap="rnd">
              <a:solidFill>
                <a:srgbClr val="00B050"/>
              </a:solidFill>
              <a:prstDash val="lgDash"/>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(3)'!$D$32:$D$57</c:f>
              <c:numCache>
                <c:formatCode>General</c:formatCode>
                <c:ptCount val="26"/>
                <c:pt idx="0">
                  <c:v>11.59</c:v>
                </c:pt>
                <c:pt idx="1">
                  <c:v>11.59</c:v>
                </c:pt>
                <c:pt idx="2">
                  <c:v>11.59</c:v>
                </c:pt>
                <c:pt idx="3">
                  <c:v>11.66</c:v>
                </c:pt>
                <c:pt idx="4">
                  <c:v>12.01</c:v>
                </c:pt>
                <c:pt idx="5">
                  <c:v>12.81</c:v>
                </c:pt>
                <c:pt idx="6">
                  <c:v>14.09</c:v>
                </c:pt>
                <c:pt idx="7">
                  <c:v>14.41</c:v>
                </c:pt>
                <c:pt idx="8">
                  <c:v>14.86</c:v>
                </c:pt>
                <c:pt idx="9">
                  <c:v>15.55</c:v>
                </c:pt>
                <c:pt idx="10">
                  <c:v>15.64</c:v>
                </c:pt>
                <c:pt idx="11">
                  <c:v>15.77</c:v>
                </c:pt>
                <c:pt idx="12">
                  <c:v>16.39</c:v>
                </c:pt>
                <c:pt idx="13">
                  <c:v>16.2</c:v>
                </c:pt>
                <c:pt idx="14">
                  <c:v>16.2</c:v>
                </c:pt>
                <c:pt idx="15">
                  <c:v>16.22</c:v>
                </c:pt>
                <c:pt idx="16">
                  <c:v>16.23</c:v>
                </c:pt>
                <c:pt idx="17">
                  <c:v>16.239999999999998</c:v>
                </c:pt>
                <c:pt idx="18">
                  <c:v>11.39</c:v>
                </c:pt>
                <c:pt idx="19">
                  <c:v>11.31</c:v>
                </c:pt>
                <c:pt idx="20">
                  <c:v>11.31</c:v>
                </c:pt>
                <c:pt idx="21">
                  <c:v>11.3</c:v>
                </c:pt>
                <c:pt idx="22">
                  <c:v>11.3</c:v>
                </c:pt>
                <c:pt idx="23">
                  <c:v>11.3</c:v>
                </c:pt>
                <c:pt idx="24">
                  <c:v>11.3</c:v>
                </c:pt>
                <c:pt idx="25">
                  <c:v>11.3</c:v>
                </c:pt>
              </c:numCache>
            </c:numRef>
          </c:val>
          <c:smooth val="0"/>
          <c:extLst>
            <c:ext xmlns:c16="http://schemas.microsoft.com/office/drawing/2014/chart" uri="{C3380CC4-5D6E-409C-BE32-E72D297353CC}">
              <c16:uniqueId val="{00000002-6540-4B6C-8D1F-C83F698549CE}"/>
            </c:ext>
          </c:extLst>
        </c:ser>
        <c:dLbls>
          <c:showLegendKey val="0"/>
          <c:showVal val="0"/>
          <c:showCatName val="0"/>
          <c:showSerName val="0"/>
          <c:showPercent val="0"/>
          <c:showBubbleSize val="0"/>
        </c:dLbls>
        <c:smooth val="0"/>
        <c:axId val="2034003552"/>
        <c:axId val="1852989328"/>
      </c:lineChart>
      <c:catAx>
        <c:axId val="2034003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1852989328"/>
        <c:crosses val="autoZero"/>
        <c:auto val="1"/>
        <c:lblAlgn val="ctr"/>
        <c:lblOffset val="100"/>
        <c:tickLblSkip val="5"/>
        <c:tickMarkSkip val="5"/>
        <c:noMultiLvlLbl val="0"/>
      </c:catAx>
      <c:valAx>
        <c:axId val="18529893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r>
                  <a:rPr lang="en-US"/>
                  <a:t>Utilization</a:t>
                </a:r>
              </a:p>
              <a:p>
                <a:pPr>
                  <a:defRPr/>
                </a:pPr>
                <a:r>
                  <a:rPr lang="en-US"/>
                  <a:t>(%)</a:t>
                </a:r>
              </a:p>
            </c:rich>
          </c:tx>
          <c:layout>
            <c:manualLayout>
              <c:xMode val="edge"/>
              <c:yMode val="edge"/>
              <c:x val="0"/>
              <c:y val="0.2696977585485304"/>
            </c:manualLayout>
          </c:layout>
          <c:overlay val="0"/>
          <c:spPr>
            <a:noFill/>
            <a:ln>
              <a:noFill/>
            </a:ln>
            <a:effectLst/>
          </c:spPr>
          <c:txPr>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2034003552"/>
        <c:crosses val="autoZero"/>
        <c:crossBetween val="between"/>
        <c:majorUnit val="25"/>
      </c:valAx>
      <c:spPr>
        <a:noFill/>
        <a:ln>
          <a:noFill/>
        </a:ln>
        <a:effectLst/>
      </c:spPr>
    </c:plotArea>
    <c:legend>
      <c:legendPos val="b"/>
      <c:layout>
        <c:manualLayout>
          <c:xMode val="edge"/>
          <c:yMode val="edge"/>
          <c:x val="0.84224305396340893"/>
          <c:y val="2.7480409260219718E-2"/>
          <c:w val="0.13820164555459766"/>
          <c:h val="0.42071813939924169"/>
        </c:manualLayout>
      </c:layout>
      <c:overlay val="0"/>
      <c:spPr>
        <a:noFill/>
        <a:ln>
          <a:noFill/>
        </a:ln>
        <a:effectLst/>
      </c:spPr>
      <c:txPr>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3200">
          <a:solidFill>
            <a:sysClr val="windowText" lastClr="000000"/>
          </a:solidFill>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376484580052492"/>
          <c:y val="5.2634636239332358E-2"/>
          <c:w val="0.75107693569553791"/>
          <c:h val="0.54151428953907566"/>
        </c:manualLayout>
      </c:layout>
      <c:lineChart>
        <c:grouping val="standard"/>
        <c:varyColors val="0"/>
        <c:ser>
          <c:idx val="0"/>
          <c:order val="0"/>
          <c:tx>
            <c:strRef>
              <c:f>'main (3)'!$B$2</c:f>
              <c:strCache>
                <c:ptCount val="1"/>
                <c:pt idx="0">
                  <c:v>CPU</c:v>
                </c:pt>
              </c:strCache>
            </c:strRef>
          </c:tx>
          <c:spPr>
            <a:ln w="50800" cap="rnd">
              <a:solidFill>
                <a:schemeClr val="accent1"/>
              </a:solidFill>
              <a:round/>
            </a:ln>
            <a:effectLst/>
          </c:spPr>
          <c:marker>
            <c:symbol val="none"/>
          </c:marker>
          <c:cat>
            <c:numRef>
              <c:f>'main (3)'!$A$62:$A$99</c:f>
              <c:numCache>
                <c:formatCode>General</c:formatCode>
                <c:ptCount val="3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numCache>
            </c:numRef>
          </c:cat>
          <c:val>
            <c:numRef>
              <c:f>'main (3)'!$B$62:$B$99</c:f>
              <c:numCache>
                <c:formatCode>General</c:formatCode>
                <c:ptCount val="38"/>
                <c:pt idx="0">
                  <c:v>0</c:v>
                </c:pt>
                <c:pt idx="1">
                  <c:v>0</c:v>
                </c:pt>
                <c:pt idx="2">
                  <c:v>0</c:v>
                </c:pt>
                <c:pt idx="3">
                  <c:v>0</c:v>
                </c:pt>
                <c:pt idx="4">
                  <c:v>22.159999999999997</c:v>
                </c:pt>
                <c:pt idx="5">
                  <c:v>22.099999999999994</c:v>
                </c:pt>
                <c:pt idx="6">
                  <c:v>29.549999999999997</c:v>
                </c:pt>
                <c:pt idx="7">
                  <c:v>19.769999999999996</c:v>
                </c:pt>
                <c:pt idx="8">
                  <c:v>75.569999999999993</c:v>
                </c:pt>
                <c:pt idx="9">
                  <c:v>13.120000000000005</c:v>
                </c:pt>
                <c:pt idx="10">
                  <c:v>72.7</c:v>
                </c:pt>
                <c:pt idx="11">
                  <c:v>47.07</c:v>
                </c:pt>
                <c:pt idx="12">
                  <c:v>44.52</c:v>
                </c:pt>
                <c:pt idx="13">
                  <c:v>93.93</c:v>
                </c:pt>
                <c:pt idx="14">
                  <c:v>93.95</c:v>
                </c:pt>
                <c:pt idx="15">
                  <c:v>23.58</c:v>
                </c:pt>
                <c:pt idx="16">
                  <c:v>8.0999999999999943</c:v>
                </c:pt>
                <c:pt idx="17">
                  <c:v>51.43</c:v>
                </c:pt>
                <c:pt idx="18">
                  <c:v>100</c:v>
                </c:pt>
                <c:pt idx="19">
                  <c:v>100</c:v>
                </c:pt>
                <c:pt idx="20">
                  <c:v>84.65</c:v>
                </c:pt>
                <c:pt idx="21">
                  <c:v>9.9000000000000057</c:v>
                </c:pt>
                <c:pt idx="22">
                  <c:v>1</c:v>
                </c:pt>
                <c:pt idx="23">
                  <c:v>4.9999999999997158E-2</c:v>
                </c:pt>
                <c:pt idx="24">
                  <c:v>0</c:v>
                </c:pt>
                <c:pt idx="25">
                  <c:v>13.329999999999998</c:v>
                </c:pt>
                <c:pt idx="26">
                  <c:v>4.9999999999997158E-2</c:v>
                </c:pt>
                <c:pt idx="27">
                  <c:v>0</c:v>
                </c:pt>
                <c:pt idx="28">
                  <c:v>4.9999999999997158E-2</c:v>
                </c:pt>
                <c:pt idx="29">
                  <c:v>4.9999999999997158E-2</c:v>
                </c:pt>
                <c:pt idx="30">
                  <c:v>4.9999999999997158E-2</c:v>
                </c:pt>
                <c:pt idx="31">
                  <c:v>4.9999999999997158E-2</c:v>
                </c:pt>
                <c:pt idx="32">
                  <c:v>4.9999999999997158E-2</c:v>
                </c:pt>
                <c:pt idx="33">
                  <c:v>0</c:v>
                </c:pt>
                <c:pt idx="34">
                  <c:v>9.9999999999994316E-2</c:v>
                </c:pt>
                <c:pt idx="35">
                  <c:v>1.0499999999999972</c:v>
                </c:pt>
                <c:pt idx="36">
                  <c:v>0</c:v>
                </c:pt>
                <c:pt idx="37">
                  <c:v>0</c:v>
                </c:pt>
              </c:numCache>
            </c:numRef>
          </c:val>
          <c:smooth val="0"/>
          <c:extLst>
            <c:ext xmlns:c16="http://schemas.microsoft.com/office/drawing/2014/chart" uri="{C3380CC4-5D6E-409C-BE32-E72D297353CC}">
              <c16:uniqueId val="{00000000-7421-440C-B0AE-3BD12595DB0B}"/>
            </c:ext>
          </c:extLst>
        </c:ser>
        <c:ser>
          <c:idx val="1"/>
          <c:order val="1"/>
          <c:tx>
            <c:strRef>
              <c:f>'main (3)'!$C$2</c:f>
              <c:strCache>
                <c:ptCount val="1"/>
                <c:pt idx="0">
                  <c:v>NET</c:v>
                </c:pt>
              </c:strCache>
            </c:strRef>
          </c:tx>
          <c:spPr>
            <a:ln w="50800" cap="rnd">
              <a:solidFill>
                <a:schemeClr val="accent2"/>
              </a:solidFill>
              <a:prstDash val="sysDash"/>
              <a:round/>
            </a:ln>
            <a:effectLst/>
          </c:spPr>
          <c:marker>
            <c:symbol val="none"/>
          </c:marker>
          <c:cat>
            <c:numRef>
              <c:f>'main (3)'!$A$62:$A$99</c:f>
              <c:numCache>
                <c:formatCode>General</c:formatCode>
                <c:ptCount val="3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numCache>
            </c:numRef>
          </c:cat>
          <c:val>
            <c:numRef>
              <c:f>'main (3)'!$C$62:$C$99</c:f>
              <c:numCache>
                <c:formatCode>General</c:formatCode>
                <c:ptCount val="38"/>
                <c:pt idx="0">
                  <c:v>0</c:v>
                </c:pt>
                <c:pt idx="1">
                  <c:v>0</c:v>
                </c:pt>
                <c:pt idx="2">
                  <c:v>0</c:v>
                </c:pt>
                <c:pt idx="3">
                  <c:v>0</c:v>
                </c:pt>
                <c:pt idx="4">
                  <c:v>0</c:v>
                </c:pt>
                <c:pt idx="5">
                  <c:v>0</c:v>
                </c:pt>
                <c:pt idx="6">
                  <c:v>0</c:v>
                </c:pt>
                <c:pt idx="7">
                  <c:v>0</c:v>
                </c:pt>
                <c:pt idx="8">
                  <c:v>0.777244397487593</c:v>
                </c:pt>
                <c:pt idx="9">
                  <c:v>97.549656870347391</c:v>
                </c:pt>
                <c:pt idx="10">
                  <c:v>0</c:v>
                </c:pt>
                <c:pt idx="11">
                  <c:v>0</c:v>
                </c:pt>
                <c:pt idx="12">
                  <c:v>30.511410999534739</c:v>
                </c:pt>
                <c:pt idx="13">
                  <c:v>1.6182828008684862</c:v>
                </c:pt>
                <c:pt idx="14">
                  <c:v>4.7964000465260552</c:v>
                </c:pt>
                <c:pt idx="15">
                  <c:v>96.485603578629025</c:v>
                </c:pt>
                <c:pt idx="16">
                  <c:v>25.434756901364764</c:v>
                </c:pt>
                <c:pt idx="17">
                  <c:v>0</c:v>
                </c:pt>
                <c:pt idx="18">
                  <c:v>0</c:v>
                </c:pt>
                <c:pt idx="19">
                  <c:v>0</c:v>
                </c:pt>
                <c:pt idx="20">
                  <c:v>3.7324339911600495</c:v>
                </c:pt>
                <c:pt idx="21">
                  <c:v>13.399927787686106</c:v>
                </c:pt>
                <c:pt idx="22">
                  <c:v>9.8383219602977664E-4</c:v>
                </c:pt>
                <c:pt idx="23">
                  <c:v>0</c:v>
                </c:pt>
                <c:pt idx="24">
                  <c:v>0</c:v>
                </c:pt>
                <c:pt idx="25">
                  <c:v>2.6161212779156322E-2</c:v>
                </c:pt>
                <c:pt idx="26">
                  <c:v>0</c:v>
                </c:pt>
                <c:pt idx="27">
                  <c:v>0</c:v>
                </c:pt>
                <c:pt idx="28">
                  <c:v>0</c:v>
                </c:pt>
                <c:pt idx="29">
                  <c:v>0</c:v>
                </c:pt>
                <c:pt idx="30">
                  <c:v>0</c:v>
                </c:pt>
                <c:pt idx="31">
                  <c:v>0</c:v>
                </c:pt>
                <c:pt idx="32">
                  <c:v>0</c:v>
                </c:pt>
                <c:pt idx="33">
                  <c:v>0</c:v>
                </c:pt>
                <c:pt idx="34">
                  <c:v>0</c:v>
                </c:pt>
                <c:pt idx="35">
                  <c:v>0</c:v>
                </c:pt>
                <c:pt idx="36">
                  <c:v>0</c:v>
                </c:pt>
                <c:pt idx="37">
                  <c:v>0</c:v>
                </c:pt>
              </c:numCache>
            </c:numRef>
          </c:val>
          <c:smooth val="0"/>
          <c:extLst>
            <c:ext xmlns:c16="http://schemas.microsoft.com/office/drawing/2014/chart" uri="{C3380CC4-5D6E-409C-BE32-E72D297353CC}">
              <c16:uniqueId val="{00000001-7421-440C-B0AE-3BD12595DB0B}"/>
            </c:ext>
          </c:extLst>
        </c:ser>
        <c:ser>
          <c:idx val="2"/>
          <c:order val="2"/>
          <c:tx>
            <c:strRef>
              <c:f>'main (3)'!$D$2</c:f>
              <c:strCache>
                <c:ptCount val="1"/>
                <c:pt idx="0">
                  <c:v>MEM</c:v>
                </c:pt>
              </c:strCache>
            </c:strRef>
          </c:tx>
          <c:spPr>
            <a:ln w="47625" cap="rnd">
              <a:solidFill>
                <a:srgbClr val="00B050"/>
              </a:solidFill>
              <a:prstDash val="lgDash"/>
              <a:round/>
            </a:ln>
            <a:effectLst/>
          </c:spPr>
          <c:marker>
            <c:symbol val="none"/>
          </c:marker>
          <c:cat>
            <c:numRef>
              <c:f>'main (3)'!$A$62:$A$99</c:f>
              <c:numCache>
                <c:formatCode>General</c:formatCode>
                <c:ptCount val="3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numCache>
            </c:numRef>
          </c:cat>
          <c:val>
            <c:numRef>
              <c:f>'main (3)'!$D$62:$D$99</c:f>
              <c:numCache>
                <c:formatCode>General</c:formatCode>
                <c:ptCount val="38"/>
                <c:pt idx="0">
                  <c:v>11.88</c:v>
                </c:pt>
                <c:pt idx="1">
                  <c:v>11.88</c:v>
                </c:pt>
                <c:pt idx="2">
                  <c:v>11.88</c:v>
                </c:pt>
                <c:pt idx="3">
                  <c:v>11.88</c:v>
                </c:pt>
                <c:pt idx="4">
                  <c:v>11.95</c:v>
                </c:pt>
                <c:pt idx="5">
                  <c:v>11.99</c:v>
                </c:pt>
                <c:pt idx="6">
                  <c:v>12.11</c:v>
                </c:pt>
                <c:pt idx="7">
                  <c:v>12.38</c:v>
                </c:pt>
                <c:pt idx="8">
                  <c:v>12.86</c:v>
                </c:pt>
                <c:pt idx="9">
                  <c:v>13.9</c:v>
                </c:pt>
                <c:pt idx="10">
                  <c:v>15.07</c:v>
                </c:pt>
                <c:pt idx="11">
                  <c:v>15.38</c:v>
                </c:pt>
                <c:pt idx="12">
                  <c:v>16.23</c:v>
                </c:pt>
                <c:pt idx="13">
                  <c:v>16.34</c:v>
                </c:pt>
                <c:pt idx="14">
                  <c:v>16.45</c:v>
                </c:pt>
                <c:pt idx="15">
                  <c:v>16.78</c:v>
                </c:pt>
                <c:pt idx="16">
                  <c:v>16.829999999999998</c:v>
                </c:pt>
                <c:pt idx="17">
                  <c:v>16.829999999999998</c:v>
                </c:pt>
                <c:pt idx="18">
                  <c:v>16.850000000000001</c:v>
                </c:pt>
                <c:pt idx="19">
                  <c:v>16.86</c:v>
                </c:pt>
                <c:pt idx="20">
                  <c:v>16.87</c:v>
                </c:pt>
                <c:pt idx="21">
                  <c:v>13.7</c:v>
                </c:pt>
                <c:pt idx="22">
                  <c:v>11.96</c:v>
                </c:pt>
                <c:pt idx="23">
                  <c:v>11.96</c:v>
                </c:pt>
                <c:pt idx="24">
                  <c:v>11.96</c:v>
                </c:pt>
                <c:pt idx="25">
                  <c:v>11.96</c:v>
                </c:pt>
                <c:pt idx="26">
                  <c:v>11.96</c:v>
                </c:pt>
                <c:pt idx="27">
                  <c:v>11.96</c:v>
                </c:pt>
                <c:pt idx="28">
                  <c:v>11.96</c:v>
                </c:pt>
                <c:pt idx="29">
                  <c:v>11.96</c:v>
                </c:pt>
                <c:pt idx="30">
                  <c:v>11.96</c:v>
                </c:pt>
                <c:pt idx="31">
                  <c:v>11.96</c:v>
                </c:pt>
                <c:pt idx="32">
                  <c:v>11.96</c:v>
                </c:pt>
                <c:pt idx="33">
                  <c:v>11.96</c:v>
                </c:pt>
                <c:pt idx="34">
                  <c:v>11.96</c:v>
                </c:pt>
                <c:pt idx="35">
                  <c:v>11.88</c:v>
                </c:pt>
                <c:pt idx="36">
                  <c:v>11.88</c:v>
                </c:pt>
                <c:pt idx="37">
                  <c:v>11.88</c:v>
                </c:pt>
              </c:numCache>
            </c:numRef>
          </c:val>
          <c:smooth val="0"/>
          <c:extLst>
            <c:ext xmlns:c16="http://schemas.microsoft.com/office/drawing/2014/chart" uri="{C3380CC4-5D6E-409C-BE32-E72D297353CC}">
              <c16:uniqueId val="{00000002-7421-440C-B0AE-3BD12595DB0B}"/>
            </c:ext>
          </c:extLst>
        </c:ser>
        <c:dLbls>
          <c:showLegendKey val="0"/>
          <c:showVal val="0"/>
          <c:showCatName val="0"/>
          <c:showSerName val="0"/>
          <c:showPercent val="0"/>
          <c:showBubbleSize val="0"/>
        </c:dLbls>
        <c:smooth val="0"/>
        <c:axId val="2034003552"/>
        <c:axId val="1852989328"/>
      </c:lineChart>
      <c:catAx>
        <c:axId val="2034003552"/>
        <c:scaling>
          <c:orientation val="minMax"/>
        </c:scaling>
        <c:delete val="0"/>
        <c:axPos val="b"/>
        <c:title>
          <c:tx>
            <c:rich>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r>
                  <a:rPr lang="en-US"/>
                  <a:t>Time step (sec)</a:t>
                </a:r>
              </a:p>
            </c:rich>
          </c:tx>
          <c:overlay val="0"/>
          <c:spPr>
            <a:noFill/>
            <a:ln>
              <a:noFill/>
            </a:ln>
            <a:effectLst/>
          </c:spPr>
          <c:txPr>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1852989328"/>
        <c:crosses val="autoZero"/>
        <c:auto val="0"/>
        <c:lblAlgn val="ctr"/>
        <c:lblOffset val="100"/>
        <c:tickLblSkip val="5"/>
        <c:tickMarkSkip val="5"/>
        <c:noMultiLvlLbl val="0"/>
      </c:catAx>
      <c:valAx>
        <c:axId val="18529893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r>
                  <a:rPr lang="en-US"/>
                  <a:t>Utilization</a:t>
                </a:r>
              </a:p>
              <a:p>
                <a:pPr>
                  <a:defRPr/>
                </a:pPr>
                <a:r>
                  <a:rPr lang="en-US"/>
                  <a:t>(%)</a:t>
                </a:r>
              </a:p>
            </c:rich>
          </c:tx>
          <c:overlay val="0"/>
          <c:spPr>
            <a:noFill/>
            <a:ln>
              <a:noFill/>
            </a:ln>
            <a:effectLst/>
          </c:spPr>
          <c:txPr>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2034003552"/>
        <c:crosses val="autoZero"/>
        <c:crossBetween val="between"/>
        <c:majorUnit val="25"/>
      </c:valAx>
      <c:spPr>
        <a:noFill/>
        <a:ln>
          <a:noFill/>
        </a:ln>
        <a:effectLst/>
      </c:spPr>
    </c:plotArea>
    <c:plotVisOnly val="1"/>
    <c:dispBlanksAs val="gap"/>
    <c:showDLblsOverMax val="0"/>
  </c:chart>
  <c:spPr>
    <a:noFill/>
    <a:ln>
      <a:noFill/>
    </a:ln>
    <a:effectLst/>
  </c:spPr>
  <c:txPr>
    <a:bodyPr/>
    <a:lstStyle/>
    <a:p>
      <a:pPr>
        <a:defRPr sz="3200">
          <a:solidFill>
            <a:sysClr val="windowText" lastClr="000000"/>
          </a:solidFill>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198571067408417"/>
          <c:y val="4.6107932248018839E-2"/>
          <c:w val="0.80057474587989008"/>
          <c:h val="0.78631174624298728"/>
        </c:manualLayout>
      </c:layout>
      <c:barChart>
        <c:barDir val="col"/>
        <c:grouping val="clustered"/>
        <c:varyColors val="0"/>
        <c:ser>
          <c:idx val="0"/>
          <c:order val="0"/>
          <c:tx>
            <c:strRef>
              <c:f>'virtual-parties'!$B$29</c:f>
              <c:strCache>
                <c:ptCount val="1"/>
                <c:pt idx="0">
                  <c:v>Before CaPC</c:v>
                </c:pt>
              </c:strCache>
            </c:strRef>
          </c:tx>
          <c:spPr>
            <a:solidFill>
              <a:schemeClr val="accent1"/>
            </a:solidFill>
            <a:ln>
              <a:noFill/>
            </a:ln>
            <a:effectLst/>
          </c:spPr>
          <c:invertIfNegative val="0"/>
          <c:cat>
            <c:numRef>
              <c:f>'virtual-parties'!$A$30:$A$39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'virtual-parties'!$B$30:$B$39</c:f>
              <c:numCache>
                <c:formatCode>General</c:formatCode>
                <c:ptCount val="10"/>
                <c:pt idx="0">
                  <c:v>95.719999999999985</c:v>
                </c:pt>
                <c:pt idx="1">
                  <c:v>96.283333333333346</c:v>
                </c:pt>
                <c:pt idx="2">
                  <c:v>95.713333333333324</c:v>
                </c:pt>
                <c:pt idx="3">
                  <c:v>94.113333333333344</c:v>
                </c:pt>
                <c:pt idx="4">
                  <c:v>96.196666666666673</c:v>
                </c:pt>
                <c:pt idx="5">
                  <c:v>93.04</c:v>
                </c:pt>
                <c:pt idx="6">
                  <c:v>93.133333333333326</c:v>
                </c:pt>
                <c:pt idx="7">
                  <c:v>95.45</c:v>
                </c:pt>
                <c:pt idx="8">
                  <c:v>93.04</c:v>
                </c:pt>
                <c:pt idx="9">
                  <c:v>93.71</c:v>
                </c:pt>
              </c:numCache>
            </c:numRef>
          </c:val>
          <c:extLst>
            <c:ext xmlns:c16="http://schemas.microsoft.com/office/drawing/2014/chart" uri="{C3380CC4-5D6E-409C-BE32-E72D297353CC}">
              <c16:uniqueId val="{00000000-FC9F-4BC7-9089-89E9A2E006A8}"/>
            </c:ext>
          </c:extLst>
        </c:ser>
        <c:ser>
          <c:idx val="1"/>
          <c:order val="1"/>
          <c:tx>
            <c:strRef>
              <c:f>'virtual-parties'!$C$29</c:f>
              <c:strCache>
                <c:ptCount val="1"/>
                <c:pt idx="0">
                  <c:v>After CaPC</c:v>
                </c:pt>
              </c:strCache>
            </c:strRef>
          </c:tx>
          <c:spPr>
            <a:solidFill>
              <a:schemeClr val="accent2"/>
            </a:solidFill>
            <a:ln>
              <a:noFill/>
            </a:ln>
            <a:effectLst/>
          </c:spPr>
          <c:invertIfNegative val="0"/>
          <c:cat>
            <c:numRef>
              <c:f>'virtual-parties'!$A$30:$A$39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'virtual-parties'!$C$30:$C$39</c:f>
              <c:numCache>
                <c:formatCode>General</c:formatCode>
                <c:ptCount val="10"/>
                <c:pt idx="0">
                  <c:v>97.98</c:v>
                </c:pt>
                <c:pt idx="1">
                  <c:v>97.726666666666645</c:v>
                </c:pt>
                <c:pt idx="2">
                  <c:v>97.853333333333339</c:v>
                </c:pt>
                <c:pt idx="3">
                  <c:v>95.773333333333326</c:v>
                </c:pt>
                <c:pt idx="4">
                  <c:v>97.373333333333335</c:v>
                </c:pt>
                <c:pt idx="5">
                  <c:v>96.333333333333329</c:v>
                </c:pt>
                <c:pt idx="6">
                  <c:v>96.25333333333333</c:v>
                </c:pt>
                <c:pt idx="7">
                  <c:v>96.699999999999989</c:v>
                </c:pt>
                <c:pt idx="8">
                  <c:v>95.27</c:v>
                </c:pt>
                <c:pt idx="9">
                  <c:v>96.74666666666667</c:v>
                </c:pt>
              </c:numCache>
            </c:numRef>
          </c:val>
          <c:extLst>
            <c:ext xmlns:c16="http://schemas.microsoft.com/office/drawing/2014/chart" uri="{C3380CC4-5D6E-409C-BE32-E72D297353CC}">
              <c16:uniqueId val="{00000001-FC9F-4BC7-9089-89E9A2E006A8}"/>
            </c:ext>
          </c:extLst>
        </c:ser>
        <c:dLbls>
          <c:showLegendKey val="0"/>
          <c:showVal val="0"/>
          <c:showCatName val="0"/>
          <c:showSerName val="0"/>
          <c:showPercent val="0"/>
          <c:showBubbleSize val="0"/>
        </c:dLbls>
        <c:gapWidth val="219"/>
        <c:axId val="298608751"/>
        <c:axId val="289047247"/>
      </c:barChart>
      <c:lineChart>
        <c:grouping val="standard"/>
        <c:varyColors val="0"/>
        <c:ser>
          <c:idx val="2"/>
          <c:order val="2"/>
          <c:tx>
            <c:strRef>
              <c:f>'virtual-parties'!$D$29</c:f>
              <c:strCache>
                <c:ptCount val="1"/>
                <c:pt idx="0">
                  <c:v>Before CaPC mean</c:v>
                </c:pt>
              </c:strCache>
            </c:strRef>
          </c:tx>
          <c:spPr>
            <a:ln w="28575" cap="rnd">
              <a:solidFill>
                <a:schemeClr val="accent1"/>
              </a:solidFill>
              <a:prstDash val="dash"/>
              <a:round/>
            </a:ln>
            <a:effectLst/>
          </c:spPr>
          <c:marker>
            <c:symbol val="none"/>
          </c:marker>
          <c:cat>
            <c:numRef>
              <c:f>'virtual-parties'!$A$30:$A$39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'virtual-parties'!$D$30:$D$39</c:f>
              <c:numCache>
                <c:formatCode>General</c:formatCode>
                <c:ptCount val="10"/>
                <c:pt idx="0">
                  <c:v>94.64</c:v>
                </c:pt>
                <c:pt idx="1">
                  <c:v>94.64</c:v>
                </c:pt>
                <c:pt idx="2">
                  <c:v>94.64</c:v>
                </c:pt>
                <c:pt idx="3">
                  <c:v>94.64</c:v>
                </c:pt>
                <c:pt idx="4">
                  <c:v>94.64</c:v>
                </c:pt>
                <c:pt idx="5">
                  <c:v>94.64</c:v>
                </c:pt>
                <c:pt idx="6">
                  <c:v>94.64</c:v>
                </c:pt>
                <c:pt idx="7">
                  <c:v>94.64</c:v>
                </c:pt>
                <c:pt idx="8">
                  <c:v>94.64</c:v>
                </c:pt>
                <c:pt idx="9">
                  <c:v>94.64</c:v>
                </c:pt>
              </c:numCache>
            </c:numRef>
          </c:val>
          <c:smooth val="0"/>
          <c:extLst>
            <c:ext xmlns:c16="http://schemas.microsoft.com/office/drawing/2014/chart" uri="{C3380CC4-5D6E-409C-BE32-E72D297353CC}">
              <c16:uniqueId val="{00000002-FC9F-4BC7-9089-89E9A2E006A8}"/>
            </c:ext>
          </c:extLst>
        </c:ser>
        <c:ser>
          <c:idx val="3"/>
          <c:order val="3"/>
          <c:tx>
            <c:strRef>
              <c:f>'virtual-parties'!$E$29</c:f>
              <c:strCache>
                <c:ptCount val="1"/>
                <c:pt idx="0">
                  <c:v>After CaPC mean</c:v>
                </c:pt>
              </c:strCache>
            </c:strRef>
          </c:tx>
          <c:spPr>
            <a:ln w="28575" cap="rnd">
              <a:solidFill>
                <a:srgbClr val="FF0000"/>
              </a:solidFill>
              <a:prstDash val="dash"/>
              <a:round/>
            </a:ln>
            <a:effectLst/>
          </c:spPr>
          <c:marker>
            <c:symbol val="none"/>
          </c:marker>
          <c:cat>
            <c:numRef>
              <c:f>'virtual-parties'!$A$30:$A$39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'virtual-parties'!$E$30:$E$39</c:f>
              <c:numCache>
                <c:formatCode>General</c:formatCode>
                <c:ptCount val="10"/>
                <c:pt idx="0">
                  <c:v>96.800999999999988</c:v>
                </c:pt>
                <c:pt idx="1">
                  <c:v>96.800999999999988</c:v>
                </c:pt>
                <c:pt idx="2">
                  <c:v>96.800999999999988</c:v>
                </c:pt>
                <c:pt idx="3">
                  <c:v>96.800999999999988</c:v>
                </c:pt>
                <c:pt idx="4">
                  <c:v>96.800999999999988</c:v>
                </c:pt>
                <c:pt idx="5">
                  <c:v>96.800999999999988</c:v>
                </c:pt>
                <c:pt idx="6">
                  <c:v>96.800999999999988</c:v>
                </c:pt>
                <c:pt idx="7">
                  <c:v>96.800999999999988</c:v>
                </c:pt>
                <c:pt idx="8">
                  <c:v>96.800999999999988</c:v>
                </c:pt>
                <c:pt idx="9">
                  <c:v>96.800999999999988</c:v>
                </c:pt>
              </c:numCache>
            </c:numRef>
          </c:val>
          <c:smooth val="0"/>
          <c:extLst>
            <c:ext xmlns:c16="http://schemas.microsoft.com/office/drawing/2014/chart" uri="{C3380CC4-5D6E-409C-BE32-E72D297353CC}">
              <c16:uniqueId val="{00000003-FC9F-4BC7-9089-89E9A2E006A8}"/>
            </c:ext>
          </c:extLst>
        </c:ser>
        <c:dLbls>
          <c:showLegendKey val="0"/>
          <c:showVal val="0"/>
          <c:showCatName val="0"/>
          <c:showSerName val="0"/>
          <c:showPercent val="0"/>
          <c:showBubbleSize val="0"/>
        </c:dLbls>
        <c:marker val="1"/>
        <c:smooth val="0"/>
        <c:axId val="298608751"/>
        <c:axId val="289047247"/>
      </c:line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9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Accuracy</a:t>
                </a:r>
              </a:p>
              <a:p>
                <a:pPr>
                  <a:defRPr/>
                </a:pPr>
                <a:r>
                  <a:rPr lang="en-CA"/>
                  <a:t>(%)</a:t>
                </a:r>
              </a:p>
            </c:rich>
          </c:tx>
          <c:layout>
            <c:manualLayout>
              <c:xMode val="edge"/>
              <c:yMode val="edge"/>
              <c:x val="5.283413000934903E-4"/>
              <c:y val="0.37067444034284452"/>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ayout>
        <c:manualLayout>
          <c:xMode val="edge"/>
          <c:yMode val="edge"/>
          <c:x val="0.44731130637395888"/>
          <c:y val="0"/>
          <c:w val="0.5511375663208754"/>
          <c:h val="0.13296020855607601"/>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198571067408417"/>
          <c:y val="4.6107932248018839E-2"/>
          <c:w val="0.80057474587989008"/>
          <c:h val="0.80866816889046422"/>
        </c:manualLayout>
      </c:layout>
      <c:barChart>
        <c:barDir val="col"/>
        <c:grouping val="clustered"/>
        <c:varyColors val="0"/>
        <c:ser>
          <c:idx val="0"/>
          <c:order val="0"/>
          <c:tx>
            <c:strRef>
              <c:f>Sheet1!$B$29</c:f>
              <c:strCache>
                <c:ptCount val="1"/>
                <c:pt idx="0">
                  <c:v>Before CaPC</c:v>
                </c:pt>
              </c:strCache>
            </c:strRef>
          </c:tx>
          <c:spPr>
            <a:solidFill>
              <a:schemeClr val="accent1"/>
            </a:solidFill>
            <a:ln>
              <a:noFill/>
            </a:ln>
            <a:effectLst/>
          </c:spPr>
          <c:invertIfNegative val="0"/>
          <c:cat>
            <c:numRef>
              <c:f>Sheet1!$A$30:$A$39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Sheet1!$B$30:$B$39</c:f>
              <c:numCache>
                <c:formatCode>General</c:formatCode>
                <c:ptCount val="10"/>
                <c:pt idx="0">
                  <c:v>83.743333333333339</c:v>
                </c:pt>
                <c:pt idx="1">
                  <c:v>91.06</c:v>
                </c:pt>
                <c:pt idx="2">
                  <c:v>92.5</c:v>
                </c:pt>
                <c:pt idx="3">
                  <c:v>80.069999999999993</c:v>
                </c:pt>
                <c:pt idx="4">
                  <c:v>88.410000000000011</c:v>
                </c:pt>
                <c:pt idx="5">
                  <c:v>84.61</c:v>
                </c:pt>
                <c:pt idx="6">
                  <c:v>75.443333333333328</c:v>
                </c:pt>
                <c:pt idx="7">
                  <c:v>88.42</c:v>
                </c:pt>
                <c:pt idx="8">
                  <c:v>72.763333333333335</c:v>
                </c:pt>
                <c:pt idx="9">
                  <c:v>82.323333333333338</c:v>
                </c:pt>
              </c:numCache>
            </c:numRef>
          </c:val>
          <c:extLst>
            <c:ext xmlns:c16="http://schemas.microsoft.com/office/drawing/2014/chart" uri="{C3380CC4-5D6E-409C-BE32-E72D297353CC}">
              <c16:uniqueId val="{00000000-8D9C-4384-959F-546F2ABA08EE}"/>
            </c:ext>
          </c:extLst>
        </c:ser>
        <c:ser>
          <c:idx val="1"/>
          <c:order val="1"/>
          <c:tx>
            <c:strRef>
              <c:f>Sheet1!$C$29</c:f>
              <c:strCache>
                <c:ptCount val="1"/>
                <c:pt idx="0">
                  <c:v>After CaPC</c:v>
                </c:pt>
              </c:strCache>
            </c:strRef>
          </c:tx>
          <c:spPr>
            <a:noFill/>
            <a:ln>
              <a:noFill/>
            </a:ln>
            <a:effectLst/>
          </c:spPr>
          <c:invertIfNegative val="0"/>
          <c:cat>
            <c:numRef>
              <c:f>Sheet1!$A$30:$A$39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Sheet1!$C$30:$C$39</c:f>
              <c:numCache>
                <c:formatCode>General</c:formatCode>
                <c:ptCount val="10"/>
                <c:pt idx="0">
                  <c:v>86.95</c:v>
                </c:pt>
                <c:pt idx="1">
                  <c:v>93.563333333333333</c:v>
                </c:pt>
                <c:pt idx="2">
                  <c:v>93.45</c:v>
                </c:pt>
                <c:pt idx="3">
                  <c:v>82.976666666666674</c:v>
                </c:pt>
                <c:pt idx="4">
                  <c:v>89.75333333333333</c:v>
                </c:pt>
                <c:pt idx="5">
                  <c:v>86.566666666666663</c:v>
                </c:pt>
                <c:pt idx="6">
                  <c:v>79.070000000000007</c:v>
                </c:pt>
                <c:pt idx="7">
                  <c:v>88.576666666666668</c:v>
                </c:pt>
                <c:pt idx="8">
                  <c:v>74.489999999999995</c:v>
                </c:pt>
                <c:pt idx="9">
                  <c:v>82.90666666666668</c:v>
                </c:pt>
              </c:numCache>
            </c:numRef>
          </c:val>
          <c:extLst>
            <c:ext xmlns:c16="http://schemas.microsoft.com/office/drawing/2014/chart" uri="{C3380CC4-5D6E-409C-BE32-E72D297353CC}">
              <c16:uniqueId val="{00000001-8D9C-4384-959F-546F2ABA08EE}"/>
            </c:ext>
          </c:extLst>
        </c:ser>
        <c:dLbls>
          <c:showLegendKey val="0"/>
          <c:showVal val="0"/>
          <c:showCatName val="0"/>
          <c:showSerName val="0"/>
          <c:showPercent val="0"/>
          <c:showBubbleSize val="0"/>
        </c:dLbls>
        <c:gapWidth val="219"/>
        <c:axId val="298608751"/>
        <c:axId val="289047247"/>
      </c:barChart>
      <c:lineChart>
        <c:grouping val="standard"/>
        <c:varyColors val="0"/>
        <c:ser>
          <c:idx val="2"/>
          <c:order val="2"/>
          <c:tx>
            <c:strRef>
              <c:f>Sheet1!$D$29</c:f>
              <c:strCache>
                <c:ptCount val="1"/>
                <c:pt idx="0">
                  <c:v>Before CaPC mean</c:v>
                </c:pt>
              </c:strCache>
            </c:strRef>
          </c:tx>
          <c:spPr>
            <a:ln w="28575" cap="rnd">
              <a:noFill/>
              <a:prstDash val="dash"/>
              <a:round/>
            </a:ln>
            <a:effectLst/>
          </c:spPr>
          <c:marker>
            <c:symbol val="none"/>
          </c:marker>
          <c:cat>
            <c:numRef>
              <c:f>Sheet1!$A$30:$A$39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Sheet1!$D$30:$D$39</c:f>
              <c:numCache>
                <c:formatCode>General</c:formatCode>
                <c:ptCount val="10"/>
                <c:pt idx="0">
                  <c:v>85.636666666666656</c:v>
                </c:pt>
                <c:pt idx="1">
                  <c:v>85.636666666666656</c:v>
                </c:pt>
                <c:pt idx="2">
                  <c:v>85.636666666666656</c:v>
                </c:pt>
                <c:pt idx="3">
                  <c:v>85.636666666666656</c:v>
                </c:pt>
                <c:pt idx="4">
                  <c:v>85.636666666666656</c:v>
                </c:pt>
                <c:pt idx="5">
                  <c:v>85.636666666666656</c:v>
                </c:pt>
                <c:pt idx="6">
                  <c:v>85.636666666666656</c:v>
                </c:pt>
                <c:pt idx="7">
                  <c:v>85.636666666666656</c:v>
                </c:pt>
                <c:pt idx="8">
                  <c:v>85.636666666666656</c:v>
                </c:pt>
                <c:pt idx="9">
                  <c:v>85.636666666666656</c:v>
                </c:pt>
              </c:numCache>
            </c:numRef>
          </c:val>
          <c:smooth val="0"/>
          <c:extLst>
            <c:ext xmlns:c16="http://schemas.microsoft.com/office/drawing/2014/chart" uri="{C3380CC4-5D6E-409C-BE32-E72D297353CC}">
              <c16:uniqueId val="{00000002-8D9C-4384-959F-546F2ABA08EE}"/>
            </c:ext>
          </c:extLst>
        </c:ser>
        <c:dLbls>
          <c:showLegendKey val="0"/>
          <c:showVal val="0"/>
          <c:showCatName val="0"/>
          <c:showSerName val="0"/>
          <c:showPercent val="0"/>
          <c:showBubbleSize val="0"/>
        </c:dLbls>
        <c:marker val="1"/>
        <c:smooth val="0"/>
        <c:axId val="298608751"/>
        <c:axId val="289047247"/>
      </c:line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7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Accuracy</a:t>
                </a:r>
              </a:p>
              <a:p>
                <a:pPr>
                  <a:defRPr/>
                </a:pPr>
                <a:r>
                  <a:rPr lang="en-CA"/>
                  <a:t>(%)</a:t>
                </a:r>
              </a:p>
            </c:rich>
          </c:tx>
          <c:layout>
            <c:manualLayout>
              <c:xMode val="edge"/>
              <c:yMode val="edge"/>
              <c:x val="5.283413000934903E-4"/>
              <c:y val="0.37067444034284452"/>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egendEntry>
        <c:idx val="1"/>
        <c:txPr>
          <a:bodyPr rot="0" spcFirstLastPara="1" vertOverflow="ellipsis" vert="horz" wrap="square" anchor="ctr" anchorCtr="1"/>
          <a:lstStyle/>
          <a:p>
            <a:pPr>
              <a:defRPr sz="2800" b="0" i="0" u="none" strike="noStrike" kern="1200" baseline="0">
                <a:solidFill>
                  <a:schemeClr val="bg1"/>
                </a:solidFill>
                <a:latin typeface="+mn-lt"/>
                <a:ea typeface="+mn-ea"/>
                <a:cs typeface="+mn-cs"/>
              </a:defRPr>
            </a:pPr>
            <a:endParaRPr lang="en-US"/>
          </a:p>
        </c:txPr>
      </c:legendEntry>
      <c:legendEntry>
        <c:idx val="2"/>
        <c:txPr>
          <a:bodyPr rot="0" spcFirstLastPara="1" vertOverflow="ellipsis" vert="horz" wrap="square" anchor="ctr" anchorCtr="1"/>
          <a:lstStyle/>
          <a:p>
            <a:pPr>
              <a:defRPr sz="2800" b="0" i="0" u="none" strike="noStrike" kern="1200" baseline="0">
                <a:solidFill>
                  <a:schemeClr val="bg1"/>
                </a:solidFill>
                <a:latin typeface="+mn-lt"/>
                <a:ea typeface="+mn-ea"/>
                <a:cs typeface="+mn-cs"/>
              </a:defRPr>
            </a:pPr>
            <a:endParaRPr lang="en-US"/>
          </a:p>
        </c:txPr>
      </c:legendEntry>
      <c:layout>
        <c:manualLayout>
          <c:xMode val="edge"/>
          <c:yMode val="edge"/>
          <c:x val="0.42473355978786259"/>
          <c:y val="5.764472614216546E-2"/>
          <c:w val="0.5511375663208754"/>
          <c:h val="0.13296020855607601"/>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198571067408417"/>
          <c:y val="4.6107932248018839E-2"/>
          <c:w val="0.80057474587989008"/>
          <c:h val="0.80866816889046422"/>
        </c:manualLayout>
      </c:layout>
      <c:barChart>
        <c:barDir val="col"/>
        <c:grouping val="clustered"/>
        <c:varyColors val="0"/>
        <c:ser>
          <c:idx val="0"/>
          <c:order val="0"/>
          <c:tx>
            <c:strRef>
              <c:f>Sheet1!$B$29</c:f>
              <c:strCache>
                <c:ptCount val="1"/>
                <c:pt idx="0">
                  <c:v>Before CaPC</c:v>
                </c:pt>
              </c:strCache>
            </c:strRef>
          </c:tx>
          <c:spPr>
            <a:solidFill>
              <a:schemeClr val="accent1"/>
            </a:solidFill>
            <a:ln>
              <a:noFill/>
            </a:ln>
            <a:effectLst/>
          </c:spPr>
          <c:invertIfNegative val="0"/>
          <c:cat>
            <c:numRef>
              <c:f>Sheet1!$A$30:$A$39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Sheet1!$B$30:$B$39</c:f>
              <c:numCache>
                <c:formatCode>General</c:formatCode>
                <c:ptCount val="10"/>
                <c:pt idx="0">
                  <c:v>83.743333333333339</c:v>
                </c:pt>
                <c:pt idx="1">
                  <c:v>91.06</c:v>
                </c:pt>
                <c:pt idx="2">
                  <c:v>92.5</c:v>
                </c:pt>
                <c:pt idx="3">
                  <c:v>80.069999999999993</c:v>
                </c:pt>
                <c:pt idx="4">
                  <c:v>88.410000000000011</c:v>
                </c:pt>
                <c:pt idx="5">
                  <c:v>84.61</c:v>
                </c:pt>
                <c:pt idx="6">
                  <c:v>75.443333333333328</c:v>
                </c:pt>
                <c:pt idx="7">
                  <c:v>88.42</c:v>
                </c:pt>
                <c:pt idx="8">
                  <c:v>72.763333333333335</c:v>
                </c:pt>
                <c:pt idx="9">
                  <c:v>82.323333333333338</c:v>
                </c:pt>
              </c:numCache>
            </c:numRef>
          </c:val>
          <c:extLst>
            <c:ext xmlns:c16="http://schemas.microsoft.com/office/drawing/2014/chart" uri="{C3380CC4-5D6E-409C-BE32-E72D297353CC}">
              <c16:uniqueId val="{00000000-8D9C-4384-959F-546F2ABA08EE}"/>
            </c:ext>
          </c:extLst>
        </c:ser>
        <c:ser>
          <c:idx val="1"/>
          <c:order val="1"/>
          <c:tx>
            <c:strRef>
              <c:f>Sheet1!$C$29</c:f>
              <c:strCache>
                <c:ptCount val="1"/>
                <c:pt idx="0">
                  <c:v>After CaPC</c:v>
                </c:pt>
              </c:strCache>
            </c:strRef>
          </c:tx>
          <c:spPr>
            <a:solidFill>
              <a:schemeClr val="accent2"/>
            </a:solidFill>
            <a:ln>
              <a:noFill/>
            </a:ln>
            <a:effectLst/>
          </c:spPr>
          <c:invertIfNegative val="0"/>
          <c:cat>
            <c:numRef>
              <c:f>Sheet1!$A$30:$A$39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Sheet1!$C$30:$C$39</c:f>
              <c:numCache>
                <c:formatCode>General</c:formatCode>
                <c:ptCount val="10"/>
                <c:pt idx="0">
                  <c:v>86.95</c:v>
                </c:pt>
                <c:pt idx="1">
                  <c:v>93.563333333333333</c:v>
                </c:pt>
                <c:pt idx="2">
                  <c:v>93.45</c:v>
                </c:pt>
                <c:pt idx="3">
                  <c:v>82.976666666666674</c:v>
                </c:pt>
                <c:pt idx="4">
                  <c:v>89.75333333333333</c:v>
                </c:pt>
                <c:pt idx="5">
                  <c:v>86.566666666666663</c:v>
                </c:pt>
                <c:pt idx="6">
                  <c:v>79.070000000000007</c:v>
                </c:pt>
                <c:pt idx="7">
                  <c:v>88.576666666666668</c:v>
                </c:pt>
                <c:pt idx="8">
                  <c:v>74.489999999999995</c:v>
                </c:pt>
                <c:pt idx="9">
                  <c:v>82.90666666666668</c:v>
                </c:pt>
              </c:numCache>
            </c:numRef>
          </c:val>
          <c:extLst>
            <c:ext xmlns:c16="http://schemas.microsoft.com/office/drawing/2014/chart" uri="{C3380CC4-5D6E-409C-BE32-E72D297353CC}">
              <c16:uniqueId val="{00000001-8D9C-4384-959F-546F2ABA08EE}"/>
            </c:ext>
          </c:extLst>
        </c:ser>
        <c:dLbls>
          <c:showLegendKey val="0"/>
          <c:showVal val="0"/>
          <c:showCatName val="0"/>
          <c:showSerName val="0"/>
          <c:showPercent val="0"/>
          <c:showBubbleSize val="0"/>
        </c:dLbls>
        <c:gapWidth val="219"/>
        <c:axId val="298608751"/>
        <c:axId val="289047247"/>
      </c:barChart>
      <c:lineChart>
        <c:grouping val="standard"/>
        <c:varyColors val="0"/>
        <c:ser>
          <c:idx val="2"/>
          <c:order val="2"/>
          <c:tx>
            <c:strRef>
              <c:f>Sheet1!$D$29</c:f>
              <c:strCache>
                <c:ptCount val="1"/>
                <c:pt idx="0">
                  <c:v>Before CaPC mean</c:v>
                </c:pt>
              </c:strCache>
            </c:strRef>
          </c:tx>
          <c:spPr>
            <a:ln w="28575" cap="rnd">
              <a:noFill/>
              <a:prstDash val="dash"/>
              <a:round/>
            </a:ln>
            <a:effectLst/>
          </c:spPr>
          <c:marker>
            <c:symbol val="none"/>
          </c:marker>
          <c:cat>
            <c:numRef>
              <c:f>Sheet1!$A$30:$A$39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Sheet1!$D$30:$D$39</c:f>
              <c:numCache>
                <c:formatCode>General</c:formatCode>
                <c:ptCount val="10"/>
                <c:pt idx="0">
                  <c:v>85.636666666666656</c:v>
                </c:pt>
                <c:pt idx="1">
                  <c:v>85.636666666666656</c:v>
                </c:pt>
                <c:pt idx="2">
                  <c:v>85.636666666666656</c:v>
                </c:pt>
                <c:pt idx="3">
                  <c:v>85.636666666666656</c:v>
                </c:pt>
                <c:pt idx="4">
                  <c:v>85.636666666666656</c:v>
                </c:pt>
                <c:pt idx="5">
                  <c:v>85.636666666666656</c:v>
                </c:pt>
                <c:pt idx="6">
                  <c:v>85.636666666666656</c:v>
                </c:pt>
                <c:pt idx="7">
                  <c:v>85.636666666666656</c:v>
                </c:pt>
                <c:pt idx="8">
                  <c:v>85.636666666666656</c:v>
                </c:pt>
                <c:pt idx="9">
                  <c:v>85.636666666666656</c:v>
                </c:pt>
              </c:numCache>
            </c:numRef>
          </c:val>
          <c:smooth val="0"/>
          <c:extLst>
            <c:ext xmlns:c16="http://schemas.microsoft.com/office/drawing/2014/chart" uri="{C3380CC4-5D6E-409C-BE32-E72D297353CC}">
              <c16:uniqueId val="{00000002-8D9C-4384-959F-546F2ABA08EE}"/>
            </c:ext>
          </c:extLst>
        </c:ser>
        <c:dLbls>
          <c:showLegendKey val="0"/>
          <c:showVal val="0"/>
          <c:showCatName val="0"/>
          <c:showSerName val="0"/>
          <c:showPercent val="0"/>
          <c:showBubbleSize val="0"/>
        </c:dLbls>
        <c:marker val="1"/>
        <c:smooth val="0"/>
        <c:axId val="298608751"/>
        <c:axId val="289047247"/>
      </c:line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7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Accuracy</a:t>
                </a:r>
              </a:p>
              <a:p>
                <a:pPr>
                  <a:defRPr/>
                </a:pPr>
                <a:r>
                  <a:rPr lang="en-CA"/>
                  <a:t>(%)</a:t>
                </a:r>
              </a:p>
            </c:rich>
          </c:tx>
          <c:layout>
            <c:manualLayout>
              <c:xMode val="edge"/>
              <c:yMode val="edge"/>
              <c:x val="5.283413000934903E-4"/>
              <c:y val="0.37067444034284452"/>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egendEntry>
        <c:idx val="2"/>
        <c:txPr>
          <a:bodyPr rot="0" spcFirstLastPara="1" vertOverflow="ellipsis" vert="horz" wrap="square" anchor="ctr" anchorCtr="1"/>
          <a:lstStyle/>
          <a:p>
            <a:pPr>
              <a:defRPr sz="2800" b="0" i="0" u="none" strike="noStrike" kern="1200" baseline="0">
                <a:solidFill>
                  <a:schemeClr val="bg1"/>
                </a:solidFill>
                <a:latin typeface="+mn-lt"/>
                <a:ea typeface="+mn-ea"/>
                <a:cs typeface="+mn-cs"/>
              </a:defRPr>
            </a:pPr>
            <a:endParaRPr lang="en-US"/>
          </a:p>
        </c:txPr>
      </c:legendEntry>
      <c:layout>
        <c:manualLayout>
          <c:xMode val="edge"/>
          <c:yMode val="edge"/>
          <c:x val="0.42473355978786259"/>
          <c:y val="5.764472614216546E-2"/>
          <c:w val="0.5511375663208754"/>
          <c:h val="0.13296020855607601"/>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198571067408417"/>
          <c:y val="4.6107932248018839E-2"/>
          <c:w val="0.80057474587989008"/>
          <c:h val="0.80866816889046422"/>
        </c:manualLayout>
      </c:layout>
      <c:barChart>
        <c:barDir val="col"/>
        <c:grouping val="clustered"/>
        <c:varyColors val="0"/>
        <c:ser>
          <c:idx val="0"/>
          <c:order val="0"/>
          <c:tx>
            <c:strRef>
              <c:f>uniform!$B$29</c:f>
              <c:strCache>
                <c:ptCount val="1"/>
                <c:pt idx="0">
                  <c:v>Before CaPC</c:v>
                </c:pt>
              </c:strCache>
            </c:strRef>
          </c:tx>
          <c:spPr>
            <a:solidFill>
              <a:schemeClr val="accent1"/>
            </a:solidFill>
            <a:ln>
              <a:noFill/>
            </a:ln>
            <a:effectLst/>
          </c:spPr>
          <c:invertIfNegative val="0"/>
          <c:cat>
            <c:numRef>
              <c:f>uniform!$A$30:$A$39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uniform!$B$30:$B$39</c:f>
              <c:numCache>
                <c:formatCode>General</c:formatCode>
                <c:ptCount val="10"/>
                <c:pt idx="0">
                  <c:v>83.743333333333339</c:v>
                </c:pt>
                <c:pt idx="1">
                  <c:v>91.06</c:v>
                </c:pt>
                <c:pt idx="2">
                  <c:v>92.5</c:v>
                </c:pt>
                <c:pt idx="3">
                  <c:v>80.069999999999993</c:v>
                </c:pt>
                <c:pt idx="4">
                  <c:v>88.410000000000011</c:v>
                </c:pt>
                <c:pt idx="5">
                  <c:v>84.61</c:v>
                </c:pt>
                <c:pt idx="6">
                  <c:v>75.443333333333328</c:v>
                </c:pt>
                <c:pt idx="7">
                  <c:v>88.42</c:v>
                </c:pt>
                <c:pt idx="8">
                  <c:v>72.763333333333335</c:v>
                </c:pt>
                <c:pt idx="9">
                  <c:v>82.323333333333338</c:v>
                </c:pt>
              </c:numCache>
            </c:numRef>
          </c:val>
          <c:extLst>
            <c:ext xmlns:c16="http://schemas.microsoft.com/office/drawing/2014/chart" uri="{C3380CC4-5D6E-409C-BE32-E72D297353CC}">
              <c16:uniqueId val="{00000000-8D9C-4384-959F-546F2ABA08EE}"/>
            </c:ext>
          </c:extLst>
        </c:ser>
        <c:ser>
          <c:idx val="1"/>
          <c:order val="1"/>
          <c:tx>
            <c:strRef>
              <c:f>uniform!$C$29</c:f>
              <c:strCache>
                <c:ptCount val="1"/>
                <c:pt idx="0">
                  <c:v>After CaPC</c:v>
                </c:pt>
              </c:strCache>
            </c:strRef>
          </c:tx>
          <c:spPr>
            <a:solidFill>
              <a:schemeClr val="accent2"/>
            </a:solidFill>
            <a:ln>
              <a:noFill/>
            </a:ln>
            <a:effectLst/>
          </c:spPr>
          <c:invertIfNegative val="0"/>
          <c:cat>
            <c:numRef>
              <c:f>uniform!$A$30:$A$39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uniform!$C$30:$C$39</c:f>
              <c:numCache>
                <c:formatCode>General</c:formatCode>
                <c:ptCount val="10"/>
                <c:pt idx="0">
                  <c:v>86.95</c:v>
                </c:pt>
                <c:pt idx="1">
                  <c:v>93.563333333333333</c:v>
                </c:pt>
                <c:pt idx="2">
                  <c:v>93.45</c:v>
                </c:pt>
                <c:pt idx="3">
                  <c:v>82.976666666666674</c:v>
                </c:pt>
                <c:pt idx="4">
                  <c:v>89.75333333333333</c:v>
                </c:pt>
                <c:pt idx="5">
                  <c:v>86.566666666666663</c:v>
                </c:pt>
                <c:pt idx="6">
                  <c:v>79.070000000000007</c:v>
                </c:pt>
                <c:pt idx="7">
                  <c:v>88.576666666666668</c:v>
                </c:pt>
                <c:pt idx="8">
                  <c:v>74.489999999999995</c:v>
                </c:pt>
                <c:pt idx="9">
                  <c:v>82.90666666666668</c:v>
                </c:pt>
              </c:numCache>
            </c:numRef>
          </c:val>
          <c:extLst>
            <c:ext xmlns:c16="http://schemas.microsoft.com/office/drawing/2014/chart" uri="{C3380CC4-5D6E-409C-BE32-E72D297353CC}">
              <c16:uniqueId val="{00000001-8D9C-4384-959F-546F2ABA08EE}"/>
            </c:ext>
          </c:extLst>
        </c:ser>
        <c:dLbls>
          <c:showLegendKey val="0"/>
          <c:showVal val="0"/>
          <c:showCatName val="0"/>
          <c:showSerName val="0"/>
          <c:showPercent val="0"/>
          <c:showBubbleSize val="0"/>
        </c:dLbls>
        <c:gapWidth val="219"/>
        <c:axId val="298608751"/>
        <c:axId val="289047247"/>
      </c:barChart>
      <c:lineChart>
        <c:grouping val="standard"/>
        <c:varyColors val="0"/>
        <c:ser>
          <c:idx val="2"/>
          <c:order val="2"/>
          <c:tx>
            <c:strRef>
              <c:f>uniform!$D$29</c:f>
              <c:strCache>
                <c:ptCount val="1"/>
                <c:pt idx="0">
                  <c:v>Before CaPC mean</c:v>
                </c:pt>
              </c:strCache>
            </c:strRef>
          </c:tx>
          <c:spPr>
            <a:ln w="28575" cap="rnd">
              <a:solidFill>
                <a:schemeClr val="accent1"/>
              </a:solidFill>
              <a:prstDash val="dash"/>
              <a:round/>
            </a:ln>
            <a:effectLst/>
          </c:spPr>
          <c:marker>
            <c:symbol val="none"/>
          </c:marker>
          <c:cat>
            <c:numRef>
              <c:f>uniform!$A$30:$A$39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uniform!$D$30:$D$39</c:f>
              <c:numCache>
                <c:formatCode>General</c:formatCode>
                <c:ptCount val="10"/>
                <c:pt idx="0">
                  <c:v>85.636666666666656</c:v>
                </c:pt>
                <c:pt idx="1">
                  <c:v>85.636666666666656</c:v>
                </c:pt>
                <c:pt idx="2">
                  <c:v>85.636666666666656</c:v>
                </c:pt>
                <c:pt idx="3">
                  <c:v>85.636666666666656</c:v>
                </c:pt>
                <c:pt idx="4">
                  <c:v>85.636666666666656</c:v>
                </c:pt>
                <c:pt idx="5">
                  <c:v>85.636666666666656</c:v>
                </c:pt>
                <c:pt idx="6">
                  <c:v>85.636666666666656</c:v>
                </c:pt>
                <c:pt idx="7">
                  <c:v>85.636666666666656</c:v>
                </c:pt>
                <c:pt idx="8">
                  <c:v>85.636666666666656</c:v>
                </c:pt>
                <c:pt idx="9">
                  <c:v>85.636666666666656</c:v>
                </c:pt>
              </c:numCache>
            </c:numRef>
          </c:val>
          <c:smooth val="0"/>
          <c:extLst>
            <c:ext xmlns:c16="http://schemas.microsoft.com/office/drawing/2014/chart" uri="{C3380CC4-5D6E-409C-BE32-E72D297353CC}">
              <c16:uniqueId val="{00000002-8D9C-4384-959F-546F2ABA08EE}"/>
            </c:ext>
          </c:extLst>
        </c:ser>
        <c:ser>
          <c:idx val="3"/>
          <c:order val="3"/>
          <c:tx>
            <c:strRef>
              <c:f>uniform!$E$29</c:f>
              <c:strCache>
                <c:ptCount val="1"/>
                <c:pt idx="0">
                  <c:v>After CaPC mean</c:v>
                </c:pt>
              </c:strCache>
            </c:strRef>
          </c:tx>
          <c:spPr>
            <a:ln w="28575" cap="rnd">
              <a:solidFill>
                <a:srgbClr val="FF0000"/>
              </a:solidFill>
              <a:prstDash val="dash"/>
              <a:round/>
            </a:ln>
            <a:effectLst/>
          </c:spPr>
          <c:marker>
            <c:symbol val="none"/>
          </c:marker>
          <c:cat>
            <c:numRef>
              <c:f>uniform!$A$30:$A$39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uniform!$E$30:$E$39</c:f>
              <c:numCache>
                <c:formatCode>General</c:formatCode>
                <c:ptCount val="10"/>
                <c:pt idx="0">
                  <c:v>87.556666666666658</c:v>
                </c:pt>
                <c:pt idx="1">
                  <c:v>87.556666666666658</c:v>
                </c:pt>
                <c:pt idx="2">
                  <c:v>87.556666666666658</c:v>
                </c:pt>
                <c:pt idx="3">
                  <c:v>87.556666666666658</c:v>
                </c:pt>
                <c:pt idx="4">
                  <c:v>87.556666666666658</c:v>
                </c:pt>
                <c:pt idx="5">
                  <c:v>87.556666666666658</c:v>
                </c:pt>
                <c:pt idx="6">
                  <c:v>87.556666666666658</c:v>
                </c:pt>
                <c:pt idx="7">
                  <c:v>87.556666666666658</c:v>
                </c:pt>
                <c:pt idx="8">
                  <c:v>87.556666666666658</c:v>
                </c:pt>
                <c:pt idx="9">
                  <c:v>87.556666666666658</c:v>
                </c:pt>
              </c:numCache>
            </c:numRef>
          </c:val>
          <c:smooth val="0"/>
          <c:extLst>
            <c:ext xmlns:c16="http://schemas.microsoft.com/office/drawing/2014/chart" uri="{C3380CC4-5D6E-409C-BE32-E72D297353CC}">
              <c16:uniqueId val="{00000003-8D9C-4384-959F-546F2ABA08EE}"/>
            </c:ext>
          </c:extLst>
        </c:ser>
        <c:dLbls>
          <c:showLegendKey val="0"/>
          <c:showVal val="0"/>
          <c:showCatName val="0"/>
          <c:showSerName val="0"/>
          <c:showPercent val="0"/>
          <c:showBubbleSize val="0"/>
        </c:dLbls>
        <c:marker val="1"/>
        <c:smooth val="0"/>
        <c:axId val="298608751"/>
        <c:axId val="289047247"/>
      </c:line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7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Accuracy</a:t>
                </a:r>
              </a:p>
              <a:p>
                <a:pPr>
                  <a:defRPr/>
                </a:pPr>
                <a:r>
                  <a:rPr lang="en-CA"/>
                  <a:t>(%)</a:t>
                </a:r>
              </a:p>
            </c:rich>
          </c:tx>
          <c:layout>
            <c:manualLayout>
              <c:xMode val="edge"/>
              <c:yMode val="edge"/>
              <c:x val="5.283413000934903E-4"/>
              <c:y val="0.37067444034284452"/>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ayout>
        <c:manualLayout>
          <c:xMode val="edge"/>
          <c:yMode val="edge"/>
          <c:x val="0.42473355978786259"/>
          <c:y val="5.764472614216546E-2"/>
          <c:w val="0.5511375663208754"/>
          <c:h val="0.13296020855607601"/>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198571067408417"/>
          <c:y val="4.6107932248018839E-2"/>
          <c:w val="0.80057474587989008"/>
          <c:h val="0.80866816889046422"/>
        </c:manualLayout>
      </c:layout>
      <c:barChart>
        <c:barDir val="col"/>
        <c:grouping val="clustered"/>
        <c:varyColors val="0"/>
        <c:ser>
          <c:idx val="0"/>
          <c:order val="0"/>
          <c:tx>
            <c:strRef>
              <c:f>heterogenous!$B$29</c:f>
              <c:strCache>
                <c:ptCount val="1"/>
                <c:pt idx="0">
                  <c:v>Before CaPC</c:v>
                </c:pt>
              </c:strCache>
            </c:strRef>
          </c:tx>
          <c:spPr>
            <a:solidFill>
              <a:srgbClr val="FFFFFF"/>
            </a:solidFill>
            <a:ln>
              <a:noFill/>
            </a:ln>
            <a:effectLst/>
          </c:spPr>
          <c:invertIfNegative val="0"/>
          <c:cat>
            <c:numRef>
              <c:f>heterogenous!$A$30:$A$39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heterogenous!$B$30:$B$39</c:f>
              <c:numCache>
                <c:formatCode>General</c:formatCode>
                <c:ptCount val="10"/>
                <c:pt idx="0">
                  <c:v>81.790000000000006</c:v>
                </c:pt>
                <c:pt idx="1">
                  <c:v>90.259999999999991</c:v>
                </c:pt>
                <c:pt idx="2">
                  <c:v>90.973333333333343</c:v>
                </c:pt>
                <c:pt idx="3">
                  <c:v>77.28</c:v>
                </c:pt>
                <c:pt idx="4">
                  <c:v>84.606666666666669</c:v>
                </c:pt>
                <c:pt idx="5">
                  <c:v>83.776666666666657</c:v>
                </c:pt>
                <c:pt idx="6">
                  <c:v>69.850000000000009</c:v>
                </c:pt>
                <c:pt idx="7">
                  <c:v>86.393333333333331</c:v>
                </c:pt>
                <c:pt idx="8">
                  <c:v>64.389999999999986</c:v>
                </c:pt>
                <c:pt idx="9">
                  <c:v>78.19</c:v>
                </c:pt>
              </c:numCache>
            </c:numRef>
          </c:val>
          <c:extLst>
            <c:ext xmlns:c16="http://schemas.microsoft.com/office/drawing/2014/chart" uri="{C3380CC4-5D6E-409C-BE32-E72D297353CC}">
              <c16:uniqueId val="{00000000-0C52-423E-B2BE-99D07B66D58F}"/>
            </c:ext>
          </c:extLst>
        </c:ser>
        <c:dLbls>
          <c:showLegendKey val="0"/>
          <c:showVal val="0"/>
          <c:showCatName val="0"/>
          <c:showSerName val="0"/>
          <c:showPercent val="0"/>
          <c:showBubbleSize val="0"/>
        </c:dLbls>
        <c:gapWidth val="219"/>
        <c:axId val="298608751"/>
        <c:axId val="289047247"/>
      </c:bar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60"/>
        </c:scaling>
        <c:delete val="0"/>
        <c:axPos val="l"/>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Accuracy</a:t>
                </a:r>
              </a:p>
              <a:p>
                <a:pPr>
                  <a:defRPr/>
                </a:pPr>
                <a:r>
                  <a:rPr lang="en-CA"/>
                  <a:t>(%)</a:t>
                </a:r>
              </a:p>
            </c:rich>
          </c:tx>
          <c:layout>
            <c:manualLayout>
              <c:xMode val="edge"/>
              <c:yMode val="edge"/>
              <c:x val="5.283413000934903E-4"/>
              <c:y val="0.37067444034284452"/>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198571067408417"/>
          <c:y val="4.6107932248018839E-2"/>
          <c:w val="0.80057474587989008"/>
          <c:h val="0.80866816889046422"/>
        </c:manualLayout>
      </c:layout>
      <c:barChart>
        <c:barDir val="col"/>
        <c:grouping val="clustered"/>
        <c:varyColors val="0"/>
        <c:ser>
          <c:idx val="0"/>
          <c:order val="0"/>
          <c:tx>
            <c:strRef>
              <c:f>heterogenous!$B$29</c:f>
              <c:strCache>
                <c:ptCount val="1"/>
                <c:pt idx="0">
                  <c:v>Before CaPC</c:v>
                </c:pt>
              </c:strCache>
            </c:strRef>
          </c:tx>
          <c:spPr>
            <a:solidFill>
              <a:schemeClr val="accent1"/>
            </a:solidFill>
            <a:ln>
              <a:noFill/>
            </a:ln>
            <a:effectLst/>
          </c:spPr>
          <c:invertIfNegative val="0"/>
          <c:cat>
            <c:numRef>
              <c:f>heterogenous!$A$30:$A$39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heterogenous!$B$30:$B$39</c:f>
              <c:numCache>
                <c:formatCode>General</c:formatCode>
                <c:ptCount val="10"/>
                <c:pt idx="0">
                  <c:v>81.790000000000006</c:v>
                </c:pt>
                <c:pt idx="1">
                  <c:v>90.259999999999991</c:v>
                </c:pt>
                <c:pt idx="2">
                  <c:v>90.973333333333343</c:v>
                </c:pt>
                <c:pt idx="3">
                  <c:v>77.28</c:v>
                </c:pt>
                <c:pt idx="4">
                  <c:v>84.606666666666669</c:v>
                </c:pt>
                <c:pt idx="5">
                  <c:v>83.776666666666657</c:v>
                </c:pt>
                <c:pt idx="6">
                  <c:v>69.850000000000009</c:v>
                </c:pt>
                <c:pt idx="7">
                  <c:v>86.393333333333331</c:v>
                </c:pt>
                <c:pt idx="8">
                  <c:v>64.389999999999986</c:v>
                </c:pt>
                <c:pt idx="9">
                  <c:v>78.19</c:v>
                </c:pt>
              </c:numCache>
            </c:numRef>
          </c:val>
          <c:extLst>
            <c:ext xmlns:c16="http://schemas.microsoft.com/office/drawing/2014/chart" uri="{C3380CC4-5D6E-409C-BE32-E72D297353CC}">
              <c16:uniqueId val="{00000000-0C52-423E-B2BE-99D07B66D58F}"/>
            </c:ext>
          </c:extLst>
        </c:ser>
        <c:dLbls>
          <c:showLegendKey val="0"/>
          <c:showVal val="0"/>
          <c:showCatName val="0"/>
          <c:showSerName val="0"/>
          <c:showPercent val="0"/>
          <c:showBubbleSize val="0"/>
        </c:dLbls>
        <c:gapWidth val="219"/>
        <c:axId val="298608751"/>
        <c:axId val="289047247"/>
      </c:bar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Accuracy</a:t>
                </a:r>
              </a:p>
              <a:p>
                <a:pPr>
                  <a:defRPr/>
                </a:pPr>
                <a:r>
                  <a:rPr lang="en-CA"/>
                  <a:t>(%)</a:t>
                </a:r>
              </a:p>
            </c:rich>
          </c:tx>
          <c:layout>
            <c:manualLayout>
              <c:xMode val="edge"/>
              <c:yMode val="edge"/>
              <c:x val="5.283413000934903E-4"/>
              <c:y val="0.37067444034284452"/>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ayout>
        <c:manualLayout>
          <c:xMode val="edge"/>
          <c:yMode val="edge"/>
          <c:x val="0.42473355978786259"/>
          <c:y val="5.0937822912980948E-2"/>
          <c:w val="0.5511375663208754"/>
          <c:h val="0.13966704866117086"/>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198571067408417"/>
          <c:y val="4.6107932248018839E-2"/>
          <c:w val="0.80057474587989008"/>
          <c:h val="0.80866816889046422"/>
        </c:manualLayout>
      </c:layout>
      <c:barChart>
        <c:barDir val="col"/>
        <c:grouping val="clustered"/>
        <c:varyColors val="0"/>
        <c:ser>
          <c:idx val="0"/>
          <c:order val="0"/>
          <c:tx>
            <c:strRef>
              <c:f>heterogenous!$B$29</c:f>
              <c:strCache>
                <c:ptCount val="1"/>
                <c:pt idx="0">
                  <c:v>Before CaPC</c:v>
                </c:pt>
              </c:strCache>
            </c:strRef>
          </c:tx>
          <c:spPr>
            <a:solidFill>
              <a:schemeClr val="accent1"/>
            </a:solidFill>
            <a:ln>
              <a:noFill/>
            </a:ln>
            <a:effectLst/>
          </c:spPr>
          <c:invertIfNegative val="0"/>
          <c:cat>
            <c:numRef>
              <c:f>heterogenous!$A$30:$A$39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heterogenous!$B$30:$B$39</c:f>
              <c:numCache>
                <c:formatCode>General</c:formatCode>
                <c:ptCount val="10"/>
                <c:pt idx="0">
                  <c:v>81.790000000000006</c:v>
                </c:pt>
                <c:pt idx="1">
                  <c:v>90.259999999999991</c:v>
                </c:pt>
                <c:pt idx="2">
                  <c:v>90.973333333333343</c:v>
                </c:pt>
                <c:pt idx="3">
                  <c:v>77.28</c:v>
                </c:pt>
                <c:pt idx="4">
                  <c:v>84.606666666666669</c:v>
                </c:pt>
                <c:pt idx="5">
                  <c:v>83.776666666666657</c:v>
                </c:pt>
                <c:pt idx="6">
                  <c:v>69.850000000000009</c:v>
                </c:pt>
                <c:pt idx="7">
                  <c:v>86.393333333333331</c:v>
                </c:pt>
                <c:pt idx="8">
                  <c:v>64.389999999999986</c:v>
                </c:pt>
                <c:pt idx="9">
                  <c:v>78.19</c:v>
                </c:pt>
              </c:numCache>
            </c:numRef>
          </c:val>
          <c:extLst>
            <c:ext xmlns:c16="http://schemas.microsoft.com/office/drawing/2014/chart" uri="{C3380CC4-5D6E-409C-BE32-E72D297353CC}">
              <c16:uniqueId val="{00000000-0C52-423E-B2BE-99D07B66D58F}"/>
            </c:ext>
          </c:extLst>
        </c:ser>
        <c:ser>
          <c:idx val="1"/>
          <c:order val="1"/>
          <c:tx>
            <c:strRef>
              <c:f>heterogenous!$C$29</c:f>
              <c:strCache>
                <c:ptCount val="1"/>
                <c:pt idx="0">
                  <c:v>After CaPC</c:v>
                </c:pt>
              </c:strCache>
            </c:strRef>
          </c:tx>
          <c:spPr>
            <a:solidFill>
              <a:schemeClr val="accent2"/>
            </a:solidFill>
            <a:ln>
              <a:noFill/>
            </a:ln>
            <a:effectLst/>
          </c:spPr>
          <c:invertIfNegative val="0"/>
          <c:cat>
            <c:numRef>
              <c:f>heterogenous!$A$30:$A$39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heterogenous!$C$30:$C$39</c:f>
              <c:numCache>
                <c:formatCode>General</c:formatCode>
                <c:ptCount val="10"/>
                <c:pt idx="0">
                  <c:v>85.616666666666674</c:v>
                </c:pt>
                <c:pt idx="1">
                  <c:v>92.649999999999991</c:v>
                </c:pt>
                <c:pt idx="2">
                  <c:v>92.660000000000011</c:v>
                </c:pt>
                <c:pt idx="3">
                  <c:v>81.896666666666661</c:v>
                </c:pt>
                <c:pt idx="4">
                  <c:v>88.083333333333329</c:v>
                </c:pt>
                <c:pt idx="5">
                  <c:v>85.99</c:v>
                </c:pt>
                <c:pt idx="6">
                  <c:v>76.763333333333335</c:v>
                </c:pt>
                <c:pt idx="7">
                  <c:v>87.946666666666658</c:v>
                </c:pt>
                <c:pt idx="8">
                  <c:v>71.216666666666654</c:v>
                </c:pt>
                <c:pt idx="9">
                  <c:v>82.043333333333337</c:v>
                </c:pt>
              </c:numCache>
            </c:numRef>
          </c:val>
          <c:extLst>
            <c:ext xmlns:c16="http://schemas.microsoft.com/office/drawing/2014/chart" uri="{C3380CC4-5D6E-409C-BE32-E72D297353CC}">
              <c16:uniqueId val="{00000001-0C52-423E-B2BE-99D07B66D58F}"/>
            </c:ext>
          </c:extLst>
        </c:ser>
        <c:dLbls>
          <c:showLegendKey val="0"/>
          <c:showVal val="0"/>
          <c:showCatName val="0"/>
          <c:showSerName val="0"/>
          <c:showPercent val="0"/>
          <c:showBubbleSize val="0"/>
        </c:dLbls>
        <c:gapWidth val="219"/>
        <c:axId val="298608751"/>
        <c:axId val="289047247"/>
      </c:barChart>
      <c:lineChart>
        <c:grouping val="standard"/>
        <c:varyColors val="0"/>
        <c:ser>
          <c:idx val="2"/>
          <c:order val="2"/>
          <c:tx>
            <c:strRef>
              <c:f>heterogenous!$D$29</c:f>
              <c:strCache>
                <c:ptCount val="1"/>
                <c:pt idx="0">
                  <c:v>Before CaPC mean</c:v>
                </c:pt>
              </c:strCache>
            </c:strRef>
          </c:tx>
          <c:spPr>
            <a:ln w="28575" cap="rnd">
              <a:solidFill>
                <a:schemeClr val="accent1"/>
              </a:solidFill>
              <a:prstDash val="dash"/>
              <a:round/>
            </a:ln>
            <a:effectLst/>
          </c:spPr>
          <c:marker>
            <c:symbol val="none"/>
          </c:marker>
          <c:cat>
            <c:numRef>
              <c:f>heterogenous!$A$30:$A$39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heterogenous!$D$30:$D$39</c:f>
              <c:numCache>
                <c:formatCode>General</c:formatCode>
                <c:ptCount val="10"/>
                <c:pt idx="0">
                  <c:v>82.98</c:v>
                </c:pt>
                <c:pt idx="1">
                  <c:v>82.98</c:v>
                </c:pt>
                <c:pt idx="2">
                  <c:v>82.98</c:v>
                </c:pt>
                <c:pt idx="3">
                  <c:v>82.98</c:v>
                </c:pt>
                <c:pt idx="4">
                  <c:v>82.98</c:v>
                </c:pt>
                <c:pt idx="5">
                  <c:v>82.98</c:v>
                </c:pt>
                <c:pt idx="6">
                  <c:v>82.98</c:v>
                </c:pt>
                <c:pt idx="7">
                  <c:v>82.98</c:v>
                </c:pt>
                <c:pt idx="8">
                  <c:v>82.98</c:v>
                </c:pt>
                <c:pt idx="9">
                  <c:v>82.98</c:v>
                </c:pt>
              </c:numCache>
            </c:numRef>
          </c:val>
          <c:smooth val="0"/>
          <c:extLst>
            <c:ext xmlns:c16="http://schemas.microsoft.com/office/drawing/2014/chart" uri="{C3380CC4-5D6E-409C-BE32-E72D297353CC}">
              <c16:uniqueId val="{00000002-0C52-423E-B2BE-99D07B66D58F}"/>
            </c:ext>
          </c:extLst>
        </c:ser>
        <c:ser>
          <c:idx val="3"/>
          <c:order val="3"/>
          <c:tx>
            <c:strRef>
              <c:f>heterogenous!$E$29</c:f>
              <c:strCache>
                <c:ptCount val="1"/>
                <c:pt idx="0">
                  <c:v>After CaPC mean</c:v>
                </c:pt>
              </c:strCache>
            </c:strRef>
          </c:tx>
          <c:spPr>
            <a:ln w="28575" cap="rnd">
              <a:solidFill>
                <a:srgbClr val="FF0000"/>
              </a:solidFill>
              <a:prstDash val="dash"/>
              <a:round/>
            </a:ln>
            <a:effectLst/>
          </c:spPr>
          <c:marker>
            <c:symbol val="none"/>
          </c:marker>
          <c:cat>
            <c:numRef>
              <c:f>heterogenous!$A$30:$A$39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heterogenous!$E$30:$E$39</c:f>
              <c:numCache>
                <c:formatCode>General</c:formatCode>
                <c:ptCount val="10"/>
                <c:pt idx="0">
                  <c:v>85.623333333333335</c:v>
                </c:pt>
                <c:pt idx="1">
                  <c:v>85.623333333333335</c:v>
                </c:pt>
                <c:pt idx="2">
                  <c:v>85.623333333333335</c:v>
                </c:pt>
                <c:pt idx="3">
                  <c:v>85.623333333333335</c:v>
                </c:pt>
                <c:pt idx="4">
                  <c:v>85.623333333333335</c:v>
                </c:pt>
                <c:pt idx="5">
                  <c:v>85.623333333333335</c:v>
                </c:pt>
                <c:pt idx="6">
                  <c:v>85.623333333333335</c:v>
                </c:pt>
                <c:pt idx="7">
                  <c:v>85.623333333333335</c:v>
                </c:pt>
                <c:pt idx="8">
                  <c:v>85.623333333333335</c:v>
                </c:pt>
                <c:pt idx="9">
                  <c:v>85.623333333333335</c:v>
                </c:pt>
              </c:numCache>
            </c:numRef>
          </c:val>
          <c:smooth val="0"/>
          <c:extLst>
            <c:ext xmlns:c16="http://schemas.microsoft.com/office/drawing/2014/chart" uri="{C3380CC4-5D6E-409C-BE32-E72D297353CC}">
              <c16:uniqueId val="{00000003-0C52-423E-B2BE-99D07B66D58F}"/>
            </c:ext>
          </c:extLst>
        </c:ser>
        <c:dLbls>
          <c:showLegendKey val="0"/>
          <c:showVal val="0"/>
          <c:showCatName val="0"/>
          <c:showSerName val="0"/>
          <c:showPercent val="0"/>
          <c:showBubbleSize val="0"/>
        </c:dLbls>
        <c:marker val="1"/>
        <c:smooth val="0"/>
        <c:axId val="298608751"/>
        <c:axId val="289047247"/>
      </c:line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Accuracy</a:t>
                </a:r>
              </a:p>
              <a:p>
                <a:pPr>
                  <a:defRPr/>
                </a:pPr>
                <a:r>
                  <a:rPr lang="en-CA"/>
                  <a:t>(%)</a:t>
                </a:r>
              </a:p>
            </c:rich>
          </c:tx>
          <c:layout>
            <c:manualLayout>
              <c:xMode val="edge"/>
              <c:yMode val="edge"/>
              <c:x val="5.283413000934903E-4"/>
              <c:y val="0.37067444034284452"/>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ayout>
        <c:manualLayout>
          <c:xMode val="edge"/>
          <c:yMode val="edge"/>
          <c:x val="0.42473355978786259"/>
          <c:y val="5.0937822912980948E-2"/>
          <c:w val="0.5511375663208754"/>
          <c:h val="0.13966704866117086"/>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49564888713388"/>
          <c:y val="3.9506531939071519E-2"/>
          <c:w val="0.80760403421043525"/>
          <c:h val="0.77861631121775965"/>
        </c:manualLayout>
      </c:layout>
      <c:barChart>
        <c:barDir val="col"/>
        <c:grouping val="clustered"/>
        <c:varyColors val="0"/>
        <c:ser>
          <c:idx val="0"/>
          <c:order val="0"/>
          <c:tx>
            <c:strRef>
              <c:f>'active-learning'!$B$46</c:f>
              <c:strCache>
                <c:ptCount val="1"/>
                <c:pt idx="0">
                  <c:v>Before CaPC</c:v>
                </c:pt>
              </c:strCache>
            </c:strRef>
          </c:tx>
          <c:spPr>
            <a:solidFill>
              <a:schemeClr val="accent1"/>
            </a:solidFill>
            <a:ln>
              <a:noFill/>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'active-learning'!$B$47:$B$56</c:f>
              <c:numCache>
                <c:formatCode>General</c:formatCode>
                <c:ptCount val="10"/>
                <c:pt idx="0">
                  <c:v>85.59666666666665</c:v>
                </c:pt>
                <c:pt idx="1">
                  <c:v>60.85</c:v>
                </c:pt>
                <c:pt idx="2">
                  <c:v>69.483333333333334</c:v>
                </c:pt>
                <c:pt idx="3">
                  <c:v>79.86666666666666</c:v>
                </c:pt>
                <c:pt idx="4">
                  <c:v>91.17</c:v>
                </c:pt>
                <c:pt idx="5">
                  <c:v>84.586666666666659</c:v>
                </c:pt>
                <c:pt idx="6">
                  <c:v>75.11</c:v>
                </c:pt>
                <c:pt idx="7">
                  <c:v>91.983333333333334</c:v>
                </c:pt>
                <c:pt idx="8">
                  <c:v>71.316666666666663</c:v>
                </c:pt>
                <c:pt idx="9">
                  <c:v>83.723333333333343</c:v>
                </c:pt>
              </c:numCache>
            </c:numRef>
          </c:val>
          <c:extLst>
            <c:ext xmlns:c16="http://schemas.microsoft.com/office/drawing/2014/chart" uri="{C3380CC4-5D6E-409C-BE32-E72D297353CC}">
              <c16:uniqueId val="{00000000-F763-4769-BD38-E770212208FD}"/>
            </c:ext>
          </c:extLst>
        </c:ser>
        <c:ser>
          <c:idx val="1"/>
          <c:order val="1"/>
          <c:tx>
            <c:strRef>
              <c:f>'active-learning'!$C$46</c:f>
              <c:strCache>
                <c:ptCount val="1"/>
                <c:pt idx="0">
                  <c:v>Random</c:v>
                </c:pt>
              </c:strCache>
            </c:strRef>
          </c:tx>
          <c:spPr>
            <a:noFill/>
            <a:ln>
              <a:noFill/>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'active-learning'!$C$47:$C$56</c:f>
              <c:numCache>
                <c:formatCode>General</c:formatCode>
                <c:ptCount val="10"/>
                <c:pt idx="0">
                  <c:v>86.333333333333329</c:v>
                </c:pt>
                <c:pt idx="1">
                  <c:v>87.786666666666676</c:v>
                </c:pt>
                <c:pt idx="2">
                  <c:v>88.683333333333323</c:v>
                </c:pt>
                <c:pt idx="3">
                  <c:v>81.723333333333329</c:v>
                </c:pt>
                <c:pt idx="4">
                  <c:v>91.21</c:v>
                </c:pt>
                <c:pt idx="5">
                  <c:v>85.236666666666665</c:v>
                </c:pt>
                <c:pt idx="6">
                  <c:v>79.726666666666674</c:v>
                </c:pt>
                <c:pt idx="7">
                  <c:v>89.983333333333334</c:v>
                </c:pt>
                <c:pt idx="8">
                  <c:v>72.896666666666661</c:v>
                </c:pt>
                <c:pt idx="9">
                  <c:v>83.016666666666666</c:v>
                </c:pt>
              </c:numCache>
            </c:numRef>
          </c:val>
          <c:extLst>
            <c:ext xmlns:c16="http://schemas.microsoft.com/office/drawing/2014/chart" uri="{C3380CC4-5D6E-409C-BE32-E72D297353CC}">
              <c16:uniqueId val="{00000001-F763-4769-BD38-E770212208FD}"/>
            </c:ext>
          </c:extLst>
        </c:ser>
        <c:ser>
          <c:idx val="2"/>
          <c:order val="2"/>
          <c:tx>
            <c:strRef>
              <c:f>'active-learning'!$D$46</c:f>
              <c:strCache>
                <c:ptCount val="1"/>
                <c:pt idx="0">
                  <c:v>Entropy</c:v>
                </c:pt>
              </c:strCache>
            </c:strRef>
          </c:tx>
          <c:spPr>
            <a:noFill/>
            <a:ln>
              <a:noFill/>
              <a:prstDash val="dash"/>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'active-learning'!$D$47:$D$56</c:f>
              <c:numCache>
                <c:formatCode>General</c:formatCode>
                <c:ptCount val="10"/>
                <c:pt idx="0">
                  <c:v>87.683333333333337</c:v>
                </c:pt>
                <c:pt idx="1">
                  <c:v>89.37</c:v>
                </c:pt>
                <c:pt idx="2">
                  <c:v>90.186666666666667</c:v>
                </c:pt>
                <c:pt idx="3">
                  <c:v>81.623333333333335</c:v>
                </c:pt>
                <c:pt idx="4">
                  <c:v>89.57</c:v>
                </c:pt>
                <c:pt idx="5">
                  <c:v>85.18</c:v>
                </c:pt>
                <c:pt idx="6">
                  <c:v>80.12</c:v>
                </c:pt>
                <c:pt idx="7">
                  <c:v>88.623333333333335</c:v>
                </c:pt>
                <c:pt idx="8">
                  <c:v>73.403333333333336</c:v>
                </c:pt>
                <c:pt idx="9">
                  <c:v>83.333333333333329</c:v>
                </c:pt>
              </c:numCache>
            </c:numRef>
          </c:val>
          <c:extLst>
            <c:ext xmlns:c16="http://schemas.microsoft.com/office/drawing/2014/chart" uri="{C3380CC4-5D6E-409C-BE32-E72D297353CC}">
              <c16:uniqueId val="{00000002-F763-4769-BD38-E770212208FD}"/>
            </c:ext>
          </c:extLst>
        </c:ser>
        <c:ser>
          <c:idx val="3"/>
          <c:order val="3"/>
          <c:tx>
            <c:strRef>
              <c:f>'active-learning'!$E$46</c:f>
              <c:strCache>
                <c:ptCount val="1"/>
                <c:pt idx="0">
                  <c:v>Margin</c:v>
                </c:pt>
              </c:strCache>
            </c:strRef>
          </c:tx>
          <c:spPr>
            <a:noFill/>
            <a:ln>
              <a:noFill/>
              <a:prstDash val="dash"/>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'active-learning'!$E$47:$E$56</c:f>
              <c:numCache>
                <c:formatCode>General</c:formatCode>
                <c:ptCount val="10"/>
                <c:pt idx="0">
                  <c:v>87.71</c:v>
                </c:pt>
                <c:pt idx="1">
                  <c:v>89.339999999999989</c:v>
                </c:pt>
                <c:pt idx="2">
                  <c:v>90.553333333333342</c:v>
                </c:pt>
                <c:pt idx="3">
                  <c:v>81.113333333333344</c:v>
                </c:pt>
                <c:pt idx="4">
                  <c:v>89.99666666666667</c:v>
                </c:pt>
                <c:pt idx="5">
                  <c:v>85.360000000000014</c:v>
                </c:pt>
                <c:pt idx="6">
                  <c:v>79.263333333333335</c:v>
                </c:pt>
                <c:pt idx="7">
                  <c:v>88.163333333333341</c:v>
                </c:pt>
                <c:pt idx="8">
                  <c:v>73.449999999999989</c:v>
                </c:pt>
                <c:pt idx="9">
                  <c:v>82.79</c:v>
                </c:pt>
              </c:numCache>
            </c:numRef>
          </c:val>
          <c:extLst>
            <c:ext xmlns:c16="http://schemas.microsoft.com/office/drawing/2014/chart" uri="{C3380CC4-5D6E-409C-BE32-E72D297353CC}">
              <c16:uniqueId val="{00000003-F763-4769-BD38-E770212208FD}"/>
            </c:ext>
          </c:extLst>
        </c:ser>
        <c:dLbls>
          <c:showLegendKey val="0"/>
          <c:showVal val="0"/>
          <c:showCatName val="0"/>
          <c:showSerName val="0"/>
          <c:showPercent val="0"/>
          <c:showBubbleSize val="0"/>
        </c:dLbls>
        <c:gapWidth val="150"/>
        <c:axId val="298608751"/>
        <c:axId val="289047247"/>
      </c:bar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Balanced</a:t>
                </a:r>
              </a:p>
              <a:p>
                <a:pPr>
                  <a:defRPr/>
                </a:pPr>
                <a:r>
                  <a:rPr lang="en-CA"/>
                  <a:t>Accuracy</a:t>
                </a:r>
              </a:p>
              <a:p>
                <a:pPr>
                  <a:defRPr/>
                </a:pPr>
                <a:r>
                  <a:rPr lang="en-CA"/>
                  <a:t>(%)</a:t>
                </a:r>
              </a:p>
            </c:rich>
          </c:tx>
          <c:layout>
            <c:manualLayout>
              <c:xMode val="edge"/>
              <c:yMode val="edge"/>
              <c:x val="5.2833477181039922E-4"/>
              <c:y val="0.340622634286951"/>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ayout>
        <c:manualLayout>
          <c:xMode val="edge"/>
          <c:yMode val="edge"/>
          <c:x val="0.21750872396284054"/>
          <c:y val="1.9638865342361853E-2"/>
          <c:w val="0.24807831658646357"/>
          <c:h val="0.10062194988542646"/>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49564888713388"/>
          <c:y val="3.9506531939071519E-2"/>
          <c:w val="0.80760403421043525"/>
          <c:h val="0.77861631121775965"/>
        </c:manualLayout>
      </c:layout>
      <c:barChart>
        <c:barDir val="col"/>
        <c:grouping val="clustered"/>
        <c:varyColors val="0"/>
        <c:ser>
          <c:idx val="0"/>
          <c:order val="0"/>
          <c:tx>
            <c:strRef>
              <c:f>'active-learning'!$B$46</c:f>
              <c:strCache>
                <c:ptCount val="1"/>
                <c:pt idx="0">
                  <c:v>Before CaPC</c:v>
                </c:pt>
              </c:strCache>
            </c:strRef>
          </c:tx>
          <c:spPr>
            <a:solidFill>
              <a:schemeClr val="accent1"/>
            </a:solidFill>
            <a:ln>
              <a:noFill/>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'active-learning'!$B$47:$B$56</c:f>
              <c:numCache>
                <c:formatCode>General</c:formatCode>
                <c:ptCount val="10"/>
                <c:pt idx="0">
                  <c:v>85.59666666666665</c:v>
                </c:pt>
                <c:pt idx="1">
                  <c:v>60.85</c:v>
                </c:pt>
                <c:pt idx="2">
                  <c:v>69.483333333333334</c:v>
                </c:pt>
                <c:pt idx="3">
                  <c:v>79.86666666666666</c:v>
                </c:pt>
                <c:pt idx="4">
                  <c:v>91.17</c:v>
                </c:pt>
                <c:pt idx="5">
                  <c:v>84.586666666666659</c:v>
                </c:pt>
                <c:pt idx="6">
                  <c:v>75.11</c:v>
                </c:pt>
                <c:pt idx="7">
                  <c:v>91.983333333333334</c:v>
                </c:pt>
                <c:pt idx="8">
                  <c:v>71.316666666666663</c:v>
                </c:pt>
                <c:pt idx="9">
                  <c:v>83.723333333333343</c:v>
                </c:pt>
              </c:numCache>
            </c:numRef>
          </c:val>
          <c:extLst>
            <c:ext xmlns:c16="http://schemas.microsoft.com/office/drawing/2014/chart" uri="{C3380CC4-5D6E-409C-BE32-E72D297353CC}">
              <c16:uniqueId val="{00000000-F763-4769-BD38-E770212208FD}"/>
            </c:ext>
          </c:extLst>
        </c:ser>
        <c:ser>
          <c:idx val="1"/>
          <c:order val="1"/>
          <c:tx>
            <c:strRef>
              <c:f>'active-learning'!$C$46</c:f>
              <c:strCache>
                <c:ptCount val="1"/>
                <c:pt idx="0">
                  <c:v>Random</c:v>
                </c:pt>
              </c:strCache>
            </c:strRef>
          </c:tx>
          <c:spPr>
            <a:solidFill>
              <a:schemeClr val="accent2"/>
            </a:solidFill>
            <a:ln>
              <a:noFill/>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'active-learning'!$C$47:$C$56</c:f>
              <c:numCache>
                <c:formatCode>General</c:formatCode>
                <c:ptCount val="10"/>
                <c:pt idx="0">
                  <c:v>86.333333333333329</c:v>
                </c:pt>
                <c:pt idx="1">
                  <c:v>87.786666666666676</c:v>
                </c:pt>
                <c:pt idx="2">
                  <c:v>88.683333333333323</c:v>
                </c:pt>
                <c:pt idx="3">
                  <c:v>81.723333333333329</c:v>
                </c:pt>
                <c:pt idx="4">
                  <c:v>91.21</c:v>
                </c:pt>
                <c:pt idx="5">
                  <c:v>85.236666666666665</c:v>
                </c:pt>
                <c:pt idx="6">
                  <c:v>79.726666666666674</c:v>
                </c:pt>
                <c:pt idx="7">
                  <c:v>89.983333333333334</c:v>
                </c:pt>
                <c:pt idx="8">
                  <c:v>72.896666666666661</c:v>
                </c:pt>
                <c:pt idx="9">
                  <c:v>83.016666666666666</c:v>
                </c:pt>
              </c:numCache>
            </c:numRef>
          </c:val>
          <c:extLst>
            <c:ext xmlns:c16="http://schemas.microsoft.com/office/drawing/2014/chart" uri="{C3380CC4-5D6E-409C-BE32-E72D297353CC}">
              <c16:uniqueId val="{00000001-F763-4769-BD38-E770212208FD}"/>
            </c:ext>
          </c:extLst>
        </c:ser>
        <c:ser>
          <c:idx val="2"/>
          <c:order val="2"/>
          <c:tx>
            <c:strRef>
              <c:f>'active-learning'!$D$46</c:f>
              <c:strCache>
                <c:ptCount val="1"/>
                <c:pt idx="0">
                  <c:v>Entropy</c:v>
                </c:pt>
              </c:strCache>
            </c:strRef>
          </c:tx>
          <c:spPr>
            <a:solidFill>
              <a:schemeClr val="accent3"/>
            </a:solidFill>
            <a:ln>
              <a:noFill/>
              <a:prstDash val="dash"/>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'active-learning'!$D$47:$D$56</c:f>
              <c:numCache>
                <c:formatCode>General</c:formatCode>
                <c:ptCount val="10"/>
                <c:pt idx="0">
                  <c:v>87.683333333333337</c:v>
                </c:pt>
                <c:pt idx="1">
                  <c:v>89.37</c:v>
                </c:pt>
                <c:pt idx="2">
                  <c:v>90.186666666666667</c:v>
                </c:pt>
                <c:pt idx="3">
                  <c:v>81.623333333333335</c:v>
                </c:pt>
                <c:pt idx="4">
                  <c:v>89.57</c:v>
                </c:pt>
                <c:pt idx="5">
                  <c:v>85.18</c:v>
                </c:pt>
                <c:pt idx="6">
                  <c:v>80.12</c:v>
                </c:pt>
                <c:pt idx="7">
                  <c:v>88.623333333333335</c:v>
                </c:pt>
                <c:pt idx="8">
                  <c:v>73.403333333333336</c:v>
                </c:pt>
                <c:pt idx="9">
                  <c:v>83.333333333333329</c:v>
                </c:pt>
              </c:numCache>
            </c:numRef>
          </c:val>
          <c:extLst>
            <c:ext xmlns:c16="http://schemas.microsoft.com/office/drawing/2014/chart" uri="{C3380CC4-5D6E-409C-BE32-E72D297353CC}">
              <c16:uniqueId val="{00000002-F763-4769-BD38-E770212208FD}"/>
            </c:ext>
          </c:extLst>
        </c:ser>
        <c:ser>
          <c:idx val="3"/>
          <c:order val="3"/>
          <c:tx>
            <c:strRef>
              <c:f>'active-learning'!$E$46</c:f>
              <c:strCache>
                <c:ptCount val="1"/>
                <c:pt idx="0">
                  <c:v>Margin</c:v>
                </c:pt>
              </c:strCache>
            </c:strRef>
          </c:tx>
          <c:spPr>
            <a:solidFill>
              <a:srgbClr val="92D050"/>
            </a:solidFill>
            <a:ln>
              <a:noFill/>
              <a:prstDash val="dash"/>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'active-learning'!$E$47:$E$56</c:f>
              <c:numCache>
                <c:formatCode>General</c:formatCode>
                <c:ptCount val="10"/>
                <c:pt idx="0">
                  <c:v>87.71</c:v>
                </c:pt>
                <c:pt idx="1">
                  <c:v>89.339999999999989</c:v>
                </c:pt>
                <c:pt idx="2">
                  <c:v>90.553333333333342</c:v>
                </c:pt>
                <c:pt idx="3">
                  <c:v>81.113333333333344</c:v>
                </c:pt>
                <c:pt idx="4">
                  <c:v>89.99666666666667</c:v>
                </c:pt>
                <c:pt idx="5">
                  <c:v>85.360000000000014</c:v>
                </c:pt>
                <c:pt idx="6">
                  <c:v>79.263333333333335</c:v>
                </c:pt>
                <c:pt idx="7">
                  <c:v>88.163333333333341</c:v>
                </c:pt>
                <c:pt idx="8">
                  <c:v>73.449999999999989</c:v>
                </c:pt>
                <c:pt idx="9">
                  <c:v>82.79</c:v>
                </c:pt>
              </c:numCache>
            </c:numRef>
          </c:val>
          <c:extLst>
            <c:ext xmlns:c16="http://schemas.microsoft.com/office/drawing/2014/chart" uri="{C3380CC4-5D6E-409C-BE32-E72D297353CC}">
              <c16:uniqueId val="{00000003-F763-4769-BD38-E770212208FD}"/>
            </c:ext>
          </c:extLst>
        </c:ser>
        <c:dLbls>
          <c:showLegendKey val="0"/>
          <c:showVal val="0"/>
          <c:showCatName val="0"/>
          <c:showSerName val="0"/>
          <c:showPercent val="0"/>
          <c:showBubbleSize val="0"/>
        </c:dLbls>
        <c:gapWidth val="150"/>
        <c:axId val="298608751"/>
        <c:axId val="289047247"/>
      </c:barChart>
      <c:lineChart>
        <c:grouping val="standard"/>
        <c:varyColors val="0"/>
        <c:ser>
          <c:idx val="4"/>
          <c:order val="4"/>
          <c:tx>
            <c:strRef>
              <c:f>'active-learning'!$F$46</c:f>
              <c:strCache>
                <c:ptCount val="1"/>
              </c:strCache>
            </c:strRef>
          </c:tx>
          <c:spPr>
            <a:ln w="28575" cap="rnd">
              <a:solidFill>
                <a:schemeClr val="accent5"/>
              </a:solidFill>
              <a:prstDash val="dash"/>
              <a:round/>
            </a:ln>
            <a:effectLst/>
          </c:spPr>
          <c:marker>
            <c:symbol val="none"/>
          </c:marker>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'active-learning'!$F$47:$F$56</c:f>
              <c:numCache>
                <c:formatCode>General</c:formatCode>
                <c:ptCount val="10"/>
                <c:pt idx="0">
                  <c:v>79.36866666666667</c:v>
                </c:pt>
                <c:pt idx="1">
                  <c:v>79.36866666666667</c:v>
                </c:pt>
                <c:pt idx="2">
                  <c:v>79.36866666666667</c:v>
                </c:pt>
                <c:pt idx="3">
                  <c:v>79.36866666666667</c:v>
                </c:pt>
                <c:pt idx="4">
                  <c:v>79.36866666666667</c:v>
                </c:pt>
                <c:pt idx="5">
                  <c:v>79.36866666666667</c:v>
                </c:pt>
                <c:pt idx="6">
                  <c:v>79.36866666666667</c:v>
                </c:pt>
                <c:pt idx="7">
                  <c:v>79.36866666666667</c:v>
                </c:pt>
                <c:pt idx="8">
                  <c:v>79.36866666666667</c:v>
                </c:pt>
                <c:pt idx="9">
                  <c:v>79.36866666666667</c:v>
                </c:pt>
              </c:numCache>
            </c:numRef>
          </c:val>
          <c:smooth val="0"/>
          <c:extLst>
            <c:ext xmlns:c16="http://schemas.microsoft.com/office/drawing/2014/chart" uri="{C3380CC4-5D6E-409C-BE32-E72D297353CC}">
              <c16:uniqueId val="{00000004-F763-4769-BD38-E770212208FD}"/>
            </c:ext>
          </c:extLst>
        </c:ser>
        <c:ser>
          <c:idx val="5"/>
          <c:order val="5"/>
          <c:tx>
            <c:strRef>
              <c:f>'active-learning'!$G$46</c:f>
              <c:strCache>
                <c:ptCount val="1"/>
              </c:strCache>
            </c:strRef>
          </c:tx>
          <c:spPr>
            <a:ln w="28575" cap="rnd">
              <a:solidFill>
                <a:srgbClr val="FF0000"/>
              </a:solidFill>
              <a:round/>
            </a:ln>
            <a:effectLst/>
          </c:spPr>
          <c:marker>
            <c:symbol val="none"/>
          </c:marker>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'active-learning'!$G$47:$G$56</c:f>
              <c:numCache>
                <c:formatCode>General</c:formatCode>
                <c:ptCount val="10"/>
                <c:pt idx="0">
                  <c:v>84.656666666666652</c:v>
                </c:pt>
                <c:pt idx="1">
                  <c:v>84.656666666666652</c:v>
                </c:pt>
                <c:pt idx="2">
                  <c:v>84.656666666666652</c:v>
                </c:pt>
                <c:pt idx="3">
                  <c:v>84.656666666666652</c:v>
                </c:pt>
                <c:pt idx="4">
                  <c:v>84.656666666666652</c:v>
                </c:pt>
                <c:pt idx="5">
                  <c:v>84.656666666666652</c:v>
                </c:pt>
                <c:pt idx="6">
                  <c:v>84.656666666666652</c:v>
                </c:pt>
                <c:pt idx="7">
                  <c:v>84.656666666666652</c:v>
                </c:pt>
                <c:pt idx="8">
                  <c:v>84.656666666666652</c:v>
                </c:pt>
                <c:pt idx="9">
                  <c:v>84.656666666666652</c:v>
                </c:pt>
              </c:numCache>
            </c:numRef>
          </c:val>
          <c:smooth val="0"/>
          <c:extLst>
            <c:ext xmlns:c16="http://schemas.microsoft.com/office/drawing/2014/chart" uri="{C3380CC4-5D6E-409C-BE32-E72D297353CC}">
              <c16:uniqueId val="{00000005-F763-4769-BD38-E770212208FD}"/>
            </c:ext>
          </c:extLst>
        </c:ser>
        <c:ser>
          <c:idx val="6"/>
          <c:order val="6"/>
          <c:tx>
            <c:strRef>
              <c:f>'active-learning'!$H$46</c:f>
              <c:strCache>
                <c:ptCount val="1"/>
              </c:strCache>
            </c:strRef>
          </c:tx>
          <c:spPr>
            <a:ln w="28575" cap="rnd">
              <a:solidFill>
                <a:schemeClr val="bg2">
                  <a:lumMod val="50000"/>
                </a:schemeClr>
              </a:solidFill>
              <a:prstDash val="dash"/>
              <a:round/>
            </a:ln>
            <a:effectLst/>
          </c:spPr>
          <c:marker>
            <c:symbol val="none"/>
          </c:marker>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'active-learning'!$H$47:$H$56</c:f>
              <c:numCache>
                <c:formatCode>General</c:formatCode>
                <c:ptCount val="10"/>
                <c:pt idx="0">
                  <c:v>84.91</c:v>
                </c:pt>
                <c:pt idx="1">
                  <c:v>84.91</c:v>
                </c:pt>
                <c:pt idx="2">
                  <c:v>84.91</c:v>
                </c:pt>
                <c:pt idx="3">
                  <c:v>84.91</c:v>
                </c:pt>
                <c:pt idx="4">
                  <c:v>84.91</c:v>
                </c:pt>
                <c:pt idx="5">
                  <c:v>84.91</c:v>
                </c:pt>
                <c:pt idx="6">
                  <c:v>84.91</c:v>
                </c:pt>
                <c:pt idx="7">
                  <c:v>84.91</c:v>
                </c:pt>
                <c:pt idx="8">
                  <c:v>84.91</c:v>
                </c:pt>
                <c:pt idx="9">
                  <c:v>84.91</c:v>
                </c:pt>
              </c:numCache>
            </c:numRef>
          </c:val>
          <c:smooth val="0"/>
          <c:extLst>
            <c:ext xmlns:c16="http://schemas.microsoft.com/office/drawing/2014/chart" uri="{C3380CC4-5D6E-409C-BE32-E72D297353CC}">
              <c16:uniqueId val="{00000006-F763-4769-BD38-E770212208FD}"/>
            </c:ext>
          </c:extLst>
        </c:ser>
        <c:ser>
          <c:idx val="7"/>
          <c:order val="7"/>
          <c:tx>
            <c:strRef>
              <c:f>'active-learning'!$I$46</c:f>
              <c:strCache>
                <c:ptCount val="1"/>
              </c:strCache>
            </c:strRef>
          </c:tx>
          <c:spPr>
            <a:ln w="28575" cap="rnd">
              <a:solidFill>
                <a:srgbClr val="92D050"/>
              </a:solidFill>
              <a:prstDash val="sysDot"/>
              <a:round/>
            </a:ln>
            <a:effectLst/>
          </c:spPr>
          <c:marker>
            <c:symbol val="none"/>
          </c:marker>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'active-learning'!$I$47:$I$56</c:f>
              <c:numCache>
                <c:formatCode>General</c:formatCode>
                <c:ptCount val="10"/>
                <c:pt idx="0">
                  <c:v>84.776666666666671</c:v>
                </c:pt>
                <c:pt idx="1">
                  <c:v>84.776666666666671</c:v>
                </c:pt>
                <c:pt idx="2">
                  <c:v>84.776666666666671</c:v>
                </c:pt>
                <c:pt idx="3">
                  <c:v>84.776666666666671</c:v>
                </c:pt>
                <c:pt idx="4">
                  <c:v>84.776666666666671</c:v>
                </c:pt>
                <c:pt idx="5">
                  <c:v>84.776666666666671</c:v>
                </c:pt>
                <c:pt idx="6">
                  <c:v>84.776666666666671</c:v>
                </c:pt>
                <c:pt idx="7">
                  <c:v>84.776666666666671</c:v>
                </c:pt>
                <c:pt idx="8">
                  <c:v>84.776666666666671</c:v>
                </c:pt>
                <c:pt idx="9">
                  <c:v>84.776666666666671</c:v>
                </c:pt>
              </c:numCache>
            </c:numRef>
          </c:val>
          <c:smooth val="0"/>
          <c:extLst>
            <c:ext xmlns:c16="http://schemas.microsoft.com/office/drawing/2014/chart" uri="{C3380CC4-5D6E-409C-BE32-E72D297353CC}">
              <c16:uniqueId val="{00000007-F763-4769-BD38-E770212208FD}"/>
            </c:ext>
          </c:extLst>
        </c:ser>
        <c:dLbls>
          <c:showLegendKey val="0"/>
          <c:showVal val="0"/>
          <c:showCatName val="0"/>
          <c:showSerName val="0"/>
          <c:showPercent val="0"/>
          <c:showBubbleSize val="0"/>
        </c:dLbls>
        <c:marker val="1"/>
        <c:smooth val="0"/>
        <c:axId val="298608751"/>
        <c:axId val="289047247"/>
      </c:line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Balanced</a:t>
                </a:r>
              </a:p>
              <a:p>
                <a:pPr>
                  <a:defRPr/>
                </a:pPr>
                <a:r>
                  <a:rPr lang="en-CA"/>
                  <a:t>Accuracy</a:t>
                </a:r>
              </a:p>
              <a:p>
                <a:pPr>
                  <a:defRPr/>
                </a:pPr>
                <a:r>
                  <a:rPr lang="en-CA"/>
                  <a:t>(%)</a:t>
                </a:r>
              </a:p>
            </c:rich>
          </c:tx>
          <c:layout>
            <c:manualLayout>
              <c:xMode val="edge"/>
              <c:yMode val="edge"/>
              <c:x val="5.2833477181039922E-4"/>
              <c:y val="0.340622634286951"/>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ayout>
        <c:manualLayout>
          <c:xMode val="edge"/>
          <c:yMode val="edge"/>
          <c:x val="0.21750872396284054"/>
          <c:y val="1.9638865342361853E-2"/>
          <c:w val="0.78249127603715951"/>
          <c:h val="0.10062194988542646"/>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71A58E-31C7-4BA7-986F-8ACE8C46540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0C798A9-6E88-43BC-B108-A760591FD963}">
      <dgm:prSet phldrT="[Text]" custT="1"/>
      <dgm:spPr>
        <a:solidFill>
          <a:srgbClr val="3891D3"/>
        </a:solidFill>
      </dgm:spPr>
      <dgm:t>
        <a:bodyPr/>
        <a:lstStyle/>
        <a:p>
          <a:r>
            <a:rPr lang="en-US" sz="3800"/>
            <a:t>    Private Inference</a:t>
          </a:r>
        </a:p>
      </dgm:t>
    </dgm:pt>
    <dgm:pt modelId="{C2991FFD-D6DE-4819-89EA-17AEE9EF8EBE}" type="parTrans" cxnId="{5D96C171-5950-460F-BA0C-3A5B117A9BC9}">
      <dgm:prSet/>
      <dgm:spPr/>
      <dgm:t>
        <a:bodyPr/>
        <a:lstStyle/>
        <a:p>
          <a:endParaRPr lang="en-US"/>
        </a:p>
      </dgm:t>
    </dgm:pt>
    <dgm:pt modelId="{F7F6AA86-9F0B-42FA-BC93-AEB6C61180F0}" type="sibTrans" cxnId="{5D96C171-5950-460F-BA0C-3A5B117A9BC9}">
      <dgm:prSet/>
      <dgm:spPr/>
      <dgm:t>
        <a:bodyPr/>
        <a:lstStyle/>
        <a:p>
          <a:endParaRPr lang="en-US"/>
        </a:p>
      </dgm:t>
    </dgm:pt>
    <dgm:pt modelId="{29B92EA7-FD55-4AA2-9A86-DEACF850F6BB}">
      <dgm:prSet phldrT="[Text]" custT="1"/>
      <dgm:spPr>
        <a:solidFill>
          <a:srgbClr val="3891D3"/>
        </a:solidFill>
      </dgm:spPr>
      <dgm:t>
        <a:bodyPr/>
        <a:lstStyle/>
        <a:p>
          <a:r>
            <a:rPr lang="en-US" sz="3800"/>
            <a:t>    Blind Outputs</a:t>
          </a:r>
        </a:p>
      </dgm:t>
    </dgm:pt>
    <dgm:pt modelId="{10D71D3F-791F-468B-925B-51D24FCFF84E}" type="parTrans" cxnId="{094728A0-D891-497F-98C3-9507BAA32B5D}">
      <dgm:prSet/>
      <dgm:spPr/>
      <dgm:t>
        <a:bodyPr/>
        <a:lstStyle/>
        <a:p>
          <a:endParaRPr lang="en-US"/>
        </a:p>
      </dgm:t>
    </dgm:pt>
    <dgm:pt modelId="{38473BDA-2C15-4D56-A723-CF08B5617FAE}" type="sibTrans" cxnId="{094728A0-D891-497F-98C3-9507BAA32B5D}">
      <dgm:prSet/>
      <dgm:spPr/>
      <dgm:t>
        <a:bodyPr/>
        <a:lstStyle/>
        <a:p>
          <a:endParaRPr lang="en-US"/>
        </a:p>
      </dgm:t>
    </dgm:pt>
    <dgm:pt modelId="{13266720-4941-4F94-B1D9-12397C6E8977}">
      <dgm:prSet phldrT="[Text]" custT="1"/>
      <dgm:spPr>
        <a:solidFill>
          <a:srgbClr val="3891D3"/>
        </a:solidFill>
      </dgm:spPr>
      <dgm:t>
        <a:bodyPr/>
        <a:lstStyle/>
        <a:p>
          <a:r>
            <a:rPr lang="en-US" sz="3800"/>
            <a:t>    Compute Labels</a:t>
          </a:r>
        </a:p>
      </dgm:t>
    </dgm:pt>
    <dgm:pt modelId="{6D504419-8999-49DD-9E67-E3F914919228}" type="parTrans" cxnId="{41FE7DF8-D151-458D-BE4D-D52D93B6B93D}">
      <dgm:prSet/>
      <dgm:spPr/>
      <dgm:t>
        <a:bodyPr/>
        <a:lstStyle/>
        <a:p>
          <a:endParaRPr lang="en-US"/>
        </a:p>
      </dgm:t>
    </dgm:pt>
    <dgm:pt modelId="{6C4D4AE4-FA16-48EE-A562-8CD38E8B166A}" type="sibTrans" cxnId="{41FE7DF8-D151-458D-BE4D-D52D93B6B93D}">
      <dgm:prSet/>
      <dgm:spPr/>
      <dgm:t>
        <a:bodyPr/>
        <a:lstStyle/>
        <a:p>
          <a:endParaRPr lang="en-US"/>
        </a:p>
      </dgm:t>
    </dgm:pt>
    <dgm:pt modelId="{0966482B-48F8-4FE5-985F-4C2140E6CE4A}">
      <dgm:prSet phldrT="[Text]" custT="1"/>
      <dgm:spPr>
        <a:solidFill>
          <a:srgbClr val="3891D3"/>
        </a:solidFill>
      </dgm:spPr>
      <dgm:t>
        <a:bodyPr/>
        <a:lstStyle/>
        <a:p>
          <a:r>
            <a:rPr lang="en-US" sz="3800"/>
            <a:t>    Add DP Noise + Aggregate Labels</a:t>
          </a:r>
        </a:p>
      </dgm:t>
    </dgm:pt>
    <dgm:pt modelId="{73E89CC3-EB66-4B91-A3F5-FF6E11712521}" type="parTrans" cxnId="{DCEA5701-3F94-4E3F-9A66-BE15E60CAD75}">
      <dgm:prSet/>
      <dgm:spPr/>
      <dgm:t>
        <a:bodyPr/>
        <a:lstStyle/>
        <a:p>
          <a:endParaRPr lang="en-US"/>
        </a:p>
      </dgm:t>
    </dgm:pt>
    <dgm:pt modelId="{D3182B2E-A59D-4D2D-9690-AE65576FAD57}" type="sibTrans" cxnId="{DCEA5701-3F94-4E3F-9A66-BE15E60CAD75}">
      <dgm:prSet/>
      <dgm:spPr/>
      <dgm:t>
        <a:bodyPr/>
        <a:lstStyle/>
        <a:p>
          <a:endParaRPr lang="en-US"/>
        </a:p>
      </dgm:t>
    </dgm:pt>
    <dgm:pt modelId="{47404E34-DE69-4BF6-AAC4-4E73E573695C}">
      <dgm:prSet phldrT="[Text]" custT="1"/>
      <dgm:spPr>
        <a:solidFill>
          <a:srgbClr val="3891D3"/>
        </a:solidFill>
      </dgm:spPr>
      <dgm:t>
        <a:bodyPr/>
        <a:lstStyle/>
        <a:p>
          <a:r>
            <a:rPr lang="en-US" sz="3800"/>
            <a:t>    Unblind Final Label</a:t>
          </a:r>
        </a:p>
      </dgm:t>
    </dgm:pt>
    <dgm:pt modelId="{46151F0F-36AB-45AA-B46E-0D91AC2C59BA}" type="parTrans" cxnId="{67FE5B59-54D7-4A94-AE9D-DFCEB4467568}">
      <dgm:prSet/>
      <dgm:spPr/>
      <dgm:t>
        <a:bodyPr/>
        <a:lstStyle/>
        <a:p>
          <a:endParaRPr lang="en-US"/>
        </a:p>
      </dgm:t>
    </dgm:pt>
    <dgm:pt modelId="{33A4D555-F5BC-4F8D-AE73-9F49436E8D1C}" type="sibTrans" cxnId="{67FE5B59-54D7-4A94-AE9D-DFCEB4467568}">
      <dgm:prSet/>
      <dgm:spPr/>
      <dgm:t>
        <a:bodyPr/>
        <a:lstStyle/>
        <a:p>
          <a:endParaRPr lang="en-US"/>
        </a:p>
      </dgm:t>
    </dgm:pt>
    <dgm:pt modelId="{3C24249E-068D-4D53-A85D-52E8AAAF61D8}">
      <dgm:prSet phldrT="[Text]"/>
      <dgm:spPr>
        <a:solidFill>
          <a:srgbClr val="3891D3"/>
        </a:solidFill>
      </dgm:spPr>
    </dgm:pt>
    <dgm:pt modelId="{E46C02FF-6E07-4171-99D1-13145539DA6B}" type="parTrans" cxnId="{1AD8ED53-B66F-4EB2-93F3-1525B329161B}">
      <dgm:prSet/>
      <dgm:spPr/>
      <dgm:t>
        <a:bodyPr/>
        <a:lstStyle/>
        <a:p>
          <a:endParaRPr lang="en-US"/>
        </a:p>
      </dgm:t>
    </dgm:pt>
    <dgm:pt modelId="{D2AD62E8-D274-464C-BE3F-AE98BCFEF715}" type="sibTrans" cxnId="{1AD8ED53-B66F-4EB2-93F3-1525B329161B}">
      <dgm:prSet/>
      <dgm:spPr/>
      <dgm:t>
        <a:bodyPr/>
        <a:lstStyle/>
        <a:p>
          <a:endParaRPr lang="en-US"/>
        </a:p>
      </dgm:t>
    </dgm:pt>
    <dgm:pt modelId="{39EED241-65C7-4CA5-A0D9-A0F9C3FDD893}" type="pres">
      <dgm:prSet presAssocID="{9D71A58E-31C7-4BA7-986F-8ACE8C46540B}" presName="outerComposite" presStyleCnt="0">
        <dgm:presLayoutVars>
          <dgm:chMax val="5"/>
          <dgm:dir/>
          <dgm:resizeHandles val="exact"/>
        </dgm:presLayoutVars>
      </dgm:prSet>
      <dgm:spPr/>
    </dgm:pt>
    <dgm:pt modelId="{5E3A669F-B94C-46C4-B259-5BA192283DD9}" type="pres">
      <dgm:prSet presAssocID="{9D71A58E-31C7-4BA7-986F-8ACE8C46540B}" presName="dummyMaxCanvas" presStyleCnt="0">
        <dgm:presLayoutVars/>
      </dgm:prSet>
      <dgm:spPr/>
    </dgm:pt>
    <dgm:pt modelId="{3B01D973-0CDA-4586-9B78-7F59EA3E8D7D}" type="pres">
      <dgm:prSet presAssocID="{9D71A58E-31C7-4BA7-986F-8ACE8C46540B}" presName="FiveNodes_1" presStyleLbl="node1" presStyleIdx="0" presStyleCnt="5">
        <dgm:presLayoutVars>
          <dgm:bulletEnabled val="1"/>
        </dgm:presLayoutVars>
      </dgm:prSet>
      <dgm:spPr/>
    </dgm:pt>
    <dgm:pt modelId="{CCEEEE7A-EBCF-46CC-B63D-5DC7EB2C8718}" type="pres">
      <dgm:prSet presAssocID="{9D71A58E-31C7-4BA7-986F-8ACE8C46540B}" presName="FiveNodes_2" presStyleLbl="node1" presStyleIdx="1" presStyleCnt="5">
        <dgm:presLayoutVars>
          <dgm:bulletEnabled val="1"/>
        </dgm:presLayoutVars>
      </dgm:prSet>
      <dgm:spPr/>
    </dgm:pt>
    <dgm:pt modelId="{09C8B9DA-42E8-4CC6-970B-F73F73CFC26B}" type="pres">
      <dgm:prSet presAssocID="{9D71A58E-31C7-4BA7-986F-8ACE8C46540B}" presName="FiveNodes_3" presStyleLbl="node1" presStyleIdx="2" presStyleCnt="5">
        <dgm:presLayoutVars>
          <dgm:bulletEnabled val="1"/>
        </dgm:presLayoutVars>
      </dgm:prSet>
      <dgm:spPr/>
    </dgm:pt>
    <dgm:pt modelId="{ADE99324-0325-4CE2-B684-AD7EBDD0FF23}" type="pres">
      <dgm:prSet presAssocID="{9D71A58E-31C7-4BA7-986F-8ACE8C46540B}" presName="FiveNodes_4" presStyleLbl="node1" presStyleIdx="3" presStyleCnt="5" custLinFactNeighborX="178" custLinFactNeighborY="505">
        <dgm:presLayoutVars>
          <dgm:bulletEnabled val="1"/>
        </dgm:presLayoutVars>
      </dgm:prSet>
      <dgm:spPr/>
    </dgm:pt>
    <dgm:pt modelId="{D2767795-D307-4CD7-8FBF-12B04ABBBC3B}" type="pres">
      <dgm:prSet presAssocID="{9D71A58E-31C7-4BA7-986F-8ACE8C46540B}" presName="FiveNodes_5" presStyleLbl="node1" presStyleIdx="4" presStyleCnt="5">
        <dgm:presLayoutVars>
          <dgm:bulletEnabled val="1"/>
        </dgm:presLayoutVars>
      </dgm:prSet>
      <dgm:spPr/>
    </dgm:pt>
    <dgm:pt modelId="{E4856DA7-860F-4CB1-816D-94946DC119A8}" type="pres">
      <dgm:prSet presAssocID="{9D71A58E-31C7-4BA7-986F-8ACE8C46540B}" presName="FiveConn_1-2" presStyleLbl="fgAccFollowNode1" presStyleIdx="0" presStyleCnt="4">
        <dgm:presLayoutVars>
          <dgm:bulletEnabled val="1"/>
        </dgm:presLayoutVars>
      </dgm:prSet>
      <dgm:spPr/>
    </dgm:pt>
    <dgm:pt modelId="{B7BB5A9C-4F0F-4636-B2A8-505789A34E41}" type="pres">
      <dgm:prSet presAssocID="{9D71A58E-31C7-4BA7-986F-8ACE8C46540B}" presName="FiveConn_2-3" presStyleLbl="fgAccFollowNode1" presStyleIdx="1" presStyleCnt="4">
        <dgm:presLayoutVars>
          <dgm:bulletEnabled val="1"/>
        </dgm:presLayoutVars>
      </dgm:prSet>
      <dgm:spPr/>
    </dgm:pt>
    <dgm:pt modelId="{D6A3297F-5E23-4890-AE03-E24E84C83F8E}" type="pres">
      <dgm:prSet presAssocID="{9D71A58E-31C7-4BA7-986F-8ACE8C46540B}" presName="FiveConn_3-4" presStyleLbl="fgAccFollowNode1" presStyleIdx="2" presStyleCnt="4">
        <dgm:presLayoutVars>
          <dgm:bulletEnabled val="1"/>
        </dgm:presLayoutVars>
      </dgm:prSet>
      <dgm:spPr/>
    </dgm:pt>
    <dgm:pt modelId="{AC6B4147-F79F-4F75-B090-30BD83DDD639}" type="pres">
      <dgm:prSet presAssocID="{9D71A58E-31C7-4BA7-986F-8ACE8C46540B}" presName="FiveConn_4-5" presStyleLbl="fgAccFollowNode1" presStyleIdx="3" presStyleCnt="4">
        <dgm:presLayoutVars>
          <dgm:bulletEnabled val="1"/>
        </dgm:presLayoutVars>
      </dgm:prSet>
      <dgm:spPr/>
    </dgm:pt>
    <dgm:pt modelId="{161D34ED-10D8-4821-9FD1-1BDA1D7AC2CD}" type="pres">
      <dgm:prSet presAssocID="{9D71A58E-31C7-4BA7-986F-8ACE8C46540B}" presName="FiveNodes_1_text" presStyleLbl="node1" presStyleIdx="4" presStyleCnt="5">
        <dgm:presLayoutVars>
          <dgm:bulletEnabled val="1"/>
        </dgm:presLayoutVars>
      </dgm:prSet>
      <dgm:spPr/>
    </dgm:pt>
    <dgm:pt modelId="{0E161507-FAC2-4575-B68A-9DA62CB71750}" type="pres">
      <dgm:prSet presAssocID="{9D71A58E-31C7-4BA7-986F-8ACE8C46540B}" presName="FiveNodes_2_text" presStyleLbl="node1" presStyleIdx="4" presStyleCnt="5">
        <dgm:presLayoutVars>
          <dgm:bulletEnabled val="1"/>
        </dgm:presLayoutVars>
      </dgm:prSet>
      <dgm:spPr/>
    </dgm:pt>
    <dgm:pt modelId="{33BBC340-7E1A-41E1-AF51-7F43879936A0}" type="pres">
      <dgm:prSet presAssocID="{9D71A58E-31C7-4BA7-986F-8ACE8C46540B}" presName="FiveNodes_3_text" presStyleLbl="node1" presStyleIdx="4" presStyleCnt="5">
        <dgm:presLayoutVars>
          <dgm:bulletEnabled val="1"/>
        </dgm:presLayoutVars>
      </dgm:prSet>
      <dgm:spPr/>
    </dgm:pt>
    <dgm:pt modelId="{209591CF-1B6C-4B95-A964-2F12E90C9102}" type="pres">
      <dgm:prSet presAssocID="{9D71A58E-31C7-4BA7-986F-8ACE8C46540B}" presName="FiveNodes_4_text" presStyleLbl="node1" presStyleIdx="4" presStyleCnt="5">
        <dgm:presLayoutVars>
          <dgm:bulletEnabled val="1"/>
        </dgm:presLayoutVars>
      </dgm:prSet>
      <dgm:spPr/>
    </dgm:pt>
    <dgm:pt modelId="{5706B84C-A0D3-4770-9ACF-5EEE6FD57DF0}" type="pres">
      <dgm:prSet presAssocID="{9D71A58E-31C7-4BA7-986F-8ACE8C46540B}" presName="FiveNodes_5_text" presStyleLbl="node1" presStyleIdx="4" presStyleCnt="5">
        <dgm:presLayoutVars>
          <dgm:bulletEnabled val="1"/>
        </dgm:presLayoutVars>
      </dgm:prSet>
      <dgm:spPr/>
    </dgm:pt>
  </dgm:ptLst>
  <dgm:cxnLst>
    <dgm:cxn modelId="{DCEA5701-3F94-4E3F-9A66-BE15E60CAD75}" srcId="{9D71A58E-31C7-4BA7-986F-8ACE8C46540B}" destId="{0966482B-48F8-4FE5-985F-4C2140E6CE4A}" srcOrd="3" destOrd="0" parTransId="{73E89CC3-EB66-4B91-A3F5-FF6E11712521}" sibTransId="{D3182B2E-A59D-4D2D-9690-AE65576FAD57}"/>
    <dgm:cxn modelId="{72B1491D-6D56-4534-BD81-7367A29770CE}" type="presOf" srcId="{47404E34-DE69-4BF6-AAC4-4E73E573695C}" destId="{D2767795-D307-4CD7-8FBF-12B04ABBBC3B}" srcOrd="0" destOrd="0" presId="urn:microsoft.com/office/officeart/2005/8/layout/vProcess5"/>
    <dgm:cxn modelId="{B5929D1E-2398-4951-B091-D3380E1B7B3E}" type="presOf" srcId="{9D71A58E-31C7-4BA7-986F-8ACE8C46540B}" destId="{39EED241-65C7-4CA5-A0D9-A0F9C3FDD893}" srcOrd="0" destOrd="0" presId="urn:microsoft.com/office/officeart/2005/8/layout/vProcess5"/>
    <dgm:cxn modelId="{8EC0993E-9EFD-4002-AA20-E91699962182}" type="presOf" srcId="{F7F6AA86-9F0B-42FA-BC93-AEB6C61180F0}" destId="{E4856DA7-860F-4CB1-816D-94946DC119A8}" srcOrd="0" destOrd="0" presId="urn:microsoft.com/office/officeart/2005/8/layout/vProcess5"/>
    <dgm:cxn modelId="{DBD3FF5B-465F-44C0-BFE1-1CFA291009DA}" type="presOf" srcId="{29B92EA7-FD55-4AA2-9A86-DEACF850F6BB}" destId="{0E161507-FAC2-4575-B68A-9DA62CB71750}" srcOrd="1" destOrd="0" presId="urn:microsoft.com/office/officeart/2005/8/layout/vProcess5"/>
    <dgm:cxn modelId="{93E62371-3B28-486E-83EB-E521B1C3047D}" type="presOf" srcId="{13266720-4941-4F94-B1D9-12397C6E8977}" destId="{33BBC340-7E1A-41E1-AF51-7F43879936A0}" srcOrd="1" destOrd="0" presId="urn:microsoft.com/office/officeart/2005/8/layout/vProcess5"/>
    <dgm:cxn modelId="{5D96C171-5950-460F-BA0C-3A5B117A9BC9}" srcId="{9D71A58E-31C7-4BA7-986F-8ACE8C46540B}" destId="{A0C798A9-6E88-43BC-B108-A760591FD963}" srcOrd="0" destOrd="0" parTransId="{C2991FFD-D6DE-4819-89EA-17AEE9EF8EBE}" sibTransId="{F7F6AA86-9F0B-42FA-BC93-AEB6C61180F0}"/>
    <dgm:cxn modelId="{1AD8ED53-B66F-4EB2-93F3-1525B329161B}" srcId="{9D71A58E-31C7-4BA7-986F-8ACE8C46540B}" destId="{3C24249E-068D-4D53-A85D-52E8AAAF61D8}" srcOrd="5" destOrd="0" parTransId="{E46C02FF-6E07-4171-99D1-13145539DA6B}" sibTransId="{D2AD62E8-D274-464C-BE3F-AE98BCFEF715}"/>
    <dgm:cxn modelId="{B3F91257-9175-41AC-A2DD-5A81DA1F7F84}" type="presOf" srcId="{6C4D4AE4-FA16-48EE-A562-8CD38E8B166A}" destId="{D6A3297F-5E23-4890-AE03-E24E84C83F8E}" srcOrd="0" destOrd="0" presId="urn:microsoft.com/office/officeart/2005/8/layout/vProcess5"/>
    <dgm:cxn modelId="{67FE5B59-54D7-4A94-AE9D-DFCEB4467568}" srcId="{9D71A58E-31C7-4BA7-986F-8ACE8C46540B}" destId="{47404E34-DE69-4BF6-AAC4-4E73E573695C}" srcOrd="4" destOrd="0" parTransId="{46151F0F-36AB-45AA-B46E-0D91AC2C59BA}" sibTransId="{33A4D555-F5BC-4F8D-AE73-9F49436E8D1C}"/>
    <dgm:cxn modelId="{60EE7581-A5CE-4681-A4EC-40AE1583D2CC}" type="presOf" srcId="{13266720-4941-4F94-B1D9-12397C6E8977}" destId="{09C8B9DA-42E8-4CC6-970B-F73F73CFC26B}" srcOrd="0" destOrd="0" presId="urn:microsoft.com/office/officeart/2005/8/layout/vProcess5"/>
    <dgm:cxn modelId="{3E328890-D6C3-431D-AE75-0C8DB9EADAEE}" type="presOf" srcId="{A0C798A9-6E88-43BC-B108-A760591FD963}" destId="{161D34ED-10D8-4821-9FD1-1BDA1D7AC2CD}" srcOrd="1" destOrd="0" presId="urn:microsoft.com/office/officeart/2005/8/layout/vProcess5"/>
    <dgm:cxn modelId="{094728A0-D891-497F-98C3-9507BAA32B5D}" srcId="{9D71A58E-31C7-4BA7-986F-8ACE8C46540B}" destId="{29B92EA7-FD55-4AA2-9A86-DEACF850F6BB}" srcOrd="1" destOrd="0" parTransId="{10D71D3F-791F-468B-925B-51D24FCFF84E}" sibTransId="{38473BDA-2C15-4D56-A723-CF08B5617FAE}"/>
    <dgm:cxn modelId="{7F089AA1-2DEB-4B42-A8EF-57B5A933A021}" type="presOf" srcId="{29B92EA7-FD55-4AA2-9A86-DEACF850F6BB}" destId="{CCEEEE7A-EBCF-46CC-B63D-5DC7EB2C8718}" srcOrd="0" destOrd="0" presId="urn:microsoft.com/office/officeart/2005/8/layout/vProcess5"/>
    <dgm:cxn modelId="{8328DEA9-3744-4A51-84AC-C63EA0F2C42E}" type="presOf" srcId="{47404E34-DE69-4BF6-AAC4-4E73E573695C}" destId="{5706B84C-A0D3-4770-9ACF-5EEE6FD57DF0}" srcOrd="1" destOrd="0" presId="urn:microsoft.com/office/officeart/2005/8/layout/vProcess5"/>
    <dgm:cxn modelId="{9456FFBE-EFC9-4F1B-8869-4C55C4FDE88A}" type="presOf" srcId="{0966482B-48F8-4FE5-985F-4C2140E6CE4A}" destId="{ADE99324-0325-4CE2-B684-AD7EBDD0FF23}" srcOrd="0" destOrd="0" presId="urn:microsoft.com/office/officeart/2005/8/layout/vProcess5"/>
    <dgm:cxn modelId="{4C94CEDA-FBB5-47E2-97C1-7D8307A27DD5}" type="presOf" srcId="{A0C798A9-6E88-43BC-B108-A760591FD963}" destId="{3B01D973-0CDA-4586-9B78-7F59EA3E8D7D}" srcOrd="0" destOrd="0" presId="urn:microsoft.com/office/officeart/2005/8/layout/vProcess5"/>
    <dgm:cxn modelId="{8771E0EA-57D2-41CE-A54A-919572C328EA}" type="presOf" srcId="{0966482B-48F8-4FE5-985F-4C2140E6CE4A}" destId="{209591CF-1B6C-4B95-A964-2F12E90C9102}" srcOrd="1" destOrd="0" presId="urn:microsoft.com/office/officeart/2005/8/layout/vProcess5"/>
    <dgm:cxn modelId="{70136FF2-57A1-426D-9FFF-2111EBD87593}" type="presOf" srcId="{D3182B2E-A59D-4D2D-9690-AE65576FAD57}" destId="{AC6B4147-F79F-4F75-B090-30BD83DDD639}" srcOrd="0" destOrd="0" presId="urn:microsoft.com/office/officeart/2005/8/layout/vProcess5"/>
    <dgm:cxn modelId="{41FE7DF8-D151-458D-BE4D-D52D93B6B93D}" srcId="{9D71A58E-31C7-4BA7-986F-8ACE8C46540B}" destId="{13266720-4941-4F94-B1D9-12397C6E8977}" srcOrd="2" destOrd="0" parTransId="{6D504419-8999-49DD-9E67-E3F914919228}" sibTransId="{6C4D4AE4-FA16-48EE-A562-8CD38E8B166A}"/>
    <dgm:cxn modelId="{146AFFF8-1F3F-496A-8E4C-98132E4AB851}" type="presOf" srcId="{38473BDA-2C15-4D56-A723-CF08B5617FAE}" destId="{B7BB5A9C-4F0F-4636-B2A8-505789A34E41}" srcOrd="0" destOrd="0" presId="urn:microsoft.com/office/officeart/2005/8/layout/vProcess5"/>
    <dgm:cxn modelId="{ADCCE037-7333-4B74-A4EA-6018E4A28253}" type="presParOf" srcId="{39EED241-65C7-4CA5-A0D9-A0F9C3FDD893}" destId="{5E3A669F-B94C-46C4-B259-5BA192283DD9}" srcOrd="0" destOrd="0" presId="urn:microsoft.com/office/officeart/2005/8/layout/vProcess5"/>
    <dgm:cxn modelId="{D644B113-9701-4892-9E63-1F0B2F17AE79}" type="presParOf" srcId="{39EED241-65C7-4CA5-A0D9-A0F9C3FDD893}" destId="{3B01D973-0CDA-4586-9B78-7F59EA3E8D7D}" srcOrd="1" destOrd="0" presId="urn:microsoft.com/office/officeart/2005/8/layout/vProcess5"/>
    <dgm:cxn modelId="{B336A14B-AFB1-4315-A73A-7A21E89C0BD8}" type="presParOf" srcId="{39EED241-65C7-4CA5-A0D9-A0F9C3FDD893}" destId="{CCEEEE7A-EBCF-46CC-B63D-5DC7EB2C8718}" srcOrd="2" destOrd="0" presId="urn:microsoft.com/office/officeart/2005/8/layout/vProcess5"/>
    <dgm:cxn modelId="{49F6EA08-4DE2-4A08-9846-D5F30C65D834}" type="presParOf" srcId="{39EED241-65C7-4CA5-A0D9-A0F9C3FDD893}" destId="{09C8B9DA-42E8-4CC6-970B-F73F73CFC26B}" srcOrd="3" destOrd="0" presId="urn:microsoft.com/office/officeart/2005/8/layout/vProcess5"/>
    <dgm:cxn modelId="{AB461369-69A8-4AFD-84C4-6EA1B23B5C0E}" type="presParOf" srcId="{39EED241-65C7-4CA5-A0D9-A0F9C3FDD893}" destId="{ADE99324-0325-4CE2-B684-AD7EBDD0FF23}" srcOrd="4" destOrd="0" presId="urn:microsoft.com/office/officeart/2005/8/layout/vProcess5"/>
    <dgm:cxn modelId="{F332FBA8-A61E-4398-95B8-134AC2C08BCE}" type="presParOf" srcId="{39EED241-65C7-4CA5-A0D9-A0F9C3FDD893}" destId="{D2767795-D307-4CD7-8FBF-12B04ABBBC3B}" srcOrd="5" destOrd="0" presId="urn:microsoft.com/office/officeart/2005/8/layout/vProcess5"/>
    <dgm:cxn modelId="{CD9CEB85-88F1-4088-A156-1C6121D2A8A4}" type="presParOf" srcId="{39EED241-65C7-4CA5-A0D9-A0F9C3FDD893}" destId="{E4856DA7-860F-4CB1-816D-94946DC119A8}" srcOrd="6" destOrd="0" presId="urn:microsoft.com/office/officeart/2005/8/layout/vProcess5"/>
    <dgm:cxn modelId="{8C03D73E-B24C-42E5-B9E1-CDB63B266843}" type="presParOf" srcId="{39EED241-65C7-4CA5-A0D9-A0F9C3FDD893}" destId="{B7BB5A9C-4F0F-4636-B2A8-505789A34E41}" srcOrd="7" destOrd="0" presId="urn:microsoft.com/office/officeart/2005/8/layout/vProcess5"/>
    <dgm:cxn modelId="{D7A0A8E6-EAB3-4141-9319-6E2247DCA741}" type="presParOf" srcId="{39EED241-65C7-4CA5-A0D9-A0F9C3FDD893}" destId="{D6A3297F-5E23-4890-AE03-E24E84C83F8E}" srcOrd="8" destOrd="0" presId="urn:microsoft.com/office/officeart/2005/8/layout/vProcess5"/>
    <dgm:cxn modelId="{8CC36109-F943-48AA-AF5E-184C8B40AF9E}" type="presParOf" srcId="{39EED241-65C7-4CA5-A0D9-A0F9C3FDD893}" destId="{AC6B4147-F79F-4F75-B090-30BD83DDD639}" srcOrd="9" destOrd="0" presId="urn:microsoft.com/office/officeart/2005/8/layout/vProcess5"/>
    <dgm:cxn modelId="{84BC9F1B-39DF-4A61-A65F-6DD7C9157231}" type="presParOf" srcId="{39EED241-65C7-4CA5-A0D9-A0F9C3FDD893}" destId="{161D34ED-10D8-4821-9FD1-1BDA1D7AC2CD}" srcOrd="10" destOrd="0" presId="urn:microsoft.com/office/officeart/2005/8/layout/vProcess5"/>
    <dgm:cxn modelId="{6E7F93E6-40EC-4845-A56F-3A3E2E136690}" type="presParOf" srcId="{39EED241-65C7-4CA5-A0D9-A0F9C3FDD893}" destId="{0E161507-FAC2-4575-B68A-9DA62CB71750}" srcOrd="11" destOrd="0" presId="urn:microsoft.com/office/officeart/2005/8/layout/vProcess5"/>
    <dgm:cxn modelId="{3EDF51E0-1CCF-4EC2-B56E-98F67CE66700}" type="presParOf" srcId="{39EED241-65C7-4CA5-A0D9-A0F9C3FDD893}" destId="{33BBC340-7E1A-41E1-AF51-7F43879936A0}" srcOrd="12" destOrd="0" presId="urn:microsoft.com/office/officeart/2005/8/layout/vProcess5"/>
    <dgm:cxn modelId="{02BA1BE3-540A-475D-894B-9FD326615D8A}" type="presParOf" srcId="{39EED241-65C7-4CA5-A0D9-A0F9C3FDD893}" destId="{209591CF-1B6C-4B95-A964-2F12E90C9102}" srcOrd="13" destOrd="0" presId="urn:microsoft.com/office/officeart/2005/8/layout/vProcess5"/>
    <dgm:cxn modelId="{D1355807-FE1E-45AC-9626-7115E23B7324}" type="presParOf" srcId="{39EED241-65C7-4CA5-A0D9-A0F9C3FDD893}" destId="{5706B84C-A0D3-4770-9ACF-5EEE6FD57DF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F76197-E94D-4C88-BAFF-E61CA94DB833}" type="doc">
      <dgm:prSet loTypeId="urn:microsoft.com/office/officeart/2005/8/layout/pyramid1" loCatId="pyramid" qsTypeId="urn:microsoft.com/office/officeart/2005/8/quickstyle/simple1" qsCatId="simple" csTypeId="urn:microsoft.com/office/officeart/2005/8/colors/accent1_2" csCatId="accent1" phldr="1"/>
      <dgm:spPr/>
    </dgm:pt>
    <dgm:pt modelId="{43086A0E-3281-4FBE-8A53-54B1F02D5E1C}">
      <dgm:prSet phldrT="[Text]"/>
      <dgm:spPr/>
      <dgm:t>
        <a:bodyPr/>
        <a:lstStyle/>
        <a:p>
          <a:endParaRPr lang="en-US"/>
        </a:p>
      </dgm:t>
    </dgm:pt>
    <dgm:pt modelId="{8C9ED265-C0B2-4C19-BA8D-6CCCDF3B2A73}" type="parTrans" cxnId="{CD27E7C8-4323-4CEE-B89A-2B3AB2BC564F}">
      <dgm:prSet/>
      <dgm:spPr/>
      <dgm:t>
        <a:bodyPr/>
        <a:lstStyle/>
        <a:p>
          <a:endParaRPr lang="en-US"/>
        </a:p>
      </dgm:t>
    </dgm:pt>
    <dgm:pt modelId="{FB5FE566-9830-4C15-9CF7-CFCCFCA57882}" type="sibTrans" cxnId="{CD27E7C8-4323-4CEE-B89A-2B3AB2BC564F}">
      <dgm:prSet/>
      <dgm:spPr/>
      <dgm:t>
        <a:bodyPr/>
        <a:lstStyle/>
        <a:p>
          <a:endParaRPr lang="en-US"/>
        </a:p>
      </dgm:t>
    </dgm:pt>
    <dgm:pt modelId="{F3890785-B9D8-4C06-9A12-249080B654E6}">
      <dgm:prSet phldrT="[Text]"/>
      <dgm:spPr/>
      <dgm:t>
        <a:bodyPr/>
        <a:lstStyle/>
        <a:p>
          <a:r>
            <a:rPr lang="en-US" err="1"/>
            <a:t>CaPC</a:t>
          </a:r>
          <a:endParaRPr lang="en-US"/>
        </a:p>
      </dgm:t>
    </dgm:pt>
    <dgm:pt modelId="{A0C4E103-967A-4687-9131-6F09D2220F14}" type="parTrans" cxnId="{B922E6BD-E335-4E81-BB27-F7C1159F08A8}">
      <dgm:prSet/>
      <dgm:spPr/>
      <dgm:t>
        <a:bodyPr/>
        <a:lstStyle/>
        <a:p>
          <a:endParaRPr lang="en-US"/>
        </a:p>
      </dgm:t>
    </dgm:pt>
    <dgm:pt modelId="{42476759-C9CB-451A-8646-F2757D48A735}" type="sibTrans" cxnId="{B922E6BD-E335-4E81-BB27-F7C1159F08A8}">
      <dgm:prSet/>
      <dgm:spPr/>
      <dgm:t>
        <a:bodyPr/>
        <a:lstStyle/>
        <a:p>
          <a:endParaRPr lang="en-US"/>
        </a:p>
      </dgm:t>
    </dgm:pt>
    <dgm:pt modelId="{D5EA8FC4-65BE-48BB-A474-36EB37D70477}">
      <dgm:prSet phldrT="[Text]"/>
      <dgm:spPr/>
      <dgm:t>
        <a:bodyPr/>
        <a:lstStyle/>
        <a:p>
          <a:r>
            <a:rPr lang="en-US"/>
            <a:t>Taxonomy</a:t>
          </a:r>
        </a:p>
      </dgm:t>
    </dgm:pt>
    <dgm:pt modelId="{D7F65F22-1D28-456A-8227-FFC1738A7078}" type="parTrans" cxnId="{991A2E59-2399-4536-AEE1-7927EF76FE40}">
      <dgm:prSet/>
      <dgm:spPr/>
      <dgm:t>
        <a:bodyPr/>
        <a:lstStyle/>
        <a:p>
          <a:endParaRPr lang="en-US"/>
        </a:p>
      </dgm:t>
    </dgm:pt>
    <dgm:pt modelId="{B233395A-B5EB-413D-AC0A-C230D88E0228}" type="sibTrans" cxnId="{991A2E59-2399-4536-AEE1-7927EF76FE40}">
      <dgm:prSet/>
      <dgm:spPr/>
      <dgm:t>
        <a:bodyPr/>
        <a:lstStyle/>
        <a:p>
          <a:endParaRPr lang="en-US"/>
        </a:p>
      </dgm:t>
    </dgm:pt>
    <dgm:pt modelId="{B0EAB76A-0CF3-4739-BE58-553ABC7C18EF}" type="pres">
      <dgm:prSet presAssocID="{23F76197-E94D-4C88-BAFF-E61CA94DB833}" presName="Name0" presStyleCnt="0">
        <dgm:presLayoutVars>
          <dgm:dir/>
          <dgm:animLvl val="lvl"/>
          <dgm:resizeHandles val="exact"/>
        </dgm:presLayoutVars>
      </dgm:prSet>
      <dgm:spPr/>
    </dgm:pt>
    <dgm:pt modelId="{8D7C840C-F281-4853-841B-FBC2FFDA55E2}" type="pres">
      <dgm:prSet presAssocID="{43086A0E-3281-4FBE-8A53-54B1F02D5E1C}" presName="Name8" presStyleCnt="0"/>
      <dgm:spPr/>
    </dgm:pt>
    <dgm:pt modelId="{29417DFA-4EE9-4FF9-8EBA-4343CCCA7B44}" type="pres">
      <dgm:prSet presAssocID="{43086A0E-3281-4FBE-8A53-54B1F02D5E1C}" presName="level" presStyleLbl="node1" presStyleIdx="0" presStyleCnt="3">
        <dgm:presLayoutVars>
          <dgm:chMax val="1"/>
          <dgm:bulletEnabled val="1"/>
        </dgm:presLayoutVars>
      </dgm:prSet>
      <dgm:spPr/>
    </dgm:pt>
    <dgm:pt modelId="{E318A8BC-6E8F-4E4B-A147-BB9787E44ACC}" type="pres">
      <dgm:prSet presAssocID="{43086A0E-3281-4FBE-8A53-54B1F02D5E1C}" presName="levelTx" presStyleLbl="revTx" presStyleIdx="0" presStyleCnt="0">
        <dgm:presLayoutVars>
          <dgm:chMax val="1"/>
          <dgm:bulletEnabled val="1"/>
        </dgm:presLayoutVars>
      </dgm:prSet>
      <dgm:spPr/>
    </dgm:pt>
    <dgm:pt modelId="{925ACEE2-3634-42C5-8E67-F1507FEB6F04}" type="pres">
      <dgm:prSet presAssocID="{F3890785-B9D8-4C06-9A12-249080B654E6}" presName="Name8" presStyleCnt="0"/>
      <dgm:spPr/>
    </dgm:pt>
    <dgm:pt modelId="{EE428E1D-46D0-4AEB-9233-8C0A7082B070}" type="pres">
      <dgm:prSet presAssocID="{F3890785-B9D8-4C06-9A12-249080B654E6}" presName="level" presStyleLbl="node1" presStyleIdx="1" presStyleCnt="3">
        <dgm:presLayoutVars>
          <dgm:chMax val="1"/>
          <dgm:bulletEnabled val="1"/>
        </dgm:presLayoutVars>
      </dgm:prSet>
      <dgm:spPr/>
    </dgm:pt>
    <dgm:pt modelId="{BE5EE281-2828-4162-9D30-CCB734FF8488}" type="pres">
      <dgm:prSet presAssocID="{F3890785-B9D8-4C06-9A12-249080B654E6}" presName="levelTx" presStyleLbl="revTx" presStyleIdx="0" presStyleCnt="0">
        <dgm:presLayoutVars>
          <dgm:chMax val="1"/>
          <dgm:bulletEnabled val="1"/>
        </dgm:presLayoutVars>
      </dgm:prSet>
      <dgm:spPr/>
    </dgm:pt>
    <dgm:pt modelId="{F4795C42-83AB-44D0-BC75-72B39B4DBB44}" type="pres">
      <dgm:prSet presAssocID="{D5EA8FC4-65BE-48BB-A474-36EB37D70477}" presName="Name8" presStyleCnt="0"/>
      <dgm:spPr/>
    </dgm:pt>
    <dgm:pt modelId="{BC3026D1-D224-42FF-9CC1-937B4B29833D}" type="pres">
      <dgm:prSet presAssocID="{D5EA8FC4-65BE-48BB-A474-36EB37D70477}" presName="level" presStyleLbl="node1" presStyleIdx="2" presStyleCnt="3" custLinFactNeighborY="-1077">
        <dgm:presLayoutVars>
          <dgm:chMax val="1"/>
          <dgm:bulletEnabled val="1"/>
        </dgm:presLayoutVars>
      </dgm:prSet>
      <dgm:spPr/>
    </dgm:pt>
    <dgm:pt modelId="{1351F6A0-69AF-4B1A-A4B3-69B7530DE138}" type="pres">
      <dgm:prSet presAssocID="{D5EA8FC4-65BE-48BB-A474-36EB37D70477}" presName="levelTx" presStyleLbl="revTx" presStyleIdx="0" presStyleCnt="0">
        <dgm:presLayoutVars>
          <dgm:chMax val="1"/>
          <dgm:bulletEnabled val="1"/>
        </dgm:presLayoutVars>
      </dgm:prSet>
      <dgm:spPr/>
    </dgm:pt>
  </dgm:ptLst>
  <dgm:cxnLst>
    <dgm:cxn modelId="{5A54CE02-158D-456C-A980-52ED579D49EB}" type="presOf" srcId="{43086A0E-3281-4FBE-8A53-54B1F02D5E1C}" destId="{E318A8BC-6E8F-4E4B-A147-BB9787E44ACC}" srcOrd="1" destOrd="0" presId="urn:microsoft.com/office/officeart/2005/8/layout/pyramid1"/>
    <dgm:cxn modelId="{7ECB6C42-E470-4573-A539-EFBCFF4F3563}" type="presOf" srcId="{D5EA8FC4-65BE-48BB-A474-36EB37D70477}" destId="{BC3026D1-D224-42FF-9CC1-937B4B29833D}" srcOrd="0" destOrd="0" presId="urn:microsoft.com/office/officeart/2005/8/layout/pyramid1"/>
    <dgm:cxn modelId="{6114996A-5895-4DED-8EDA-11953750B4FD}" type="presOf" srcId="{23F76197-E94D-4C88-BAFF-E61CA94DB833}" destId="{B0EAB76A-0CF3-4739-BE58-553ABC7C18EF}" srcOrd="0" destOrd="0" presId="urn:microsoft.com/office/officeart/2005/8/layout/pyramid1"/>
    <dgm:cxn modelId="{24456755-278E-4845-9B49-5EA0C38DB013}" type="presOf" srcId="{D5EA8FC4-65BE-48BB-A474-36EB37D70477}" destId="{1351F6A0-69AF-4B1A-A4B3-69B7530DE138}" srcOrd="1" destOrd="0" presId="urn:microsoft.com/office/officeart/2005/8/layout/pyramid1"/>
    <dgm:cxn modelId="{991A2E59-2399-4536-AEE1-7927EF76FE40}" srcId="{23F76197-E94D-4C88-BAFF-E61CA94DB833}" destId="{D5EA8FC4-65BE-48BB-A474-36EB37D70477}" srcOrd="2" destOrd="0" parTransId="{D7F65F22-1D28-456A-8227-FFC1738A7078}" sibTransId="{B233395A-B5EB-413D-AC0A-C230D88E0228}"/>
    <dgm:cxn modelId="{B2D36F5A-859A-41F6-9A3D-250E7309FC0B}" type="presOf" srcId="{F3890785-B9D8-4C06-9A12-249080B654E6}" destId="{EE428E1D-46D0-4AEB-9233-8C0A7082B070}" srcOrd="0" destOrd="0" presId="urn:microsoft.com/office/officeart/2005/8/layout/pyramid1"/>
    <dgm:cxn modelId="{F5B42BAD-7BE9-4938-8F57-B8F63011A980}" type="presOf" srcId="{F3890785-B9D8-4C06-9A12-249080B654E6}" destId="{BE5EE281-2828-4162-9D30-CCB734FF8488}" srcOrd="1" destOrd="0" presId="urn:microsoft.com/office/officeart/2005/8/layout/pyramid1"/>
    <dgm:cxn modelId="{B922E6BD-E335-4E81-BB27-F7C1159F08A8}" srcId="{23F76197-E94D-4C88-BAFF-E61CA94DB833}" destId="{F3890785-B9D8-4C06-9A12-249080B654E6}" srcOrd="1" destOrd="0" parTransId="{A0C4E103-967A-4687-9131-6F09D2220F14}" sibTransId="{42476759-C9CB-451A-8646-F2757D48A735}"/>
    <dgm:cxn modelId="{CD27E7C8-4323-4CEE-B89A-2B3AB2BC564F}" srcId="{23F76197-E94D-4C88-BAFF-E61CA94DB833}" destId="{43086A0E-3281-4FBE-8A53-54B1F02D5E1C}" srcOrd="0" destOrd="0" parTransId="{8C9ED265-C0B2-4C19-BA8D-6CCCDF3B2A73}" sibTransId="{FB5FE566-9830-4C15-9CF7-CFCCFCA57882}"/>
    <dgm:cxn modelId="{E001FFE0-3D7C-4276-9288-FFD237F18465}" type="presOf" srcId="{43086A0E-3281-4FBE-8A53-54B1F02D5E1C}" destId="{29417DFA-4EE9-4FF9-8EBA-4343CCCA7B44}" srcOrd="0" destOrd="0" presId="urn:microsoft.com/office/officeart/2005/8/layout/pyramid1"/>
    <dgm:cxn modelId="{1E29A5E3-815D-48FF-9ABB-FD97CD97D9D3}" type="presParOf" srcId="{B0EAB76A-0CF3-4739-BE58-553ABC7C18EF}" destId="{8D7C840C-F281-4853-841B-FBC2FFDA55E2}" srcOrd="0" destOrd="0" presId="urn:microsoft.com/office/officeart/2005/8/layout/pyramid1"/>
    <dgm:cxn modelId="{6C07D1DE-2A29-4C5E-A928-7CB01A28A3ED}" type="presParOf" srcId="{8D7C840C-F281-4853-841B-FBC2FFDA55E2}" destId="{29417DFA-4EE9-4FF9-8EBA-4343CCCA7B44}" srcOrd="0" destOrd="0" presId="urn:microsoft.com/office/officeart/2005/8/layout/pyramid1"/>
    <dgm:cxn modelId="{47590E93-1DE1-4AF3-AF83-25246484E908}" type="presParOf" srcId="{8D7C840C-F281-4853-841B-FBC2FFDA55E2}" destId="{E318A8BC-6E8F-4E4B-A147-BB9787E44ACC}" srcOrd="1" destOrd="0" presId="urn:microsoft.com/office/officeart/2005/8/layout/pyramid1"/>
    <dgm:cxn modelId="{87EBE6DE-91B5-473C-B87D-889A7FC55C94}" type="presParOf" srcId="{B0EAB76A-0CF3-4739-BE58-553ABC7C18EF}" destId="{925ACEE2-3634-42C5-8E67-F1507FEB6F04}" srcOrd="1" destOrd="0" presId="urn:microsoft.com/office/officeart/2005/8/layout/pyramid1"/>
    <dgm:cxn modelId="{BAD87B41-57A1-42D4-AE61-EF9E3061055D}" type="presParOf" srcId="{925ACEE2-3634-42C5-8E67-F1507FEB6F04}" destId="{EE428E1D-46D0-4AEB-9233-8C0A7082B070}" srcOrd="0" destOrd="0" presId="urn:microsoft.com/office/officeart/2005/8/layout/pyramid1"/>
    <dgm:cxn modelId="{AF9AF689-483E-4959-9E0D-41544221266A}" type="presParOf" srcId="{925ACEE2-3634-42C5-8E67-F1507FEB6F04}" destId="{BE5EE281-2828-4162-9D30-CCB734FF8488}" srcOrd="1" destOrd="0" presId="urn:microsoft.com/office/officeart/2005/8/layout/pyramid1"/>
    <dgm:cxn modelId="{9A18B424-A84A-4813-B0CD-00EABD62BEEA}" type="presParOf" srcId="{B0EAB76A-0CF3-4739-BE58-553ABC7C18EF}" destId="{F4795C42-83AB-44D0-BC75-72B39B4DBB44}" srcOrd="2" destOrd="0" presId="urn:microsoft.com/office/officeart/2005/8/layout/pyramid1"/>
    <dgm:cxn modelId="{ED6B3D92-0E33-4594-8AFF-E05D40DE22D4}" type="presParOf" srcId="{F4795C42-83AB-44D0-BC75-72B39B4DBB44}" destId="{BC3026D1-D224-42FF-9CC1-937B4B29833D}" srcOrd="0" destOrd="0" presId="urn:microsoft.com/office/officeart/2005/8/layout/pyramid1"/>
    <dgm:cxn modelId="{2476308A-5974-44C4-AF23-87ECCF360E4E}" type="presParOf" srcId="{F4795C42-83AB-44D0-BC75-72B39B4DBB44}" destId="{1351F6A0-69AF-4B1A-A4B3-69B7530DE13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1D973-0CDA-4586-9B78-7F59EA3E8D7D}">
      <dsp:nvSpPr>
        <dsp:cNvPr id="0" name=""/>
        <dsp:cNvSpPr/>
      </dsp:nvSpPr>
      <dsp:spPr>
        <a:xfrm>
          <a:off x="0" y="0"/>
          <a:ext cx="9049601" cy="1065975"/>
        </a:xfrm>
        <a:prstGeom prst="roundRect">
          <a:avLst>
            <a:gd name="adj" fmla="val 10000"/>
          </a:avLst>
        </a:prstGeom>
        <a:solidFill>
          <a:srgbClr val="3891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    Private Inference</a:t>
          </a:r>
        </a:p>
      </dsp:txBody>
      <dsp:txXfrm>
        <a:off x="31221" y="31221"/>
        <a:ext cx="7774612" cy="1003533"/>
      </dsp:txXfrm>
    </dsp:sp>
    <dsp:sp modelId="{CCEEEE7A-EBCF-46CC-B63D-5DC7EB2C8718}">
      <dsp:nvSpPr>
        <dsp:cNvPr id="0" name=""/>
        <dsp:cNvSpPr/>
      </dsp:nvSpPr>
      <dsp:spPr>
        <a:xfrm>
          <a:off x="675781" y="1214027"/>
          <a:ext cx="9049601" cy="1065975"/>
        </a:xfrm>
        <a:prstGeom prst="roundRect">
          <a:avLst>
            <a:gd name="adj" fmla="val 10000"/>
          </a:avLst>
        </a:prstGeom>
        <a:solidFill>
          <a:srgbClr val="3891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    Blind Outputs</a:t>
          </a:r>
        </a:p>
      </dsp:txBody>
      <dsp:txXfrm>
        <a:off x="707002" y="1245248"/>
        <a:ext cx="7618493" cy="1003533"/>
      </dsp:txXfrm>
    </dsp:sp>
    <dsp:sp modelId="{09C8B9DA-42E8-4CC6-970B-F73F73CFC26B}">
      <dsp:nvSpPr>
        <dsp:cNvPr id="0" name=""/>
        <dsp:cNvSpPr/>
      </dsp:nvSpPr>
      <dsp:spPr>
        <a:xfrm>
          <a:off x="1351563" y="2428054"/>
          <a:ext cx="9049601" cy="1065975"/>
        </a:xfrm>
        <a:prstGeom prst="roundRect">
          <a:avLst>
            <a:gd name="adj" fmla="val 10000"/>
          </a:avLst>
        </a:prstGeom>
        <a:solidFill>
          <a:srgbClr val="3891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    Compute Labels</a:t>
          </a:r>
        </a:p>
      </dsp:txBody>
      <dsp:txXfrm>
        <a:off x="1382784" y="2459275"/>
        <a:ext cx="7618493" cy="1003533"/>
      </dsp:txXfrm>
    </dsp:sp>
    <dsp:sp modelId="{ADE99324-0325-4CE2-B684-AD7EBDD0FF23}">
      <dsp:nvSpPr>
        <dsp:cNvPr id="0" name=""/>
        <dsp:cNvSpPr/>
      </dsp:nvSpPr>
      <dsp:spPr>
        <a:xfrm>
          <a:off x="2043454" y="3647465"/>
          <a:ext cx="9049601" cy="1065975"/>
        </a:xfrm>
        <a:prstGeom prst="roundRect">
          <a:avLst>
            <a:gd name="adj" fmla="val 10000"/>
          </a:avLst>
        </a:prstGeom>
        <a:solidFill>
          <a:srgbClr val="3891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    Add DP Noise + Aggregate Labels</a:t>
          </a:r>
        </a:p>
      </dsp:txBody>
      <dsp:txXfrm>
        <a:off x="2074675" y="3678686"/>
        <a:ext cx="7618493" cy="1003533"/>
      </dsp:txXfrm>
    </dsp:sp>
    <dsp:sp modelId="{D2767795-D307-4CD7-8FBF-12B04ABBBC3B}">
      <dsp:nvSpPr>
        <dsp:cNvPr id="0" name=""/>
        <dsp:cNvSpPr/>
      </dsp:nvSpPr>
      <dsp:spPr>
        <a:xfrm>
          <a:off x="2703127" y="4856109"/>
          <a:ext cx="9049601" cy="1065975"/>
        </a:xfrm>
        <a:prstGeom prst="roundRect">
          <a:avLst>
            <a:gd name="adj" fmla="val 10000"/>
          </a:avLst>
        </a:prstGeom>
        <a:solidFill>
          <a:srgbClr val="3891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    Unblind Final Label</a:t>
          </a:r>
        </a:p>
      </dsp:txBody>
      <dsp:txXfrm>
        <a:off x="2734348" y="4887330"/>
        <a:ext cx="7618493" cy="1003533"/>
      </dsp:txXfrm>
    </dsp:sp>
    <dsp:sp modelId="{E4856DA7-860F-4CB1-816D-94946DC119A8}">
      <dsp:nvSpPr>
        <dsp:cNvPr id="0" name=""/>
        <dsp:cNvSpPr/>
      </dsp:nvSpPr>
      <dsp:spPr>
        <a:xfrm>
          <a:off x="8356717" y="778754"/>
          <a:ext cx="692883" cy="6928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8512616" y="778754"/>
        <a:ext cx="381085" cy="521394"/>
      </dsp:txXfrm>
    </dsp:sp>
    <dsp:sp modelId="{B7BB5A9C-4F0F-4636-B2A8-505789A34E41}">
      <dsp:nvSpPr>
        <dsp:cNvPr id="0" name=""/>
        <dsp:cNvSpPr/>
      </dsp:nvSpPr>
      <dsp:spPr>
        <a:xfrm>
          <a:off x="9032499" y="1992781"/>
          <a:ext cx="692883" cy="6928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9188398" y="1992781"/>
        <a:ext cx="381085" cy="521394"/>
      </dsp:txXfrm>
    </dsp:sp>
    <dsp:sp modelId="{D6A3297F-5E23-4890-AE03-E24E84C83F8E}">
      <dsp:nvSpPr>
        <dsp:cNvPr id="0" name=""/>
        <dsp:cNvSpPr/>
      </dsp:nvSpPr>
      <dsp:spPr>
        <a:xfrm>
          <a:off x="9708281" y="3189042"/>
          <a:ext cx="692883" cy="6928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9864180" y="3189042"/>
        <a:ext cx="381085" cy="521394"/>
      </dsp:txXfrm>
    </dsp:sp>
    <dsp:sp modelId="{AC6B4147-F79F-4F75-B090-30BD83DDD639}">
      <dsp:nvSpPr>
        <dsp:cNvPr id="0" name=""/>
        <dsp:cNvSpPr/>
      </dsp:nvSpPr>
      <dsp:spPr>
        <a:xfrm>
          <a:off x="10384063" y="4414914"/>
          <a:ext cx="692883" cy="6928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10539962" y="4414914"/>
        <a:ext cx="381085" cy="5213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17DFA-4EE9-4FF9-8EBA-4343CCCA7B44}">
      <dsp:nvSpPr>
        <dsp:cNvPr id="0" name=""/>
        <dsp:cNvSpPr/>
      </dsp:nvSpPr>
      <dsp:spPr>
        <a:xfrm>
          <a:off x="2709333" y="0"/>
          <a:ext cx="2709333" cy="1806222"/>
        </a:xfrm>
        <a:prstGeom prst="trapezoid">
          <a:avLst>
            <a:gd name="adj" fmla="val 75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709333" y="0"/>
        <a:ext cx="2709333" cy="1806222"/>
      </dsp:txXfrm>
    </dsp:sp>
    <dsp:sp modelId="{EE428E1D-46D0-4AEB-9233-8C0A7082B070}">
      <dsp:nvSpPr>
        <dsp:cNvPr id="0" name=""/>
        <dsp:cNvSpPr/>
      </dsp:nvSpPr>
      <dsp:spPr>
        <a:xfrm>
          <a:off x="1354666" y="1806222"/>
          <a:ext cx="5418666" cy="1806222"/>
        </a:xfrm>
        <a:prstGeom prst="trapezoid">
          <a:avLst>
            <a:gd name="adj" fmla="val 75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err="1"/>
            <a:t>CaPC</a:t>
          </a:r>
          <a:endParaRPr lang="en-US" sz="6500" kern="1200"/>
        </a:p>
      </dsp:txBody>
      <dsp:txXfrm>
        <a:off x="2302933" y="1806222"/>
        <a:ext cx="3522133" cy="1806222"/>
      </dsp:txXfrm>
    </dsp:sp>
    <dsp:sp modelId="{BC3026D1-D224-42FF-9CC1-937B4B29833D}">
      <dsp:nvSpPr>
        <dsp:cNvPr id="0" name=""/>
        <dsp:cNvSpPr/>
      </dsp:nvSpPr>
      <dsp:spPr>
        <a:xfrm>
          <a:off x="0" y="3592991"/>
          <a:ext cx="8128000" cy="1806222"/>
        </a:xfrm>
        <a:prstGeom prst="trapezoid">
          <a:avLst>
            <a:gd name="adj" fmla="val 75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a:t>Taxonomy</a:t>
          </a:r>
        </a:p>
      </dsp:txBody>
      <dsp:txXfrm>
        <a:off x="1422399" y="3592991"/>
        <a:ext cx="5283200" cy="180622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E1C01-BBB9-47B3-A067-AED39652C79D}" type="datetimeFigureOut">
              <a:rPr lang="en-US" smtClean="0"/>
              <a:t>9/28/2021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D60D6-9E8A-4D70-B979-763D55AADCD0}" type="slidenum">
              <a:rPr lang="en-US" smtClean="0"/>
              <a:t>‹#›</a:t>
            </a:fld>
            <a:endParaRPr lang="en-US"/>
          </a:p>
        </p:txBody>
      </p:sp>
    </p:spTree>
    <p:extLst>
      <p:ext uri="{BB962C8B-B14F-4D97-AF65-F5344CB8AC3E}">
        <p14:creationId xmlns:p14="http://schemas.microsoft.com/office/powerpoint/2010/main" val="4124399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Hello everyone, thank you Patricia for the introduction. My name is Adam Dziedzic and I have a pleasure to present to you CaPC Learning, which is Confidential &amp; Private Collaborative Learning. This is supposed to be an interactive talk, so please ask questions during the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I’m sorry for not showing up in the morning. I (pri-rycordyd) pre-recorded my talk and but it seems that it’s better to give it live. </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E1E24B6B-BC26-46C2-BD30-AED43ED17452}"/>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58E5DE-280C-4856-8954-CB44F74B393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5F2AD67E-DD37-4A1A-84C2-0F4C3240CB97}"/>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287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One of the primary applications for CaPC is in the healthcare setting with hospitals acting as collaborating parties. The hospitals are obliged (</a:t>
            </a:r>
            <a:r>
              <a:rPr lang="en-US" err="1"/>
              <a:t>e’blajdzd</a:t>
            </a:r>
            <a:r>
              <a:rPr lang="en-US"/>
              <a:t>) to protect privacy and confidentiality of the patient’s data. CaPC provides strong privacy guarantees. It is a protocol for private consultation, and also it addresses some issues in robustness to data distribution shift.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651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To tackle the problems of privacy and confidentiality, we use the (</a:t>
            </a:r>
            <a:r>
              <a:rPr lang="en-US" b="0" i="0" err="1"/>
              <a:t>dyfe’renszial</a:t>
            </a:r>
            <a:r>
              <a:rPr lang="en-US" b="0" i="0"/>
              <a:t>) differential privacy and encryption. First, we encrypt the unlabeled data and do inference on encrypted data, which provides confidentiality. Next, we use the PATE framework to provide (</a:t>
            </a:r>
            <a:r>
              <a:rPr lang="en-US" b="0" i="0" err="1"/>
              <a:t>dyfe’renszial</a:t>
            </a:r>
            <a:r>
              <a:rPr lang="en-US" b="0" i="0"/>
              <a:t>) differential privacy. We aggregate the labels from the models on the left-hand side that belong to answering parties, we add Gaussian noise, and such processed labels are </a:t>
            </a:r>
            <a:r>
              <a:rPr lang="en-US" b="0" i="0" err="1"/>
              <a:t>finaly</a:t>
            </a:r>
            <a:r>
              <a:rPr lang="en-US" b="0" i="0"/>
              <a:t> released to the querying party.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983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main processing blocks in CaPC? We start from the private inference on encrypted data. Then we blind the outputs, compute labels, add DP noise, and aggregate the labels. The last step is to unblind the final answer.</a:t>
            </a:r>
          </a:p>
        </p:txBody>
      </p:sp>
      <p:sp>
        <p:nvSpPr>
          <p:cNvPr id="4" name="Slide Number Placeholder 3"/>
          <p:cNvSpPr>
            <a:spLocks noGrp="1"/>
          </p:cNvSpPr>
          <p:nvPr>
            <p:ph type="sldNum" sz="quarter" idx="5"/>
          </p:nvPr>
        </p:nvSpPr>
        <p:spPr/>
        <p:txBody>
          <a:bodyPr/>
          <a:lstStyle/>
          <a:p>
            <a:fld id="{D82D60D6-9E8A-4D70-B979-763D55AADCD0}" type="slidenum">
              <a:rPr lang="en-US" smtClean="0"/>
              <a:t>12</a:t>
            </a:fld>
            <a:endParaRPr lang="en-US"/>
          </a:p>
        </p:txBody>
      </p:sp>
    </p:spTree>
    <p:extLst>
      <p:ext uri="{BB962C8B-B14F-4D97-AF65-F5344CB8AC3E}">
        <p14:creationId xmlns:p14="http://schemas.microsoft.com/office/powerpoint/2010/main" val="2762423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The CaPC protocol has 3 main actors. The querying party which sends a data item to be labeled, the answering parties that run the private inference, and the 3</a:t>
            </a:r>
            <a:r>
              <a:rPr lang="en-US" baseline="30000"/>
              <a:t>rd</a:t>
            </a:r>
            <a:r>
              <a:rPr lang="en-US"/>
              <a:t> trusted party called Privacy Guardian. We add the third trusted party to be able to privately </a:t>
            </a:r>
            <a:r>
              <a:rPr lang="en-US" err="1"/>
              <a:t>aggreagate</a:t>
            </a:r>
            <a:r>
              <a:rPr lang="en-US"/>
              <a:t> the labels and add the DP noise.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399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0" i="0" err="1"/>
              <a:t>Now</a:t>
            </a:r>
            <a:r>
              <a:rPr lang="pl-PL" b="0" i="0"/>
              <a:t>, </a:t>
            </a:r>
            <a:r>
              <a:rPr lang="pl-PL" b="0" i="0" err="1"/>
              <a:t>we’ll</a:t>
            </a:r>
            <a:r>
              <a:rPr lang="pl-PL" b="0" i="0"/>
              <a:t> </a:t>
            </a:r>
            <a:r>
              <a:rPr lang="en-US" b="0" i="0"/>
              <a:t>move on to</a:t>
            </a:r>
            <a:r>
              <a:rPr lang="pl-PL" b="0" i="0"/>
              <a:t> the </a:t>
            </a:r>
            <a:r>
              <a:rPr lang="pl-PL" b="0" i="0" err="1"/>
              <a:t>details</a:t>
            </a:r>
            <a:r>
              <a:rPr lang="pl-PL" b="0" i="0"/>
              <a:t> of the CaPC </a:t>
            </a:r>
            <a:r>
              <a:rPr lang="pl-PL" b="0" i="0" err="1"/>
              <a:t>protocol</a:t>
            </a:r>
            <a:r>
              <a:rPr lang="pl-PL" b="0" i="0"/>
              <a:t>.</a:t>
            </a:r>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2C024E8B-BE70-4BF5-8CF7-5375AC15BAFD}"/>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EABA7AB-54E3-4275-A6DD-34BC331C2D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7605B4F9-85D3-4DB2-992E-13A33F0CCEDD}"/>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57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To make the discussed concepts more concrete, I will walk you through the CaPC protocol step-by-step. So, this diagram presents the flow of data in CaPC.</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982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goal is to label the new data item, here called a query. In step 1a, the querying party sends encrypted query to each answering party. For the encryption, we use the </a:t>
            </a:r>
            <a:r>
              <a:rPr lang="en-US" b="0" i="0" err="1"/>
              <a:t>homomorhphic</a:t>
            </a:r>
            <a:r>
              <a:rPr lang="en-US" b="0" i="0"/>
              <a:t> encryption.</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7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 answering parties do private inference on the encrypted query q. For the private inference on neural networks, we use the HE-transformer library from Intel. The library computes the linear layers (such as convolution or fully connected layers) using the homomorphic encryption. To compute the non-linear layers (such as </a:t>
            </a:r>
            <a:r>
              <a:rPr lang="en-US" b="0" i="0" err="1"/>
              <a:t>ReLU</a:t>
            </a:r>
            <a:r>
              <a:rPr lang="en-US" b="0" i="0"/>
              <a:t> or </a:t>
            </a:r>
            <a:r>
              <a:rPr lang="en-US" b="0" i="0" err="1"/>
              <a:t>MaxPooling</a:t>
            </a:r>
            <a:r>
              <a:rPr lang="en-US" b="0" i="0"/>
              <a:t>) the answering parties engage in Secure Two-Party Computation with the querying party. The results of the private inference are encrypted logits </a:t>
            </a:r>
            <a:r>
              <a:rPr lang="en-US" b="0" i="0" err="1"/>
              <a:t>r_n</a:t>
            </a:r>
            <a:r>
              <a:rPr lang="en-US" b="0" i="0"/>
              <a:t> (r sub n). </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502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rial" panose="020B0604020202020204" pitchFamily="34" charset="0"/>
                  </a:rPr>
                  <a:t>In</a:t>
                </a:r>
                <a:r>
                  <a:rPr lang="en-US" baseline="0">
                    <a:effectLst/>
                    <a:latin typeface="Arial" panose="020B0604020202020204" pitchFamily="34" charset="0"/>
                  </a:rPr>
                  <a:t> step 1b</a:t>
                </a:r>
                <a:r>
                  <a:rPr lang="en-US">
                    <a:effectLst/>
                    <a:latin typeface="Arial" panose="020B0604020202020204" pitchFamily="34" charset="0"/>
                  </a:rPr>
                  <a:t>, each answering party generates a random vector </a:t>
                </a:r>
                <a14:m>
                  <m:oMath xmlns:m="http://schemas.openxmlformats.org/officeDocument/2006/math">
                    <m:acc>
                      <m:accPr>
                        <m:chr m:val="̂"/>
                        <m:ctrlPr>
                          <a:rPr lang="en-US" b="0" i="1" smtClean="0">
                            <a:effectLst/>
                            <a:latin typeface="Cambria Math" panose="02040503050406030204" pitchFamily="18" charset="0"/>
                          </a:rPr>
                        </m:ctrlPr>
                      </m:accPr>
                      <m:e>
                        <m:r>
                          <a:rPr lang="en-US" b="0" i="1" smtClean="0">
                            <a:effectLst/>
                            <a:latin typeface="Cambria Math" panose="02040503050406030204" pitchFamily="18" charset="0"/>
                          </a:rPr>
                          <m:t>𝑟</m:t>
                        </m:r>
                      </m:e>
                    </m:acc>
                  </m:oMath>
                </a14:m>
                <a:r>
                  <a:rPr lang="en-US">
                    <a:effectLst/>
                    <a:latin typeface="Arial" panose="020B0604020202020204" pitchFamily="34" charset="0"/>
                  </a:rPr>
                  <a:t> (r</a:t>
                </a:r>
                <a:r>
                  <a:rPr lang="en-US" baseline="0">
                    <a:effectLst/>
                    <a:latin typeface="Arial" panose="020B0604020202020204" pitchFamily="34" charset="0"/>
                  </a:rPr>
                  <a:t> hat) and subtracts it from the encrypted logits r. </a:t>
                </a:r>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In</a:t>
                </a:r>
                <a:r>
                  <a:rPr lang="en-US" baseline="0" dirty="0">
                    <a:effectLst/>
                    <a:latin typeface="Arial" panose="020B0604020202020204" pitchFamily="34" charset="0"/>
                  </a:rPr>
                  <a:t> step 1b</a:t>
                </a:r>
                <a:r>
                  <a:rPr lang="en-US" dirty="0">
                    <a:effectLst/>
                    <a:latin typeface="Arial" panose="020B0604020202020204" pitchFamily="34" charset="0"/>
                  </a:rPr>
                  <a:t>, each answering party generates a random vector </a:t>
                </a:r>
                <a:r>
                  <a:rPr lang="en-US" b="0" i="0">
                    <a:effectLst/>
                    <a:latin typeface="Cambria Math" panose="02040503050406030204" pitchFamily="18" charset="0"/>
                  </a:rPr>
                  <a:t>𝑟 ̂</a:t>
                </a:r>
                <a:r>
                  <a:rPr lang="en-US" dirty="0">
                    <a:effectLst/>
                    <a:latin typeface="Arial" panose="020B0604020202020204" pitchFamily="34" charset="0"/>
                  </a:rPr>
                  <a:t> (r</a:t>
                </a:r>
                <a:r>
                  <a:rPr lang="en-US" baseline="0" dirty="0">
                    <a:effectLst/>
                    <a:latin typeface="Arial" panose="020B0604020202020204" pitchFamily="34" charset="0"/>
                  </a:rPr>
                  <a:t> hat) and subtracts it from the logits r. Then, a</a:t>
                </a:r>
                <a:r>
                  <a:rPr lang="en-US" dirty="0">
                    <a:effectLst/>
                    <a:latin typeface="Arial" panose="020B0604020202020204" pitchFamily="34" charset="0"/>
                  </a:rPr>
                  <a:t>nswering</a:t>
                </a:r>
                <a:r>
                  <a:rPr lang="en-US" baseline="0" dirty="0">
                    <a:effectLst/>
                    <a:latin typeface="Arial" panose="020B0604020202020204" pitchFamily="34" charset="0"/>
                  </a:rPr>
                  <a:t> parties </a:t>
                </a:r>
                <a:r>
                  <a:rPr lang="en-US" dirty="0">
                    <a:effectLst/>
                    <a:latin typeface="Arial" panose="020B0604020202020204" pitchFamily="34" charset="0"/>
                  </a:rPr>
                  <a:t>send the</a:t>
                </a:r>
                <a:r>
                  <a:rPr lang="en-US" baseline="0" dirty="0">
                    <a:effectLst/>
                    <a:latin typeface="Arial" panose="020B0604020202020204" pitchFamily="34" charset="0"/>
                  </a:rPr>
                  <a:t> result </a:t>
                </a:r>
                <a:r>
                  <a:rPr lang="en-US" dirty="0">
                    <a:effectLst/>
                    <a:latin typeface="Arial" panose="020B0604020202020204" pitchFamily="34" charset="0"/>
                  </a:rPr>
                  <a:t>to the querying party</a:t>
                </a:r>
                <a:r>
                  <a:rPr lang="en-US" baseline="0" dirty="0">
                    <a:effectLst/>
                    <a:latin typeface="Arial" panose="020B0604020202020204" pitchFamily="34" charset="0"/>
                  </a:rPr>
                  <a:t> who decrypts the message to get (r - </a:t>
                </a:r>
                <a:r>
                  <a:rPr lang="en-US" b="0" i="0">
                    <a:effectLst/>
                    <a:latin typeface="Cambria Math" panose="02040503050406030204" pitchFamily="18" charset="0"/>
                  </a:rPr>
                  <a:t>𝑟 ̂</a:t>
                </a:r>
                <a:r>
                  <a:rPr lang="en-US" b="0" i="0" dirty="0"/>
                  <a:t>) in a plain form.</a:t>
                </a:r>
                <a:endParaRPr lang="en-US" dirty="0"/>
              </a:p>
            </p:txBody>
          </p:sp>
        </mc:Fallback>
      </mc:AlternateContent>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411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effectLst/>
                    <a:latin typeface="Arial" panose="020B0604020202020204" pitchFamily="34" charset="0"/>
                  </a:rPr>
                  <a:t>Then, a</a:t>
                </a:r>
                <a:r>
                  <a:rPr lang="en-US">
                    <a:effectLst/>
                    <a:latin typeface="Arial" panose="020B0604020202020204" pitchFamily="34" charset="0"/>
                  </a:rPr>
                  <a:t>nswering</a:t>
                </a:r>
                <a:r>
                  <a:rPr lang="en-US" baseline="0">
                    <a:effectLst/>
                    <a:latin typeface="Arial" panose="020B0604020202020204" pitchFamily="34" charset="0"/>
                  </a:rPr>
                  <a:t> parties </a:t>
                </a:r>
                <a:r>
                  <a:rPr lang="en-US">
                    <a:effectLst/>
                    <a:latin typeface="Arial" panose="020B0604020202020204" pitchFamily="34" charset="0"/>
                  </a:rPr>
                  <a:t>send the</a:t>
                </a:r>
                <a:r>
                  <a:rPr lang="en-US" baseline="0">
                    <a:effectLst/>
                    <a:latin typeface="Arial" panose="020B0604020202020204" pitchFamily="34" charset="0"/>
                  </a:rPr>
                  <a:t> result </a:t>
                </a:r>
                <a:r>
                  <a:rPr lang="en-US">
                    <a:effectLst/>
                    <a:latin typeface="Arial" panose="020B0604020202020204" pitchFamily="34" charset="0"/>
                  </a:rPr>
                  <a:t>to the querying party</a:t>
                </a:r>
                <a:r>
                  <a:rPr lang="en-US" baseline="0">
                    <a:effectLst/>
                    <a:latin typeface="Arial" panose="020B0604020202020204" pitchFamily="34" charset="0"/>
                  </a:rPr>
                  <a:t> who decrypts the message to get (r - </a:t>
                </a:r>
                <a14:m>
                  <m:oMath xmlns:m="http://schemas.openxmlformats.org/officeDocument/2006/math">
                    <m:acc>
                      <m:accPr>
                        <m:chr m:val="̂"/>
                        <m:ctrlPr>
                          <a:rPr lang="en-US" b="0" i="1" smtClean="0">
                            <a:effectLst/>
                            <a:latin typeface="Cambria Math" panose="02040503050406030204" pitchFamily="18" charset="0"/>
                          </a:rPr>
                        </m:ctrlPr>
                      </m:accPr>
                      <m:e>
                        <m:r>
                          <a:rPr lang="en-US" b="0" i="1" smtClean="0">
                            <a:effectLst/>
                            <a:latin typeface="Cambria Math" panose="02040503050406030204" pitchFamily="18" charset="0"/>
                          </a:rPr>
                          <m:t>𝑟</m:t>
                        </m:r>
                      </m:e>
                    </m:acc>
                  </m:oMath>
                </a14:m>
                <a:r>
                  <a:rPr lang="en-US" b="0" i="0"/>
                  <a:t>) in a plain form.</a:t>
                </a:r>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In</a:t>
                </a:r>
                <a:r>
                  <a:rPr lang="en-US" baseline="0" dirty="0">
                    <a:effectLst/>
                    <a:latin typeface="Arial" panose="020B0604020202020204" pitchFamily="34" charset="0"/>
                  </a:rPr>
                  <a:t> step 1b</a:t>
                </a:r>
                <a:r>
                  <a:rPr lang="en-US" dirty="0">
                    <a:effectLst/>
                    <a:latin typeface="Arial" panose="020B0604020202020204" pitchFamily="34" charset="0"/>
                  </a:rPr>
                  <a:t>, each answering party generates a random vector </a:t>
                </a:r>
                <a:r>
                  <a:rPr lang="en-US" b="0" i="0">
                    <a:effectLst/>
                    <a:latin typeface="Cambria Math" panose="02040503050406030204" pitchFamily="18" charset="0"/>
                  </a:rPr>
                  <a:t>𝑟 ̂</a:t>
                </a:r>
                <a:r>
                  <a:rPr lang="en-US" dirty="0">
                    <a:effectLst/>
                    <a:latin typeface="Arial" panose="020B0604020202020204" pitchFamily="34" charset="0"/>
                  </a:rPr>
                  <a:t> (r</a:t>
                </a:r>
                <a:r>
                  <a:rPr lang="en-US" baseline="0" dirty="0">
                    <a:effectLst/>
                    <a:latin typeface="Arial" panose="020B0604020202020204" pitchFamily="34" charset="0"/>
                  </a:rPr>
                  <a:t> hat) and subtracts it from the logits r. Then, a</a:t>
                </a:r>
                <a:r>
                  <a:rPr lang="en-US" dirty="0">
                    <a:effectLst/>
                    <a:latin typeface="Arial" panose="020B0604020202020204" pitchFamily="34" charset="0"/>
                  </a:rPr>
                  <a:t>nswering</a:t>
                </a:r>
                <a:r>
                  <a:rPr lang="en-US" baseline="0" dirty="0">
                    <a:effectLst/>
                    <a:latin typeface="Arial" panose="020B0604020202020204" pitchFamily="34" charset="0"/>
                  </a:rPr>
                  <a:t> parties </a:t>
                </a:r>
                <a:r>
                  <a:rPr lang="en-US" dirty="0">
                    <a:effectLst/>
                    <a:latin typeface="Arial" panose="020B0604020202020204" pitchFamily="34" charset="0"/>
                  </a:rPr>
                  <a:t>send the</a:t>
                </a:r>
                <a:r>
                  <a:rPr lang="en-US" baseline="0" dirty="0">
                    <a:effectLst/>
                    <a:latin typeface="Arial" panose="020B0604020202020204" pitchFamily="34" charset="0"/>
                  </a:rPr>
                  <a:t> result </a:t>
                </a:r>
                <a:r>
                  <a:rPr lang="en-US" dirty="0">
                    <a:effectLst/>
                    <a:latin typeface="Arial" panose="020B0604020202020204" pitchFamily="34" charset="0"/>
                  </a:rPr>
                  <a:t>to the querying party</a:t>
                </a:r>
                <a:r>
                  <a:rPr lang="en-US" baseline="0" dirty="0">
                    <a:effectLst/>
                    <a:latin typeface="Arial" panose="020B0604020202020204" pitchFamily="34" charset="0"/>
                  </a:rPr>
                  <a:t> who decrypts the message to get (r - </a:t>
                </a:r>
                <a:r>
                  <a:rPr lang="en-US" b="0" i="0">
                    <a:effectLst/>
                    <a:latin typeface="Cambria Math" panose="02040503050406030204" pitchFamily="18" charset="0"/>
                  </a:rPr>
                  <a:t>𝑟 ̂</a:t>
                </a:r>
                <a:r>
                  <a:rPr lang="en-US" b="0" i="0" dirty="0"/>
                  <a:t>) in a plain form.</a:t>
                </a:r>
                <a:endParaRPr lang="en-US" dirty="0"/>
              </a:p>
            </p:txBody>
          </p:sp>
        </mc:Fallback>
      </mc:AlternateContent>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633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joint work with my collaborators: Chris, Natalie, </a:t>
            </a:r>
            <a:r>
              <a:rPr lang="en-US" err="1"/>
              <a:t>Yunxiang</a:t>
            </a:r>
            <a:r>
              <a:rPr lang="en-US"/>
              <a:t>, Somesh, Nicolas, and Xiao.</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fld id="{540243BC-695E-4C67-8BA8-298174F5E9CE}" type="datetime1">
              <a:rPr lang="en-US" smtClean="0"/>
              <a:t>9/28/2021</a:t>
            </a:fld>
            <a:endParaRPr lang="en-US"/>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900385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Then,</a:t>
                </a:r>
                <a:r>
                  <a:rPr lang="en-US" b="0" i="0" baseline="0"/>
                  <a:t> i</a:t>
                </a:r>
                <a:r>
                  <a:rPr lang="en-US" b="0" i="0"/>
                  <a:t>n </a:t>
                </a:r>
                <a:r>
                  <a:rPr lang="en-US" b="0" i="0" baseline="0"/>
                  <a:t>step 1c, t</a:t>
                </a:r>
                <a:r>
                  <a:rPr lang="en-US" b="0" i="0"/>
                  <a:t>he answering parties and the querying party engage</a:t>
                </a:r>
                <a:r>
                  <a:rPr lang="en-US" b="0" i="0" baseline="0"/>
                  <a:t> in</a:t>
                </a:r>
                <a:r>
                  <a:rPr lang="en-US" b="0" i="0"/>
                  <a:t> secure two-party</a:t>
                </a:r>
                <a:r>
                  <a:rPr lang="en-US" b="0" i="0" baseline="0"/>
                  <a:t> computation to compute an </a:t>
                </a:r>
                <a:r>
                  <a:rPr lang="en-US" b="0" i="0"/>
                  <a:t>argmax of the logits</a:t>
                </a:r>
                <a:r>
                  <a:rPr lang="en-US" b="0" i="0" baseline="0"/>
                  <a:t>, and this is the predicted label by each answering party expressed as a one hot vector. They split the one-hot vector into shares s 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oMath>
                </a14:m>
                <a:r>
                  <a:rPr lang="en-US" b="0" i="0"/>
                  <a:t> (s hat).</a:t>
                </a:r>
                <a:r>
                  <a:rPr lang="en-US" b="0" i="0" baseline="0"/>
                  <a:t> T</a:t>
                </a:r>
                <a:r>
                  <a:rPr lang="en-US" b="0" i="0"/>
                  <a:t>he s shares</a:t>
                </a:r>
                <a:r>
                  <a:rPr lang="en-US" b="0" i="0" baseline="0"/>
                  <a:t> are</a:t>
                </a:r>
                <a:r>
                  <a:rPr lang="en-US" b="0" i="0"/>
                  <a:t> returned to the querying party</a:t>
                </a:r>
                <a:r>
                  <a:rPr lang="en-US" b="0" i="0" baseline="0"/>
                  <a:t> and …</a:t>
                </a:r>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In </a:t>
                </a:r>
                <a:r>
                  <a:rPr lang="en-US" b="0" i="0" baseline="0" dirty="0"/>
                  <a:t>step 1c, t</a:t>
                </a:r>
                <a:r>
                  <a:rPr lang="en-US" b="0" i="0" dirty="0"/>
                  <a:t>he answering parties and the querying party use</a:t>
                </a:r>
                <a:r>
                  <a:rPr lang="en-US" b="0" i="0" baseline="0" dirty="0"/>
                  <a:t> MPC to </a:t>
                </a:r>
                <a:r>
                  <a:rPr lang="en-US" b="0" i="0" dirty="0"/>
                  <a:t>compute argmax of the logits</a:t>
                </a:r>
                <a:r>
                  <a:rPr lang="en-US" b="0" i="0" baseline="0" dirty="0"/>
                  <a:t> – this is the predicted label by each teacher model expressed as a one hot vector. They split it into shares s and </a:t>
                </a:r>
                <a:r>
                  <a:rPr lang="en-US" b="0" i="0">
                    <a:latin typeface="Cambria Math" panose="02040503050406030204" pitchFamily="18" charset="0"/>
                  </a:rPr>
                  <a:t>𝑠 ̂</a:t>
                </a:r>
                <a:r>
                  <a:rPr lang="en-US" b="0" i="0" dirty="0"/>
                  <a:t> (s hat).</a:t>
                </a:r>
                <a:r>
                  <a:rPr lang="en-US" b="0" i="0" baseline="0" dirty="0"/>
                  <a:t> T</a:t>
                </a:r>
                <a:r>
                  <a:rPr lang="en-US" b="0" i="0" dirty="0"/>
                  <a:t>he s share is returned to the querying party and the</a:t>
                </a:r>
                <a:r>
                  <a:rPr lang="en-US" b="0" i="0">
                    <a:latin typeface="Cambria Math" panose="02040503050406030204" pitchFamily="18" charset="0"/>
                  </a:rPr>
                  <a:t> 𝑠 ̂</a:t>
                </a:r>
                <a:r>
                  <a:rPr lang="en-US" b="0" i="0" dirty="0"/>
                  <a:t> (s hat) share is sent to the trusted 3</a:t>
                </a:r>
                <a:r>
                  <a:rPr lang="en-US" b="0" i="0" baseline="30000" dirty="0"/>
                  <a:t>rd</a:t>
                </a:r>
                <a:r>
                  <a:rPr lang="en-US" b="0" i="0" dirty="0"/>
                  <a:t> party CSP (Content Service Provider).</a:t>
                </a:r>
                <a:endParaRPr lang="en-US" dirty="0"/>
              </a:p>
            </p:txBody>
          </p:sp>
        </mc:Fallback>
      </mc:AlternateContent>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271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and</a:t>
                </a:r>
                <a:r>
                  <a:rPr lang="en-US" b="0" baseline="0"/>
                  <a:t> t</a:t>
                </a:r>
                <a:r>
                  <a:rPr lang="en-US" b="0"/>
                  <a:t>he</a:t>
                </a:r>
                <a:r>
                  <a:rPr lang="en-US" b="0" baseline="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oMath>
                </a14:m>
                <a:r>
                  <a:rPr lang="en-US" b="0" i="0"/>
                  <a:t> (s hat) shares are sent to the trusted 3</a:t>
                </a:r>
                <a:r>
                  <a:rPr lang="en-US" b="0" i="0" baseline="30000"/>
                  <a:t>rd</a:t>
                </a:r>
                <a:r>
                  <a:rPr lang="en-US" b="0" i="0"/>
                  <a:t> party</a:t>
                </a:r>
                <a:r>
                  <a:rPr lang="en-US" b="0" i="0" baseline="0"/>
                  <a:t> called the Privacy Guardian. The crucial point here is that the </a:t>
                </a:r>
                <a:r>
                  <a:rPr lang="en-US" sz="1200" kern="1200">
                    <a:solidFill>
                      <a:schemeClr val="tx1"/>
                    </a:solidFill>
                    <a:effectLst/>
                    <a:latin typeface="+mn-lt"/>
                    <a:ea typeface="+mn-ea"/>
                    <a:cs typeface="+mn-cs"/>
                  </a:rPr>
                  <a:t>sum of shares s 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oMath>
                </a14:m>
                <a:r>
                  <a:rPr lang="en-US" b="0" i="0"/>
                  <a:t> (s hat)</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is (clean – meaning without any noise) - the one-hot encoding of the predicted label.</a:t>
                </a:r>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In </a:t>
                </a:r>
                <a:r>
                  <a:rPr lang="en-US" b="0" i="0" baseline="0" dirty="0"/>
                  <a:t>step 1c, t</a:t>
                </a:r>
                <a:r>
                  <a:rPr lang="en-US" b="0" i="0" dirty="0"/>
                  <a:t>he answering parties and the querying party use</a:t>
                </a:r>
                <a:r>
                  <a:rPr lang="en-US" b="0" i="0" baseline="0" dirty="0"/>
                  <a:t> MPC to </a:t>
                </a:r>
                <a:r>
                  <a:rPr lang="en-US" b="0" i="0" dirty="0"/>
                  <a:t>compute argmax of the logits</a:t>
                </a:r>
                <a:r>
                  <a:rPr lang="en-US" b="0" i="0" baseline="0" dirty="0"/>
                  <a:t> – this is the predicted label by each teacher model expressed as a one hot vector. They split it into shares s and </a:t>
                </a:r>
                <a:r>
                  <a:rPr lang="en-US" b="0" i="0">
                    <a:latin typeface="Cambria Math" panose="02040503050406030204" pitchFamily="18" charset="0"/>
                  </a:rPr>
                  <a:t>𝑠 ̂</a:t>
                </a:r>
                <a:r>
                  <a:rPr lang="en-US" b="0" i="0" dirty="0"/>
                  <a:t> (s hat).</a:t>
                </a:r>
                <a:r>
                  <a:rPr lang="en-US" b="0" i="0" baseline="0" dirty="0"/>
                  <a:t> T</a:t>
                </a:r>
                <a:r>
                  <a:rPr lang="en-US" b="0" i="0" dirty="0"/>
                  <a:t>he s share is returned to the querying party and the</a:t>
                </a:r>
                <a:r>
                  <a:rPr lang="en-US" b="0" i="0">
                    <a:latin typeface="Cambria Math" panose="02040503050406030204" pitchFamily="18" charset="0"/>
                  </a:rPr>
                  <a:t> 𝑠 ̂</a:t>
                </a:r>
                <a:r>
                  <a:rPr lang="en-US" b="0" i="0" dirty="0"/>
                  <a:t> (s hat) share is sent to the trusted 3</a:t>
                </a:r>
                <a:r>
                  <a:rPr lang="en-US" b="0" i="0" baseline="30000" dirty="0"/>
                  <a:t>rd</a:t>
                </a:r>
                <a:r>
                  <a:rPr lang="en-US" b="0" i="0" dirty="0"/>
                  <a:t> party CSP (Content Service Provider).</a:t>
                </a:r>
                <a:endParaRPr lang="en-US" dirty="0"/>
              </a:p>
            </p:txBody>
          </p:sp>
        </mc:Fallback>
      </mc:AlternateContent>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616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120000"/>
                  </a:lnSpc>
                </a:pPr>
                <a:r>
                  <a:rPr lang="en-US" b="0" i="0"/>
                  <a:t>In the 2</a:t>
                </a:r>
                <a:r>
                  <a:rPr lang="en-US" b="0" i="0" baseline="30000"/>
                  <a:t>nd</a:t>
                </a:r>
                <a:r>
                  <a:rPr lang="en-US" b="0" i="0"/>
                  <a:t> step</a:t>
                </a:r>
                <a:r>
                  <a:rPr lang="en-US" b="0" i="0" baseline="0"/>
                  <a:t>, we use a (</a:t>
                </a:r>
                <a:r>
                  <a:rPr lang="en-US" b="0" i="0" baseline="0" err="1"/>
                  <a:t>dyfe’renszial</a:t>
                </a:r>
                <a:r>
                  <a:rPr lang="en-US" b="0" i="0" baseline="0"/>
                  <a:t>) differential privacy mechanism to provide privacy for the data on which the answering parties trained their models. </a:t>
                </a:r>
                <a:r>
                  <a:rPr lang="en-US" b="0" i="0"/>
                  <a:t>The Privacy</a:t>
                </a:r>
                <a:r>
                  <a:rPr lang="en-US" b="0" i="0" baseline="0"/>
                  <a:t> Guardian </a:t>
                </a:r>
                <a:r>
                  <a:rPr lang="en-US" b="0" i="0"/>
                  <a:t>sums its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oMath>
                </a14:m>
                <a:r>
                  <a:rPr lang="en-US" b="0" i="0"/>
                  <a:t> (s hat) shares from each of the answering parties and adds the</a:t>
                </a:r>
                <a:r>
                  <a:rPr lang="en-US" b="0" i="0" baseline="0"/>
                  <a:t> Gaussian noise via PATE (</a:t>
                </a:r>
                <a:r>
                  <a:rPr lang="en-US" b="0" i="0" baseline="0" err="1"/>
                  <a:t>patej</a:t>
                </a:r>
                <a:r>
                  <a:rPr lang="en-US" b="0" i="0" baseline="0"/>
                  <a:t>). At the same time, the Querying party sums its s shares.</a:t>
                </a:r>
                <a:endParaRPr lang="en-US" b="0" i="0"/>
              </a:p>
            </p:txBody>
          </p:sp>
        </mc:Choice>
        <mc:Fallback xmlns="">
          <p:sp>
            <p:nvSpPr>
              <p:cNvPr id="3" name="Notes Placeholder 2"/>
              <p:cNvSpPr>
                <a:spLocks noGrp="1"/>
              </p:cNvSpPr>
              <p:nvPr>
                <p:ph type="body" idx="1"/>
              </p:nvPr>
            </p:nvSpPr>
            <p:spPr/>
            <p:txBody>
              <a:bodyPr/>
              <a:lstStyle/>
              <a:p>
                <a:pPr>
                  <a:lnSpc>
                    <a:spcPct val="120000"/>
                  </a:lnSpc>
                </a:pPr>
                <a:r>
                  <a:rPr lang="en-US" b="0" i="0" dirty="0"/>
                  <a:t>In the 2</a:t>
                </a:r>
                <a:r>
                  <a:rPr lang="en-US" b="0" i="0" baseline="30000" dirty="0"/>
                  <a:t>nd</a:t>
                </a:r>
                <a:r>
                  <a:rPr lang="en-US" b="0" i="0" dirty="0"/>
                  <a:t> step</a:t>
                </a:r>
                <a:r>
                  <a:rPr lang="en-US" b="0" i="0" baseline="0" dirty="0"/>
                  <a:t>, we use a differential privacy mechanism to provide privacy for teacher’s data. </a:t>
                </a:r>
                <a:r>
                  <a:rPr lang="en-US" b="0" i="0" dirty="0"/>
                  <a:t>The Content Service Provider (CSP) sums its </a:t>
                </a:r>
                <a:r>
                  <a:rPr lang="en-US" b="0" i="0">
                    <a:latin typeface="Cambria Math" panose="02040503050406030204" pitchFamily="18" charset="0"/>
                  </a:rPr>
                  <a:t>𝑠 ̂</a:t>
                </a:r>
                <a:r>
                  <a:rPr lang="en-US" b="0" i="0" dirty="0"/>
                  <a:t> (s hat) shares from each of the answering parties and adds the</a:t>
                </a:r>
                <a:r>
                  <a:rPr lang="en-US" b="0" i="0" baseline="0" dirty="0"/>
                  <a:t> Gaussian noise via PATE. At the same time, the Querying party sums its s shares.</a:t>
                </a:r>
                <a:endParaRPr lang="en-US" b="0" i="0" dirty="0"/>
              </a:p>
            </p:txBody>
          </p:sp>
        </mc:Fallback>
      </mc:AlternateContent>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1851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120000"/>
                  </a:lnSpc>
                </a:pPr>
                <a:r>
                  <a:rPr lang="en-US" b="0" i="0"/>
                  <a:t>In</a:t>
                </a:r>
                <a:r>
                  <a:rPr lang="en-US" b="0" i="0" baseline="0"/>
                  <a:t> </a:t>
                </a:r>
                <a:r>
                  <a:rPr lang="en-US" b="0" i="0"/>
                  <a:t>the last</a:t>
                </a:r>
                <a:r>
                  <a:rPr lang="en-US" b="0" i="0" baseline="0"/>
                  <a:t> 3</a:t>
                </a:r>
                <a:r>
                  <a:rPr lang="en-US" b="0" i="0" baseline="30000"/>
                  <a:t>rd</a:t>
                </a:r>
                <a:r>
                  <a:rPr lang="en-US" b="0" i="0"/>
                  <a:t> step,</a:t>
                </a:r>
                <a:r>
                  <a:rPr lang="en-US" b="0" i="0" baseline="0"/>
                  <a:t> the Privacy Guardian </a:t>
                </a:r>
                <a:r>
                  <a:rPr lang="en-US" b="0" i="0"/>
                  <a:t>and the querying party use the secure multi-party</a:t>
                </a:r>
                <a:r>
                  <a:rPr lang="en-US" b="0" i="0" baseline="0"/>
                  <a:t> computation (secure MPC) </a:t>
                </a:r>
                <a:r>
                  <a:rPr lang="en-US" b="0" i="0"/>
                  <a:t>to sum the noisy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oMath>
                </a14:m>
                <a:r>
                  <a:rPr lang="en-US" b="0" i="0"/>
                  <a:t> (s hat) shares with the s shares. </a:t>
                </a:r>
              </a:p>
            </p:txBody>
          </p:sp>
        </mc:Choice>
        <mc:Fallback xmlns="">
          <p:sp>
            <p:nvSpPr>
              <p:cNvPr id="3" name="Notes Placeholder 2"/>
              <p:cNvSpPr>
                <a:spLocks noGrp="1"/>
              </p:cNvSpPr>
              <p:nvPr>
                <p:ph type="body" idx="1"/>
              </p:nvPr>
            </p:nvSpPr>
            <p:spPr/>
            <p:txBody>
              <a:bodyPr/>
              <a:lstStyle/>
              <a:p>
                <a:pPr>
                  <a:lnSpc>
                    <a:spcPct val="120000"/>
                  </a:lnSpc>
                </a:pPr>
                <a:r>
                  <a:rPr lang="en-US" b="0" i="0" dirty="0"/>
                  <a:t>In</a:t>
                </a:r>
                <a:r>
                  <a:rPr lang="en-US" b="0" i="0" baseline="0" dirty="0"/>
                  <a:t> </a:t>
                </a:r>
                <a:r>
                  <a:rPr lang="en-US" b="0" i="0" dirty="0"/>
                  <a:t>the last</a:t>
                </a:r>
                <a:r>
                  <a:rPr lang="en-US" b="0" i="0" baseline="0" dirty="0"/>
                  <a:t> 3</a:t>
                </a:r>
                <a:r>
                  <a:rPr lang="en-US" b="0" i="0" baseline="30000" dirty="0"/>
                  <a:t>rd</a:t>
                </a:r>
                <a:r>
                  <a:rPr lang="en-US" b="0" i="0" dirty="0"/>
                  <a:t> step,</a:t>
                </a:r>
                <a:r>
                  <a:rPr lang="en-US" b="0" i="0" baseline="0" dirty="0"/>
                  <a:t> the </a:t>
                </a:r>
                <a:r>
                  <a:rPr lang="en-US" b="0" i="0" dirty="0"/>
                  <a:t>Content Service Provider (CSP) and the querying use</a:t>
                </a:r>
                <a:r>
                  <a:rPr lang="en-US" b="0" i="0" baseline="0" dirty="0"/>
                  <a:t> MPC </a:t>
                </a:r>
                <a:r>
                  <a:rPr lang="en-US" b="0" i="0" dirty="0"/>
                  <a:t>to sum the noisy </a:t>
                </a:r>
                <a:r>
                  <a:rPr lang="en-US" b="0" i="0">
                    <a:latin typeface="Cambria Math" panose="02040503050406030204" pitchFamily="18" charset="0"/>
                  </a:rPr>
                  <a:t>𝑠 ̂</a:t>
                </a:r>
                <a:r>
                  <a:rPr lang="en-US" b="0" i="0" dirty="0"/>
                  <a:t> (s hat) shares with the s shares. The</a:t>
                </a:r>
                <a:r>
                  <a:rPr lang="en-US" b="0" i="0" baseline="0" dirty="0"/>
                  <a:t> result is a noisy histogram of number of votes for each class. We take the argmax and the class with max votes is returned to the querying party as</a:t>
                </a:r>
                <a:r>
                  <a:rPr lang="en-US" b="0" i="0" dirty="0"/>
                  <a:t> the predicted label. The </a:t>
                </a:r>
                <a:r>
                  <a:rPr lang="en-US" b="0" i="0" dirty="0" err="1"/>
                  <a:t>labeld</a:t>
                </a:r>
                <a:r>
                  <a:rPr lang="en-US" b="0" i="0" baseline="0" dirty="0"/>
                  <a:t> query can be used to retrain the querying party’s model.</a:t>
                </a:r>
                <a:endParaRPr lang="en-US" b="0" i="0" dirty="0"/>
              </a:p>
            </p:txBody>
          </p:sp>
        </mc:Fallback>
      </mc:AlternateContent>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455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120000"/>
                  </a:lnSpc>
                </a:pPr>
                <a:r>
                  <a:rPr lang="en-US" b="0" i="0"/>
                  <a:t>The</a:t>
                </a:r>
                <a:r>
                  <a:rPr lang="en-US" b="0" i="0" baseline="0"/>
                  <a:t> result is a noisy histogram of number of votes for each class. We obtained this histogram by adding the noisy one hot vectors. For illustration, here we have two classes and have to decide if a patient is </a:t>
                </a:r>
                <a:r>
                  <a:rPr lang="en-US" b="0" i="0" baseline="0" err="1"/>
                  <a:t>Healhty</a:t>
                </a:r>
                <a:r>
                  <a:rPr lang="en-US" b="0" i="0" baseline="0"/>
                  <a:t> or has a Cancer. We take the argmax and the class with max votes, in this case Healthy, is returned to the querying party as</a:t>
                </a:r>
                <a:r>
                  <a:rPr lang="en-US" b="0" i="0"/>
                  <a:t> the predicted label. </a:t>
                </a:r>
              </a:p>
            </p:txBody>
          </p:sp>
        </mc:Choice>
        <mc:Fallback xmlns="">
          <p:sp>
            <p:nvSpPr>
              <p:cNvPr id="3" name="Notes Placeholder 2"/>
              <p:cNvSpPr>
                <a:spLocks noGrp="1"/>
              </p:cNvSpPr>
              <p:nvPr>
                <p:ph type="body" idx="1"/>
              </p:nvPr>
            </p:nvSpPr>
            <p:spPr/>
            <p:txBody>
              <a:bodyPr/>
              <a:lstStyle/>
              <a:p>
                <a:pPr>
                  <a:lnSpc>
                    <a:spcPct val="120000"/>
                  </a:lnSpc>
                </a:pPr>
                <a:r>
                  <a:rPr lang="en-US" b="0" i="0" dirty="0"/>
                  <a:t>In</a:t>
                </a:r>
                <a:r>
                  <a:rPr lang="en-US" b="0" i="0" baseline="0" dirty="0"/>
                  <a:t> </a:t>
                </a:r>
                <a:r>
                  <a:rPr lang="en-US" b="0" i="0" dirty="0"/>
                  <a:t>the last</a:t>
                </a:r>
                <a:r>
                  <a:rPr lang="en-US" b="0" i="0" baseline="0" dirty="0"/>
                  <a:t> 3</a:t>
                </a:r>
                <a:r>
                  <a:rPr lang="en-US" b="0" i="0" baseline="30000" dirty="0"/>
                  <a:t>rd</a:t>
                </a:r>
                <a:r>
                  <a:rPr lang="en-US" b="0" i="0" dirty="0"/>
                  <a:t> step,</a:t>
                </a:r>
                <a:r>
                  <a:rPr lang="en-US" b="0" i="0" baseline="0" dirty="0"/>
                  <a:t> the </a:t>
                </a:r>
                <a:r>
                  <a:rPr lang="en-US" b="0" i="0" dirty="0"/>
                  <a:t>Content Service Provider (CSP) and the querying use</a:t>
                </a:r>
                <a:r>
                  <a:rPr lang="en-US" b="0" i="0" baseline="0" dirty="0"/>
                  <a:t> MPC </a:t>
                </a:r>
                <a:r>
                  <a:rPr lang="en-US" b="0" i="0" dirty="0"/>
                  <a:t>to sum the noisy </a:t>
                </a:r>
                <a:r>
                  <a:rPr lang="en-US" b="0" i="0">
                    <a:latin typeface="Cambria Math" panose="02040503050406030204" pitchFamily="18" charset="0"/>
                  </a:rPr>
                  <a:t>𝑠 ̂</a:t>
                </a:r>
                <a:r>
                  <a:rPr lang="en-US" b="0" i="0" dirty="0"/>
                  <a:t> (s hat) shares with the s shares. The</a:t>
                </a:r>
                <a:r>
                  <a:rPr lang="en-US" b="0" i="0" baseline="0" dirty="0"/>
                  <a:t> result is a noisy histogram of number of votes for each class. We take the argmax and the class with max votes is returned to the querying party as</a:t>
                </a:r>
                <a:r>
                  <a:rPr lang="en-US" b="0" i="0" dirty="0"/>
                  <a:t> the predicted label. The </a:t>
                </a:r>
                <a:r>
                  <a:rPr lang="en-US" b="0" i="0" dirty="0" err="1"/>
                  <a:t>labeld</a:t>
                </a:r>
                <a:r>
                  <a:rPr lang="en-US" b="0" i="0" baseline="0" dirty="0"/>
                  <a:t> query can be used to retrain the querying party’s model.</a:t>
                </a:r>
                <a:endParaRPr lang="en-US" b="0" i="0" dirty="0"/>
              </a:p>
            </p:txBody>
          </p:sp>
        </mc:Fallback>
      </mc:AlternateContent>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503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120000"/>
                  </a:lnSpc>
                </a:pPr>
                <a:r>
                  <a:rPr lang="en-US" b="0" i="0"/>
                  <a:t>The labeled</a:t>
                </a:r>
                <a:r>
                  <a:rPr lang="en-US" b="0" i="0" baseline="0"/>
                  <a:t> query can also be used to retrain the querying party’s model. </a:t>
                </a:r>
                <a:r>
                  <a:rPr lang="en-US" b="0" i="0"/>
                  <a:t>There are many details in the CaPC protocol so usually, there are many questions here… Please, feel free to ask your questions.</a:t>
                </a:r>
              </a:p>
            </p:txBody>
          </p:sp>
        </mc:Choice>
        <mc:Fallback xmlns="">
          <p:sp>
            <p:nvSpPr>
              <p:cNvPr id="3" name="Notes Placeholder 2"/>
              <p:cNvSpPr>
                <a:spLocks noGrp="1"/>
              </p:cNvSpPr>
              <p:nvPr>
                <p:ph type="body" idx="1"/>
              </p:nvPr>
            </p:nvSpPr>
            <p:spPr/>
            <p:txBody>
              <a:bodyPr/>
              <a:lstStyle/>
              <a:p>
                <a:pPr>
                  <a:lnSpc>
                    <a:spcPct val="120000"/>
                  </a:lnSpc>
                </a:pPr>
                <a:r>
                  <a:rPr lang="en-US" b="0" i="0" dirty="0"/>
                  <a:t>In</a:t>
                </a:r>
                <a:r>
                  <a:rPr lang="en-US" b="0" i="0" baseline="0" dirty="0"/>
                  <a:t> </a:t>
                </a:r>
                <a:r>
                  <a:rPr lang="en-US" b="0" i="0" dirty="0"/>
                  <a:t>the last</a:t>
                </a:r>
                <a:r>
                  <a:rPr lang="en-US" b="0" i="0" baseline="0" dirty="0"/>
                  <a:t> 3</a:t>
                </a:r>
                <a:r>
                  <a:rPr lang="en-US" b="0" i="0" baseline="30000" dirty="0"/>
                  <a:t>rd</a:t>
                </a:r>
                <a:r>
                  <a:rPr lang="en-US" b="0" i="0" dirty="0"/>
                  <a:t> step,</a:t>
                </a:r>
                <a:r>
                  <a:rPr lang="en-US" b="0" i="0" baseline="0" dirty="0"/>
                  <a:t> the </a:t>
                </a:r>
                <a:r>
                  <a:rPr lang="en-US" b="0" i="0" dirty="0"/>
                  <a:t>Content Service Provider (CSP) and the querying use</a:t>
                </a:r>
                <a:r>
                  <a:rPr lang="en-US" b="0" i="0" baseline="0" dirty="0"/>
                  <a:t> MPC </a:t>
                </a:r>
                <a:r>
                  <a:rPr lang="en-US" b="0" i="0" dirty="0"/>
                  <a:t>to sum the noisy </a:t>
                </a:r>
                <a:r>
                  <a:rPr lang="en-US" b="0" i="0">
                    <a:latin typeface="Cambria Math" panose="02040503050406030204" pitchFamily="18" charset="0"/>
                  </a:rPr>
                  <a:t>𝑠 ̂</a:t>
                </a:r>
                <a:r>
                  <a:rPr lang="en-US" b="0" i="0" dirty="0"/>
                  <a:t> (s hat) shares with the s shares. The</a:t>
                </a:r>
                <a:r>
                  <a:rPr lang="en-US" b="0" i="0" baseline="0" dirty="0"/>
                  <a:t> result is a noisy histogram of number of votes for each class. We take the argmax and the class with max votes is returned to the querying party as</a:t>
                </a:r>
                <a:r>
                  <a:rPr lang="en-US" b="0" i="0" dirty="0"/>
                  <a:t> the predicted label. The </a:t>
                </a:r>
                <a:r>
                  <a:rPr lang="en-US" b="0" i="0" dirty="0" err="1"/>
                  <a:t>labeld</a:t>
                </a:r>
                <a:r>
                  <a:rPr lang="en-US" b="0" i="0" baseline="0" dirty="0"/>
                  <a:t> query can be used to retrain the querying party’s model.</a:t>
                </a:r>
                <a:endParaRPr lang="en-US" b="0" i="0" dirty="0"/>
              </a:p>
            </p:txBody>
          </p:sp>
        </mc:Fallback>
      </mc:AlternateContent>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407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are the guarantees provided by the CaPC protocol in terms of the confidentiality and privacy. First, the assumption is that the protocol is executed in an honest-but-curious setting and the Privacy Guardian is a semi-trusted third party that does not collude with any other party. We provide perfect confidentiality since the protocol reveals only the noisy prediction to the querying party. We have strong privacy protection when there is at most 1 corrupted answering party.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177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One or more corrupted parties have no impact on confidentiality. The privacy guarantee degrades proportionally to the number of corrupted answering parties. The potential privacy leakage is to the querying party. The worst scenario in terms of privacy is when the Privacy Guaradian colludes with the querying party. Then there is no privacy protection.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400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err="1"/>
              <a:t>Hopefully</a:t>
            </a:r>
            <a:r>
              <a:rPr lang="pl-PL" b="0" i="0"/>
              <a:t>, the </a:t>
            </a:r>
            <a:r>
              <a:rPr lang="pl-PL" b="0" i="0" err="1"/>
              <a:t>details</a:t>
            </a:r>
            <a:r>
              <a:rPr lang="pl-PL" b="0" i="0"/>
              <a:t> of the CaPC </a:t>
            </a:r>
            <a:r>
              <a:rPr lang="pl-PL" b="0" i="0" err="1"/>
              <a:t>protocol</a:t>
            </a:r>
            <a:r>
              <a:rPr lang="pl-PL" b="0" i="0"/>
              <a:t> </a:t>
            </a:r>
            <a:r>
              <a:rPr lang="pl-PL" b="0" i="0" err="1"/>
              <a:t>are</a:t>
            </a:r>
            <a:r>
              <a:rPr lang="pl-PL" b="0" i="0"/>
              <a:t> </a:t>
            </a:r>
            <a:r>
              <a:rPr lang="en-US" b="0" i="0"/>
              <a:t>clear now, </a:t>
            </a:r>
            <a:r>
              <a:rPr lang="pl-PL" b="0" i="0"/>
              <a:t>and </a:t>
            </a:r>
            <a:r>
              <a:rPr lang="en-US" b="0" i="0"/>
              <a:t>we can move on to the empirical </a:t>
            </a:r>
            <a:r>
              <a:rPr lang="pl-PL" b="0" i="0" err="1"/>
              <a:t>evaluation</a:t>
            </a:r>
            <a:r>
              <a:rPr lang="pl-PL" b="0" i="0"/>
              <a:t>.</a:t>
            </a:r>
            <a:endParaRPr lang="en-US" b="0" i="0"/>
          </a:p>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2C024E8B-BE70-4BF5-8CF7-5375AC15BAFD}"/>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EABA7AB-54E3-4275-A6DD-34BC331C2D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7605B4F9-85D3-4DB2-992E-13A33F0CCEDD}"/>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8503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120000"/>
                  </a:lnSpc>
                </a:pPr>
                <a:r>
                  <a:rPr lang="en-US" sz="1200" kern="1200">
                    <a:solidFill>
                      <a:schemeClr val="tx1"/>
                    </a:solidFill>
                    <a:effectLst/>
                    <a:latin typeface="+mn-lt"/>
                    <a:ea typeface="+mn-ea"/>
                    <a:cs typeface="+mn-cs"/>
                  </a:rPr>
                  <a:t>First, we investigate the benefits of collaboration for improving the performance of a model in the querying party. The y axis represents accuracy and the x axis represents the class number from the SVHN dataset. The goa</a:t>
                </a:r>
                <a:r>
                  <a:rPr lang="pl-PL" sz="1200" kern="1200">
                    <a:solidFill>
                      <a:schemeClr val="tx1"/>
                    </a:solidFill>
                    <a:effectLst/>
                    <a:latin typeface="+mn-lt"/>
                    <a:ea typeface="+mn-ea"/>
                    <a:cs typeface="+mn-cs"/>
                  </a:rPr>
                  <a:t>l</a:t>
                </a:r>
                <a:r>
                  <a:rPr lang="en-US" sz="1200" kern="1200">
                    <a:solidFill>
                      <a:schemeClr val="tx1"/>
                    </a:solidFill>
                    <a:effectLst/>
                    <a:latin typeface="+mn-lt"/>
                    <a:ea typeface="+mn-ea"/>
                    <a:cs typeface="+mn-cs"/>
                  </a:rPr>
                  <a:t> of this task is to recognize </a:t>
                </a:r>
                <a:r>
                  <a:rPr lang="en-US"/>
                  <a:t>digits</a:t>
                </a:r>
                <a:r>
                  <a:rPr lang="pl-PL"/>
                  <a:t> from the </a:t>
                </a:r>
                <a:r>
                  <a:rPr lang="pl-PL" err="1"/>
                  <a:t>street</a:t>
                </a:r>
                <a:r>
                  <a:rPr lang="pl-PL"/>
                  <a:t> </a:t>
                </a:r>
                <a:r>
                  <a:rPr lang="pl-PL" err="1"/>
                  <a:t>view</a:t>
                </a:r>
                <a:r>
                  <a:rPr lang="pl-PL"/>
                  <a:t> of </a:t>
                </a:r>
                <a:r>
                  <a:rPr lang="pl-PL" err="1"/>
                  <a:t>house</a:t>
                </a:r>
                <a:r>
                  <a:rPr lang="pl-PL"/>
                  <a:t> </a:t>
                </a:r>
                <a:r>
                  <a:rPr lang="pl-PL" err="1"/>
                  <a:t>numbers</a:t>
                </a:r>
                <a:r>
                  <a:rPr lang="pl-PL"/>
                  <a:t>.</a:t>
                </a:r>
                <a:r>
                  <a:rPr lang="en-US"/>
                  <a:t> We use VGG-7 architecture, set the number of collaborating parties to 250.</a:t>
                </a:r>
                <a:r>
                  <a:rPr lang="en-US" baseline="0"/>
                  <a:t> Regarding</a:t>
                </a:r>
                <a:r>
                  <a:rPr lang="en-US"/>
                  <a:t> the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𝛿</m:t>
                        </m:r>
                      </m:e>
                    </m:d>
                  </m:oMath>
                </a14:m>
                <a:r>
                  <a:rPr lang="en-US" b="0" i="0"/>
                  <a:t> parameters</a:t>
                </a:r>
                <a:r>
                  <a:rPr lang="en-US" b="0" i="0" baseline="0"/>
                  <a:t> </a:t>
                </a:r>
                <a:r>
                  <a:rPr lang="en-US" b="0" i="0"/>
                  <a:t>for the DP privacy. The</a:t>
                </a:r>
                <a:r>
                  <a:rPr lang="en-US" b="0" i="0" baseline="0"/>
                  <a:t> maximum privacy budget </a:t>
                </a:r>
                <a14:m>
                  <m:oMath xmlns:m="http://schemas.openxmlformats.org/officeDocument/2006/math">
                    <m:r>
                      <a:rPr lang="en-US" b="0" i="1" baseline="0" smtClean="0">
                        <a:latin typeface="Cambria Math" panose="02040503050406030204" pitchFamily="18" charset="0"/>
                      </a:rPr>
                      <m:t>𝜖</m:t>
                    </m:r>
                  </m:oMath>
                </a14:m>
                <a:r>
                  <a:rPr lang="en-US" b="0" i="0"/>
                  <a:t> is set to 2 and delta to 10</a:t>
                </a:r>
                <a:r>
                  <a:rPr lang="en-US" b="0" i="0" baseline="0"/>
                  <a:t> to (-6), which is the inverse of number data points in the SVHN dataset. We assume that each party has the same data distribution.</a:t>
                </a:r>
                <a:endParaRPr lang="en-US" b="0" i="0"/>
              </a:p>
            </p:txBody>
          </p:sp>
        </mc:Choice>
        <mc:Fallback xmlns="">
          <p:sp>
            <p:nvSpPr>
              <p:cNvPr id="3" name="Notes Placeholder 2"/>
              <p:cNvSpPr>
                <a:spLocks noGrp="1"/>
              </p:cNvSpPr>
              <p:nvPr>
                <p:ph type="body" idx="1"/>
              </p:nvPr>
            </p:nvSpPr>
            <p:spPr/>
            <p:txBody>
              <a:bodyPr/>
              <a:lstStyle/>
              <a:p>
                <a:pPr>
                  <a:lnSpc>
                    <a:spcPct val="120000"/>
                  </a:lnSpc>
                </a:pPr>
                <a:r>
                  <a:rPr lang="en-US" sz="1200" kern="1200" dirty="0">
                    <a:solidFill>
                      <a:schemeClr val="tx1"/>
                    </a:solidFill>
                    <a:effectLst/>
                    <a:latin typeface="+mn-lt"/>
                    <a:ea typeface="+mn-ea"/>
                    <a:cs typeface="+mn-cs"/>
                  </a:rPr>
                  <a:t>First, we investigate the benefits of collaboration for improving the performance of a model in the querying party. The y axis represents accuracy and the x axis represents the class number from the SVHN dataset. The goa</a:t>
                </a:r>
                <a:r>
                  <a:rPr lang="pl-PL" sz="1200"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of this task is to recognize </a:t>
                </a:r>
                <a:r>
                  <a:rPr lang="en-US" dirty="0"/>
                  <a:t>digits</a:t>
                </a:r>
                <a:r>
                  <a:rPr lang="pl-PL" dirty="0"/>
                  <a:t> from the </a:t>
                </a:r>
                <a:r>
                  <a:rPr lang="pl-PL" dirty="0" err="1"/>
                  <a:t>street</a:t>
                </a:r>
                <a:r>
                  <a:rPr lang="pl-PL" dirty="0"/>
                  <a:t> </a:t>
                </a:r>
                <a:r>
                  <a:rPr lang="pl-PL" dirty="0" err="1"/>
                  <a:t>view</a:t>
                </a:r>
                <a:r>
                  <a:rPr lang="pl-PL" dirty="0"/>
                  <a:t> of </a:t>
                </a:r>
                <a:r>
                  <a:rPr lang="pl-PL" dirty="0" err="1"/>
                  <a:t>house</a:t>
                </a:r>
                <a:r>
                  <a:rPr lang="pl-PL" dirty="0"/>
                  <a:t> </a:t>
                </a:r>
                <a:r>
                  <a:rPr lang="pl-PL" dirty="0" err="1"/>
                  <a:t>numbers</a:t>
                </a:r>
                <a:r>
                  <a:rPr lang="pl-PL" dirty="0"/>
                  <a:t>.</a:t>
                </a:r>
                <a:r>
                  <a:rPr lang="en-US" dirty="0"/>
                  <a:t> We use VGG-7 architectures, set the number of collaborating parties to 250.</a:t>
                </a:r>
                <a:r>
                  <a:rPr lang="en-US" baseline="0" dirty="0"/>
                  <a:t> Regarding</a:t>
                </a:r>
                <a:r>
                  <a:rPr lang="en-US" dirty="0"/>
                  <a:t> the </a:t>
                </a:r>
                <a:r>
                  <a:rPr lang="en-US" b="0" i="0">
                    <a:latin typeface="Cambria Math" panose="02040503050406030204" pitchFamily="18" charset="0"/>
                  </a:rPr>
                  <a:t>(𝜖, 𝛿)</a:t>
                </a:r>
                <a:r>
                  <a:rPr lang="en-US" b="0" i="0" dirty="0"/>
                  <a:t> parameters</a:t>
                </a:r>
                <a:r>
                  <a:rPr lang="en-US" b="0" i="0" baseline="0" dirty="0"/>
                  <a:t> </a:t>
                </a:r>
                <a:r>
                  <a:rPr lang="en-US" b="0" i="0" dirty="0"/>
                  <a:t>for the DP privacy. The</a:t>
                </a:r>
                <a:r>
                  <a:rPr lang="en-US" b="0" i="0" baseline="0" dirty="0"/>
                  <a:t> maximum privacy budget </a:t>
                </a:r>
                <a:r>
                  <a:rPr lang="en-US" b="0" i="0" baseline="0">
                    <a:latin typeface="Cambria Math" panose="02040503050406030204" pitchFamily="18" charset="0"/>
                  </a:rPr>
                  <a:t>𝜖</a:t>
                </a:r>
                <a:r>
                  <a:rPr lang="en-US" b="0" i="0" dirty="0"/>
                  <a:t> is set to 2 and 10</a:t>
                </a:r>
                <a:r>
                  <a:rPr lang="en-US" b="0" i="0" baseline="0" dirty="0"/>
                  <a:t> to (-6), which is the inverse of data points in the SVHN dataset. We assume that each party has the same data distribution.</a:t>
                </a:r>
                <a:endParaRPr lang="en-US" b="0" i="0" dirty="0"/>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735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1200" kern="1200">
                <a:solidFill>
                  <a:schemeClr val="tx1"/>
                </a:solidFill>
                <a:latin typeface="+mn-lt"/>
                <a:ea typeface="+mn-ea"/>
                <a:cs typeface="+mn-cs"/>
              </a:rPr>
              <a:t>Let us imagine that there is a patient who comes to a hospital in </a:t>
            </a:r>
            <a:r>
              <a:rPr lang="en-US" sz="1200" kern="1200" err="1">
                <a:solidFill>
                  <a:schemeClr val="tx1"/>
                </a:solidFill>
                <a:latin typeface="+mn-lt"/>
                <a:ea typeface="+mn-ea"/>
                <a:cs typeface="+mn-cs"/>
              </a:rPr>
              <a:t>Nothern</a:t>
            </a:r>
            <a:r>
              <a:rPr lang="en-US" sz="1200" kern="1200">
                <a:solidFill>
                  <a:schemeClr val="tx1"/>
                </a:solidFill>
                <a:latin typeface="+mn-lt"/>
                <a:ea typeface="+mn-ea"/>
                <a:cs typeface="+mn-cs"/>
              </a:rPr>
              <a:t> (</a:t>
            </a:r>
            <a:r>
              <a:rPr lang="en-US" sz="1200" kern="1200" err="1">
                <a:solidFill>
                  <a:schemeClr val="tx1"/>
                </a:solidFill>
                <a:latin typeface="+mn-lt"/>
                <a:ea typeface="+mn-ea"/>
                <a:cs typeface="+mn-cs"/>
              </a:rPr>
              <a:t>no’dern</a:t>
            </a:r>
            <a:r>
              <a:rPr lang="en-US" sz="1200" kern="1200">
                <a:solidFill>
                  <a:schemeClr val="tx1"/>
                </a:solidFill>
                <a:latin typeface="+mn-lt"/>
                <a:ea typeface="+mn-ea"/>
                <a:cs typeface="+mn-cs"/>
              </a:rPr>
              <a:t>) Ontario in Canada. The doctor has not had such a case before. So the doctor is not confident about his or her diagnosis and wishes to consult with hospitals in Toronto (</a:t>
            </a:r>
            <a:r>
              <a:rPr lang="en-US" sz="1200" kern="1200" err="1">
                <a:solidFill>
                  <a:schemeClr val="tx1"/>
                </a:solidFill>
                <a:latin typeface="+mn-lt"/>
                <a:ea typeface="+mn-ea"/>
                <a:cs typeface="+mn-cs"/>
              </a:rPr>
              <a:t>to’ronto</a:t>
            </a:r>
            <a:r>
              <a:rPr lang="en-US" sz="1200" kern="1200">
                <a:solidFill>
                  <a:schemeClr val="tx1"/>
                </a:solidFill>
                <a:latin typeface="+mn-lt"/>
                <a:ea typeface="+mn-ea"/>
                <a:cs typeface="+mn-cs"/>
              </a:rPr>
              <a:t>), in Southern (</a:t>
            </a:r>
            <a:r>
              <a:rPr lang="en-US" sz="1200" kern="1200" err="1">
                <a:solidFill>
                  <a:schemeClr val="tx1"/>
                </a:solidFill>
                <a:latin typeface="+mn-lt"/>
                <a:ea typeface="+mn-ea"/>
                <a:cs typeface="+mn-cs"/>
              </a:rPr>
              <a:t>sa’dern</a:t>
            </a:r>
            <a:r>
              <a:rPr lang="en-US" sz="1200" kern="1200">
                <a:solidFill>
                  <a:schemeClr val="tx1"/>
                </a:solidFill>
                <a:latin typeface="+mn-lt"/>
                <a:ea typeface="+mn-ea"/>
                <a:cs typeface="+mn-cs"/>
              </a:rPr>
              <a:t>) Ontario. The doctor sends the chest X-ray of the new patient to hospitals in Toronto (</a:t>
            </a:r>
            <a:r>
              <a:rPr lang="en-US" sz="1200" kern="1200" err="1">
                <a:solidFill>
                  <a:schemeClr val="tx1"/>
                </a:solidFill>
                <a:latin typeface="+mn-lt"/>
                <a:ea typeface="+mn-ea"/>
                <a:cs typeface="+mn-cs"/>
              </a:rPr>
              <a:t>to’ronto</a:t>
            </a:r>
            <a:r>
              <a:rPr lang="en-US" sz="1200" kern="1200">
                <a:solidFill>
                  <a:schemeClr val="tx1"/>
                </a:solidFill>
                <a:latin typeface="+mn-lt"/>
                <a:ea typeface="+mn-ea"/>
                <a:cs typeface="+mn-cs"/>
              </a:rPr>
              <a:t>). These hospitals label the x-ray and aggregate the results to </a:t>
            </a:r>
            <a:r>
              <a:rPr lang="en-US" sz="1200" kern="1200" err="1">
                <a:solidFill>
                  <a:schemeClr val="tx1"/>
                </a:solidFill>
                <a:latin typeface="+mn-lt"/>
                <a:ea typeface="+mn-ea"/>
                <a:cs typeface="+mn-cs"/>
              </a:rPr>
              <a:t>aggree</a:t>
            </a:r>
            <a:r>
              <a:rPr lang="en-US" sz="1200" kern="1200">
                <a:solidFill>
                  <a:schemeClr val="tx1"/>
                </a:solidFill>
                <a:latin typeface="+mn-lt"/>
                <a:ea typeface="+mn-ea"/>
                <a:cs typeface="+mn-cs"/>
              </a:rPr>
              <a:t> on a single most probable disease. </a:t>
            </a:r>
            <a:r>
              <a:rPr lang="en-US" b="0" i="0"/>
              <a:t>Intuitively, what we achieve is an analog of a doctor querying colleagues for a second opinion on a difficult diagnostic.</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353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1200" b="0" i="0" kern="1200">
                <a:solidFill>
                  <a:schemeClr val="tx1"/>
                </a:solidFill>
                <a:effectLst/>
                <a:latin typeface="+mn-lt"/>
                <a:ea typeface="+mn-ea"/>
                <a:cs typeface="+mn-cs"/>
              </a:rPr>
              <a:t>We plot in blue the per-class accuracy for the querying party’s model before running the CaPC protocol.</a:t>
            </a:r>
            <a:endParaRPr lang="en-US" b="0" i="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522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The red columns represent </a:t>
            </a:r>
            <a:r>
              <a:rPr lang="en-US" sz="1200" b="0" i="0" kern="1200">
                <a:solidFill>
                  <a:schemeClr val="tx1"/>
                </a:solidFill>
                <a:effectLst/>
                <a:latin typeface="+mn-lt"/>
                <a:ea typeface="+mn-ea"/>
                <a:cs typeface="+mn-cs"/>
              </a:rPr>
              <a:t>the per-class accuracy after running the CaPC protocol. We observe the increase of the accuracy for each class.</a:t>
            </a:r>
            <a:endParaRPr lang="en-US" b="0" i="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43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We also present the average accuracy across all classes. The blue dashed line is accuracy before CaPC and the red dashed line is accuracy after running the CaPC protocol. Overall, the increase in accuracy of the querying party is by about 2%.</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323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In this experiment we investigate the situation in which the answering parties have models with different types of architecture. We use VGG-7, ResNet-8, and ResNet-10. All the other settings are the same as in the previous experiment.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897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1200" b="0" i="0" kern="1200">
                <a:solidFill>
                  <a:schemeClr val="tx1"/>
                </a:solidFill>
                <a:effectLst/>
                <a:latin typeface="+mn-lt"/>
                <a:ea typeface="+mn-ea"/>
                <a:cs typeface="+mn-cs"/>
              </a:rPr>
              <a:t>We plot in blue the per-class accuracy for the model in querying party before running the CaPC protocol. We </a:t>
            </a:r>
            <a:r>
              <a:rPr lang="en-US" b="0" i="0"/>
              <a:t>run the experiment for different types of architecture in the answering parties. We use: VGG-7, ResNet-8, or ResNet-10. There are 250 collaborating parties. We set the maximum privacy budget to 2 and delta is set to the inverse of the data points in the SVHN dataset. We assume that the data is uniformly distributed in each of the parties.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71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The overall accuracy gain after running CaPC is of about 2.6%. Thus, CaPC enables the collaboration between parties that have models with different types of architecture and helps to improve the accuracy of the models.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658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t>Before we move on to the next experiment, we’ll have a short segue (seg</a:t>
            </a:r>
            <a:r>
              <a:rPr lang="pl-PL" b="0" i="0" err="1"/>
              <a:t>uej</a:t>
            </a:r>
            <a:r>
              <a:rPr lang="pl-PL" b="0" i="0"/>
              <a:t>)</a:t>
            </a:r>
            <a:r>
              <a:rPr lang="en-US" b="0" i="0"/>
              <a:t> </a:t>
            </a:r>
            <a:r>
              <a:rPr lang="pl-PL" b="0" i="0" err="1"/>
              <a:t>into</a:t>
            </a:r>
            <a:r>
              <a:rPr lang="pl-PL" b="0" i="0"/>
              <a:t> </a:t>
            </a:r>
            <a:r>
              <a:rPr lang="en-US" b="0" i="0"/>
              <a:t>active learning.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41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b="0" i="0"/>
                  <a:t>The querying party decides which data samples to send to the </a:t>
                </a:r>
                <a:r>
                  <a:rPr lang="pl-PL" b="0" i="0" err="1"/>
                  <a:t>anwering</a:t>
                </a:r>
                <a:r>
                  <a:rPr lang="pl-PL" b="0" i="0"/>
                  <a:t> </a:t>
                </a:r>
                <a:r>
                  <a:rPr lang="pl-PL" b="0" i="0" err="1"/>
                  <a:t>parties</a:t>
                </a:r>
                <a:r>
                  <a:rPr lang="pl-PL" b="0" i="0"/>
                  <a:t> </a:t>
                </a:r>
                <a:r>
                  <a:rPr lang="en-US" b="0" i="0"/>
                  <a:t>for labeling. We harness active learning methods for this task</a:t>
                </a:r>
                <a:r>
                  <a:rPr lang="pl-PL" b="0" i="0"/>
                  <a:t>. </a:t>
                </a:r>
                <a:r>
                  <a:rPr lang="pl-PL" b="0" i="0" err="1"/>
                  <a:t>So</a:t>
                </a:r>
                <a:r>
                  <a:rPr lang="pl-PL" b="0" i="0"/>
                  <a:t>,</a:t>
                </a:r>
                <a:r>
                  <a:rPr lang="en-US" b="0" i="0"/>
                  <a:t> assume we are given an </a:t>
                </a:r>
                <a:r>
                  <a:rPr lang="en-US" b="0" i="0" err="1"/>
                  <a:t>ulabeled</a:t>
                </a:r>
                <a:r>
                  <a:rPr lang="en-US" b="0" i="0"/>
                  <a:t> dataset d and conditional label distribution: </a:t>
                </a:r>
                <a14:m>
                  <m:oMath xmlns:m="http://schemas.openxmlformats.org/officeDocument/2006/math">
                    <m:sSub>
                      <m:sSubPr>
                        <m:ctrlPr>
                          <a:rPr lang="en-US" b="0" i="1" smtClean="0">
                            <a:latin typeface="Cambria Math" panose="02040503050406030204" pitchFamily="18" charset="0"/>
                          </a:rPr>
                        </m:ctrlPr>
                      </m:sSubPr>
                      <m:e>
                        <m:r>
                          <a:rPr lang="pl-PL" b="0" i="1" smtClean="0">
                            <a:latin typeface="Cambria Math" panose="02040503050406030204" pitchFamily="18" charset="0"/>
                          </a:rPr>
                          <m:t>𝑃</m:t>
                        </m:r>
                      </m:e>
                      <m:sub>
                        <m:r>
                          <a:rPr lang="pl-PL" b="0" i="1" smtClean="0">
                            <a:latin typeface="Cambria Math" panose="02040503050406030204" pitchFamily="18" charset="0"/>
                          </a:rPr>
                          <m:t>𝜃</m:t>
                        </m:r>
                      </m:sub>
                    </m:sSub>
                    <m:r>
                      <a:rPr lang="pl-PL" b="0" i="1" smtClean="0">
                        <a:latin typeface="Cambria Math" panose="02040503050406030204" pitchFamily="18" charset="0"/>
                      </a:rPr>
                      <m:t>(</m:t>
                    </m:r>
                    <m:r>
                      <a:rPr lang="pl-PL" b="0" i="1" smtClean="0">
                        <a:latin typeface="Cambria Math" panose="02040503050406030204" pitchFamily="18" charset="0"/>
                      </a:rPr>
                      <m:t>𝑦</m:t>
                    </m:r>
                    <m:r>
                      <a:rPr lang="pl-PL" b="0" i="1" smtClean="0">
                        <a:latin typeface="Cambria Math" panose="02040503050406030204" pitchFamily="18" charset="0"/>
                      </a:rPr>
                      <m:t>|</m:t>
                    </m:r>
                    <m:r>
                      <a:rPr lang="pl-PL" b="0" i="1" smtClean="0">
                        <a:latin typeface="Cambria Math" panose="02040503050406030204" pitchFamily="18" charset="0"/>
                      </a:rPr>
                      <m:t>𝑥</m:t>
                    </m:r>
                    <m:r>
                      <a:rPr lang="pl-PL" b="0" i="1" smtClean="0">
                        <a:latin typeface="Cambria Math" panose="02040503050406030204" pitchFamily="18" charset="0"/>
                      </a:rPr>
                      <m:t>)</m:t>
                    </m:r>
                  </m:oMath>
                </a14:m>
                <a:r>
                  <a:rPr lang="pl-PL" b="0" i="0"/>
                  <a:t> (P sub theta of y given x)</a:t>
                </a:r>
                <a:r>
                  <a:rPr lang="en-US" b="0" i="0"/>
                  <a:t>,</a:t>
                </a:r>
                <a:r>
                  <a:rPr lang="en-US" b="0" i="0" baseline="0"/>
                  <a:t> P is parameterized by </a:t>
                </a:r>
                <a14:m>
                  <m:oMath xmlns:m="http://schemas.openxmlformats.org/officeDocument/2006/math">
                    <m:r>
                      <a:rPr lang="en-US" b="0" i="1" baseline="0" smtClean="0">
                        <a:latin typeface="Cambria Math" panose="02040503050406030204" pitchFamily="18" charset="0"/>
                      </a:rPr>
                      <m:t>𝜃</m:t>
                    </m:r>
                  </m:oMath>
                </a14:m>
                <a:r>
                  <a:rPr lang="en-US" b="0" i="0"/>
                  <a:t> which in this</a:t>
                </a:r>
                <a:r>
                  <a:rPr lang="en-US" b="0" i="0" baseline="0"/>
                  <a:t> case are parameters of a neural network model.</a:t>
                </a:r>
                <a:endParaRPr lang="en-US" b="0" i="0"/>
              </a:p>
              <a:p>
                <a:pPr>
                  <a:lnSpc>
                    <a:spcPct val="120000"/>
                  </a:lnSpc>
                </a:pPr>
                <a:endParaRPr lang="en-US" b="0" i="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b="0" i="0" dirty="0"/>
                  <a:t>The querying party decides which data samples to send to the </a:t>
                </a:r>
                <a:r>
                  <a:rPr lang="pl-PL" b="0" i="0" dirty="0" err="1"/>
                  <a:t>anwering</a:t>
                </a:r>
                <a:r>
                  <a:rPr lang="pl-PL" b="0" i="0" dirty="0"/>
                  <a:t> </a:t>
                </a:r>
                <a:r>
                  <a:rPr lang="pl-PL" b="0" i="0" dirty="0" err="1"/>
                  <a:t>parties</a:t>
                </a:r>
                <a:r>
                  <a:rPr lang="pl-PL" b="0" i="0" dirty="0"/>
                  <a:t> </a:t>
                </a:r>
                <a:r>
                  <a:rPr lang="en-US" b="0" i="0" dirty="0"/>
                  <a:t>for labeling. We harness active learning methods for this task</a:t>
                </a:r>
                <a:r>
                  <a:rPr lang="pl-PL" b="0" i="0" dirty="0"/>
                  <a:t>. </a:t>
                </a:r>
                <a:r>
                  <a:rPr lang="pl-PL" b="0" i="0" dirty="0" err="1"/>
                  <a:t>So</a:t>
                </a:r>
                <a:r>
                  <a:rPr lang="pl-PL" b="0" i="0" dirty="0"/>
                  <a:t>,</a:t>
                </a:r>
                <a:r>
                  <a:rPr lang="en-US" b="0" i="0" dirty="0"/>
                  <a:t> assume we are given an </a:t>
                </a:r>
                <a:r>
                  <a:rPr lang="en-US" b="0" i="0" dirty="0" err="1"/>
                  <a:t>ulabeled</a:t>
                </a:r>
                <a:r>
                  <a:rPr lang="en-US" b="0" i="0" dirty="0"/>
                  <a:t> dataset d and conditional label distribution: </a:t>
                </a:r>
                <a:r>
                  <a:rPr lang="pl-PL" b="0" i="0">
                    <a:latin typeface="Cambria Math" panose="02040503050406030204" pitchFamily="18" charset="0"/>
                  </a:rPr>
                  <a:t>𝑃</a:t>
                </a:r>
                <a:r>
                  <a:rPr lang="en-US" b="0" i="0">
                    <a:latin typeface="Cambria Math" panose="02040503050406030204" pitchFamily="18" charset="0"/>
                  </a:rPr>
                  <a:t>_</a:t>
                </a:r>
                <a:r>
                  <a:rPr lang="pl-PL" b="0" i="0">
                    <a:latin typeface="Cambria Math" panose="02040503050406030204" pitchFamily="18" charset="0"/>
                  </a:rPr>
                  <a:t>𝜃 (𝑦|𝑥)</a:t>
                </a:r>
                <a:r>
                  <a:rPr lang="pl-PL" b="0" i="0" dirty="0"/>
                  <a:t> (P </a:t>
                </a:r>
                <a:r>
                  <a:rPr lang="pl-PL" b="0" i="0" dirty="0" err="1"/>
                  <a:t>sub</a:t>
                </a:r>
                <a:r>
                  <a:rPr lang="pl-PL" b="0" i="0" dirty="0"/>
                  <a:t> </a:t>
                </a:r>
                <a:r>
                  <a:rPr lang="pl-PL" b="0" i="0" dirty="0" err="1"/>
                  <a:t>theta</a:t>
                </a:r>
                <a:r>
                  <a:rPr lang="pl-PL" b="0" i="0" dirty="0"/>
                  <a:t> of y </a:t>
                </a:r>
                <a:r>
                  <a:rPr lang="pl-PL" b="0" i="0" dirty="0" err="1"/>
                  <a:t>given</a:t>
                </a:r>
                <a:r>
                  <a:rPr lang="pl-PL" b="0" i="0" dirty="0"/>
                  <a:t> x).</a:t>
                </a:r>
                <a:endParaRPr lang="en-US" b="0" i="0" dirty="0"/>
              </a:p>
              <a:p>
                <a:pPr>
                  <a:lnSpc>
                    <a:spcPct val="120000"/>
                  </a:lnSpc>
                </a:pPr>
                <a:endParaRPr lang="en-US" b="0" i="0" dirty="0"/>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296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We use, for example, the margin sampling method. The intuition behind </a:t>
            </a:r>
            <a:r>
              <a:rPr lang="pl-PL" b="0" i="0" err="1"/>
              <a:t>this</a:t>
            </a:r>
            <a:r>
              <a:rPr lang="pl-PL" b="0" i="0"/>
              <a:t> </a:t>
            </a:r>
            <a:r>
              <a:rPr lang="pl-PL" b="0" i="0" err="1"/>
              <a:t>method</a:t>
            </a:r>
            <a:r>
              <a:rPr lang="en-US" b="0" i="0"/>
              <a:t> is that the smaller the gap between the most probable class and the runner up, the more information can be provided by labeling this sample.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019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We also employ the entropy sampling</a:t>
            </a:r>
            <a:r>
              <a:rPr lang="pl-PL" b="0" i="0"/>
              <a:t>. </a:t>
            </a:r>
            <a:r>
              <a:rPr lang="pl-PL" b="0" i="0" err="1"/>
              <a:t>Intuitively</a:t>
            </a:r>
            <a:r>
              <a:rPr lang="pl-PL" b="0" i="0"/>
              <a:t>,</a:t>
            </a:r>
            <a:r>
              <a:rPr lang="en-US" b="0" i="0"/>
              <a:t> we select the sample whose probability distribution is closer to the uniform distribution. </a:t>
            </a:r>
            <a:r>
              <a:rPr lang="pl-PL" b="0" i="0"/>
              <a:t>On the </a:t>
            </a:r>
            <a:r>
              <a:rPr lang="pl-PL" b="0" i="0" err="1"/>
              <a:t>other</a:t>
            </a:r>
            <a:r>
              <a:rPr lang="pl-PL" b="0" i="0"/>
              <a:t> </a:t>
            </a:r>
            <a:r>
              <a:rPr lang="pl-PL" b="0" i="0" err="1"/>
              <a:t>hand</a:t>
            </a:r>
            <a:r>
              <a:rPr lang="pl-PL" b="0" i="0"/>
              <a:t>, i</a:t>
            </a:r>
            <a:r>
              <a:rPr lang="en-US" b="0" i="0" err="1"/>
              <a:t>f</a:t>
            </a:r>
            <a:r>
              <a:rPr lang="en-US" b="0" i="0"/>
              <a:t> the distribution</a:t>
            </a:r>
            <a:r>
              <a:rPr lang="pl-PL" b="0" i="0"/>
              <a:t> of </a:t>
            </a:r>
            <a:r>
              <a:rPr lang="pl-PL" b="0" i="0" err="1"/>
              <a:t>probabilities</a:t>
            </a:r>
            <a:r>
              <a:rPr lang="pl-PL" b="0" i="0"/>
              <a:t> of </a:t>
            </a:r>
            <a:r>
              <a:rPr lang="pl-PL" b="0" i="0" err="1"/>
              <a:t>classes</a:t>
            </a:r>
            <a:r>
              <a:rPr lang="en-US" b="0" i="0"/>
              <a:t> for a given sample is close to a deterministic one, probability of a single class is dominant, then its entropy is almost zero – </a:t>
            </a:r>
            <a:r>
              <a:rPr lang="pl-PL" b="0" i="0"/>
              <a:t>which </a:t>
            </a:r>
            <a:r>
              <a:rPr lang="en-US" b="0" i="0"/>
              <a:t>means that we know which is the most probable label for the sample, and usually we do not need to label such a sample.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50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However, there are two issues here. First, the hospitals in Toronto (</a:t>
            </a:r>
            <a:r>
              <a:rPr lang="en-US" b="0" i="0" err="1"/>
              <a:t>to’ronto</a:t>
            </a:r>
            <a:r>
              <a:rPr lang="en-US" b="0" i="0"/>
              <a:t>) do not want the liability for managing the private data and patient would have to allow us to send his or her data to all of these hospitals, which is a lot of paper work.</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78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In this experiment, we want to analyze how CaPC can improve balanced accuracy when there is a skew of the initial training data in the querying party. The y axis represents the balanced accuracy and x axis represents the class number. Classes 1 and 2 are under-represented in the initial data. We used the balanced accuracy since this metric better captures model utility in terms of both accuracy and fairness when the data is imbalanced. The balanced accuracy metric is an average of accuracy or recalls obtained per class.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313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We observe that CaPC with different sampling methods increases the </a:t>
            </a:r>
            <a:r>
              <a:rPr lang="pl-PL" b="0" i="0" err="1"/>
              <a:t>balanced</a:t>
            </a:r>
            <a:r>
              <a:rPr lang="pl-PL" b="0" i="0"/>
              <a:t> </a:t>
            </a:r>
            <a:r>
              <a:rPr lang="en-US" b="0" i="0"/>
              <a:t>accuracy of the querying model by about 5.7%.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067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When we zoom in the two under-represented classes 1 and 2, we see that the entropy and margin sampling methods increased the balanced accuracy of these classes more than the random</a:t>
            </a:r>
            <a:r>
              <a:rPr lang="pl-PL" b="0" i="0"/>
              <a:t> </a:t>
            </a:r>
            <a:r>
              <a:rPr lang="pl-PL" b="0" i="0" err="1"/>
              <a:t>selection</a:t>
            </a:r>
            <a:r>
              <a:rPr lang="pl-PL" b="0" i="0"/>
              <a:t> of </a:t>
            </a:r>
            <a:r>
              <a:rPr lang="pl-PL" b="0" i="0" err="1"/>
              <a:t>samples</a:t>
            </a:r>
            <a:r>
              <a:rPr lang="en-US" b="0" i="0"/>
              <a:t>. T</a:t>
            </a:r>
            <a:r>
              <a:rPr lang="en-US" sz="1200" b="0" i="0" kern="1200">
                <a:solidFill>
                  <a:schemeClr val="tx1"/>
                </a:solidFill>
                <a:effectLst/>
                <a:latin typeface="+mn-lt"/>
                <a:ea typeface="+mn-ea"/>
                <a:cs typeface="+mn-cs"/>
              </a:rPr>
              <a:t>h</a:t>
            </a:r>
            <a:r>
              <a:rPr lang="pl-PL" sz="1200" b="0" i="0" kern="1200" err="1">
                <a:solidFill>
                  <a:schemeClr val="tx1"/>
                </a:solidFill>
                <a:effectLst/>
                <a:latin typeface="+mn-lt"/>
                <a:ea typeface="+mn-ea"/>
                <a:cs typeface="+mn-cs"/>
              </a:rPr>
              <a:t>is</a:t>
            </a:r>
            <a:r>
              <a:rPr lang="en-US" sz="1200" b="0" i="0" kern="1200">
                <a:solidFill>
                  <a:schemeClr val="tx1"/>
                </a:solidFill>
                <a:effectLst/>
                <a:latin typeface="+mn-lt"/>
                <a:ea typeface="+mn-ea"/>
                <a:cs typeface="+mn-cs"/>
              </a:rPr>
              <a:t> is because </a:t>
            </a:r>
            <a:r>
              <a:rPr lang="en-US" sz="1200" kern="1200">
                <a:solidFill>
                  <a:schemeClr val="tx1"/>
                </a:solidFill>
                <a:effectLst/>
                <a:latin typeface="+mn-lt"/>
                <a:ea typeface="+mn-ea"/>
                <a:cs typeface="+mn-cs"/>
              </a:rPr>
              <a:t>the less-represented classes have a higher margin and entropy, and samples from the</a:t>
            </a:r>
            <a:r>
              <a:rPr lang="pl-PL" sz="1200" kern="1200" err="1">
                <a:solidFill>
                  <a:schemeClr val="tx1"/>
                </a:solidFill>
                <a:effectLst/>
                <a:latin typeface="+mn-lt"/>
                <a:ea typeface="+mn-ea"/>
                <a:cs typeface="+mn-cs"/>
              </a:rPr>
              <a:t>se</a:t>
            </a:r>
            <a:r>
              <a:rPr lang="en-US" sz="1200" kern="1200">
                <a:solidFill>
                  <a:schemeClr val="tx1"/>
                </a:solidFill>
                <a:effectLst/>
                <a:latin typeface="+mn-lt"/>
                <a:ea typeface="+mn-ea"/>
                <a:cs typeface="+mn-cs"/>
              </a:rPr>
              <a:t> less represented classes are selected more frequently. In general, CaPC can significantly improve the fair performance of models as measured by balanced accuracy, especially when combined with active learning.</a:t>
            </a:r>
            <a:endParaRPr lang="en-US" b="0" i="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665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pl-PL" b="0" i="0"/>
              <a:t>Here, we want to analyze accuracy gain in CaPC as we incr</a:t>
            </a:r>
            <a:r>
              <a:rPr lang="en-US" b="0" i="0" err="1"/>
              <a:t>ea</a:t>
            </a:r>
            <a:r>
              <a:rPr lang="pl-PL" b="0" i="0"/>
              <a:t>se the number of collaborating parties. </a:t>
            </a:r>
            <a:r>
              <a:rPr lang="en-US" b="0" i="0"/>
              <a:t>The gain in accuracy is </a:t>
            </a:r>
            <a:r>
              <a:rPr lang="pl-PL" b="0" i="0" err="1"/>
              <a:t>relatively</a:t>
            </a:r>
            <a:r>
              <a:rPr lang="pl-PL" b="0" i="0"/>
              <a:t> </a:t>
            </a:r>
            <a:r>
              <a:rPr lang="en-US" b="0" i="0"/>
              <a:t>small for 150 parties involved in CaPC. However, the teacher models already have high accuracy of about 89%</a:t>
            </a:r>
            <a:r>
              <a:rPr lang="pl-PL" b="0" i="0"/>
              <a:t> </a:t>
            </a:r>
            <a:r>
              <a:rPr lang="pl-PL" b="0" i="0" err="1"/>
              <a:t>becuase</a:t>
            </a:r>
            <a:r>
              <a:rPr lang="pl-PL" b="0" i="0"/>
              <a:t> w</a:t>
            </a:r>
            <a:r>
              <a:rPr lang="en-US" b="0" i="0"/>
              <a:t>e trained the </a:t>
            </a:r>
            <a:r>
              <a:rPr lang="pl-PL" b="0" i="0" err="1"/>
              <a:t>models</a:t>
            </a:r>
            <a:r>
              <a:rPr lang="en-US" b="0" i="0"/>
              <a:t> on relatively large data subsets. I</a:t>
            </a:r>
            <a:r>
              <a:rPr lang="pl-PL" b="0" i="0"/>
              <a:t>n </a:t>
            </a:r>
            <a:r>
              <a:rPr lang="pl-PL" b="0" i="0" err="1"/>
              <a:t>this</a:t>
            </a:r>
            <a:r>
              <a:rPr lang="pl-PL" b="0" i="0"/>
              <a:t> </a:t>
            </a:r>
            <a:r>
              <a:rPr lang="pl-PL" b="0" i="0" err="1"/>
              <a:t>case</a:t>
            </a:r>
            <a:r>
              <a:rPr lang="pl-PL" b="0" i="0"/>
              <a:t> we </a:t>
            </a:r>
            <a:r>
              <a:rPr lang="pl-PL" b="0" i="0" err="1"/>
              <a:t>observe</a:t>
            </a:r>
            <a:r>
              <a:rPr lang="pl-PL" b="0" i="0"/>
              <a:t> a </a:t>
            </a:r>
            <a:r>
              <a:rPr lang="en-US" b="0" i="0"/>
              <a:t>gain in accuracy </a:t>
            </a:r>
            <a:r>
              <a:rPr lang="pl-PL" b="0" i="0"/>
              <a:t>for</a:t>
            </a:r>
            <a:r>
              <a:rPr lang="en-US" b="0" i="0"/>
              <a:t> </a:t>
            </a:r>
            <a:r>
              <a:rPr lang="pl-PL" b="0" i="0"/>
              <a:t>the </a:t>
            </a:r>
            <a:r>
              <a:rPr lang="en-US" b="0" i="0"/>
              <a:t>privacy budget of </a:t>
            </a:r>
            <a:r>
              <a:rPr lang="pl-PL" b="0" i="0"/>
              <a:t>about </a:t>
            </a:r>
            <a:r>
              <a:rPr lang="en-US" b="0" i="0"/>
              <a:t>3.5. </a:t>
            </a:r>
            <a:endParaRPr lang="pl-PL" b="0" i="0"/>
          </a:p>
          <a:p>
            <a:pPr>
              <a:lnSpc>
                <a:spcPct val="120000"/>
              </a:lnSpc>
            </a:pPr>
            <a:endParaRPr lang="pl-PL" b="0" i="0"/>
          </a:p>
          <a:p>
            <a:pPr>
              <a:lnSpc>
                <a:spcPct val="120000"/>
              </a:lnSpc>
            </a:pPr>
            <a:r>
              <a:rPr lang="en-US" b="0" i="0"/>
              <a:t>What is the delta parameter for DP in this experiment? This is the inverse of the number of samples which is 10 ^ (-6).</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396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On the other hand, with many more parties, </a:t>
            </a:r>
            <a:r>
              <a:rPr lang="pl-PL" b="0" i="0"/>
              <a:t>for </a:t>
            </a:r>
            <a:r>
              <a:rPr lang="pl-PL" b="0" i="0" err="1"/>
              <a:t>example</a:t>
            </a:r>
            <a:r>
              <a:rPr lang="pl-PL" b="0" i="0"/>
              <a:t>, with 400 </a:t>
            </a:r>
            <a:r>
              <a:rPr lang="pl-PL" b="0" i="0" err="1"/>
              <a:t>parties</a:t>
            </a:r>
            <a:r>
              <a:rPr lang="en-US" b="0" i="0"/>
              <a:t>, the accuracy of the individual models is low, about 82.5% because the models are trained on</a:t>
            </a:r>
            <a:r>
              <a:rPr lang="pl-PL" b="0" i="0"/>
              <a:t> </a:t>
            </a:r>
            <a:r>
              <a:rPr lang="pl-PL" b="0" i="0" err="1"/>
              <a:t>smaller</a:t>
            </a:r>
            <a:r>
              <a:rPr lang="en-US" b="0" i="0"/>
              <a:t> data</a:t>
            </a:r>
            <a:r>
              <a:rPr lang="pl-PL" b="0" i="0"/>
              <a:t> </a:t>
            </a:r>
            <a:r>
              <a:rPr lang="pl-PL" b="0" i="0" err="1"/>
              <a:t>subsets</a:t>
            </a:r>
            <a:r>
              <a:rPr lang="en-US" b="0" i="0"/>
              <a:t>. The accuracy gain is substantial, about 3.87% and also it is obtained for a lower privacy budget of about 1.9. In general, </a:t>
            </a:r>
            <a:r>
              <a:rPr lang="pl-PL" b="0" i="0"/>
              <a:t>we </a:t>
            </a:r>
            <a:r>
              <a:rPr lang="pl-PL" b="0" i="0" err="1"/>
              <a:t>observe</a:t>
            </a:r>
            <a:r>
              <a:rPr lang="pl-PL" b="0" i="0"/>
              <a:t> </a:t>
            </a:r>
            <a:r>
              <a:rPr lang="pl-PL" b="0" i="0" err="1"/>
              <a:t>that</a:t>
            </a:r>
            <a:r>
              <a:rPr lang="pl-PL" b="0" i="0"/>
              <a:t> </a:t>
            </a:r>
            <a:r>
              <a:rPr lang="en-US" b="0" i="0"/>
              <a:t>the</a:t>
            </a:r>
            <a:r>
              <a:rPr lang="pl-PL" b="0" i="0"/>
              <a:t> </a:t>
            </a:r>
            <a:r>
              <a:rPr lang="pl-PL" b="0" i="0" err="1"/>
              <a:t>more</a:t>
            </a:r>
            <a:r>
              <a:rPr lang="pl-PL" b="0" i="0"/>
              <a:t> </a:t>
            </a:r>
            <a:r>
              <a:rPr lang="en-US">
                <a:effectLst/>
                <a:latin typeface="Arial" panose="020B0604020202020204" pitchFamily="34" charset="0"/>
              </a:rPr>
              <a:t>parties</a:t>
            </a:r>
            <a:r>
              <a:rPr lang="pl-PL">
                <a:effectLst/>
                <a:latin typeface="Arial" panose="020B0604020202020204" pitchFamily="34" charset="0"/>
              </a:rPr>
              <a:t> </a:t>
            </a:r>
            <a:r>
              <a:rPr lang="pl-PL" err="1">
                <a:effectLst/>
                <a:latin typeface="Arial" panose="020B0604020202020204" pitchFamily="34" charset="0"/>
              </a:rPr>
              <a:t>collaborate</a:t>
            </a:r>
            <a:r>
              <a:rPr lang="pl-PL">
                <a:effectLst/>
                <a:latin typeface="Arial" panose="020B0604020202020204" pitchFamily="34" charset="0"/>
              </a:rPr>
              <a:t> in CaPC</a:t>
            </a:r>
            <a:r>
              <a:rPr lang="en-US">
                <a:effectLst/>
                <a:latin typeface="Arial" panose="020B0604020202020204" pitchFamily="34" charset="0"/>
              </a:rPr>
              <a:t>, the tighter the bound on privacy budget epsilon and higher gains in accuracy.</a:t>
            </a:r>
            <a:endParaRPr lang="en-US" b="0" i="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9823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experiment we measure the utilization of resources (CPU, Network transfer (denoted as NET), and memory usage (denoted as MEM)) during execution of the private inference, which is step 1a in the CaPC protocol. </a:t>
            </a:r>
            <a:r>
              <a:rPr lang="en-US" sz="1200" kern="1200">
                <a:solidFill>
                  <a:schemeClr val="tx1"/>
                </a:solidFill>
                <a:effectLst/>
                <a:latin typeface="+mn-lt"/>
                <a:ea typeface="+mn-ea"/>
                <a:cs typeface="+mn-cs"/>
              </a:rPr>
              <a:t>The network usage reaches its peaks during execution of </a:t>
            </a:r>
            <a:r>
              <a:rPr lang="en-US" sz="1200" kern="1200" err="1">
                <a:solidFill>
                  <a:schemeClr val="tx1"/>
                </a:solidFill>
                <a:effectLst/>
                <a:latin typeface="+mn-lt"/>
                <a:ea typeface="+mn-ea"/>
                <a:cs typeface="+mn-cs"/>
              </a:rPr>
              <a:t>ReLU</a:t>
            </a:r>
            <a:r>
              <a:rPr lang="en-US" sz="1200" kern="1200">
                <a:solidFill>
                  <a:schemeClr val="tx1"/>
                </a:solidFill>
                <a:effectLst/>
                <a:latin typeface="+mn-lt"/>
                <a:ea typeface="+mn-ea"/>
                <a:cs typeface="+mn-cs"/>
              </a:rPr>
              <a:t>, then two </a:t>
            </a:r>
            <a:r>
              <a:rPr lang="en-US" sz="1200" kern="1200" err="1">
                <a:solidFill>
                  <a:schemeClr val="tx1"/>
                </a:solidFill>
                <a:effectLst/>
                <a:latin typeface="+mn-lt"/>
                <a:ea typeface="+mn-ea"/>
                <a:cs typeface="+mn-cs"/>
              </a:rPr>
              <a:t>AveragePooling</a:t>
            </a:r>
            <a:r>
              <a:rPr lang="en-US" sz="1200" kern="1200">
                <a:solidFill>
                  <a:schemeClr val="tx1"/>
                </a:solidFill>
                <a:effectLst/>
                <a:latin typeface="+mn-lt"/>
                <a:ea typeface="+mn-ea"/>
                <a:cs typeface="+mn-cs"/>
              </a:rPr>
              <a:t> operations and then a single </a:t>
            </a:r>
            <a:r>
              <a:rPr lang="en-US" sz="1200" kern="1200" err="1">
                <a:solidFill>
                  <a:schemeClr val="tx1"/>
                </a:solidFill>
                <a:effectLst/>
                <a:latin typeface="+mn-lt"/>
                <a:ea typeface="+mn-ea"/>
                <a:cs typeface="+mn-cs"/>
              </a:rPr>
              <a:t>ReLU</a:t>
            </a:r>
            <a:r>
              <a:rPr lang="en-US" sz="1200" kern="1200">
                <a:solidFill>
                  <a:schemeClr val="tx1"/>
                </a:solidFill>
                <a:effectLst/>
                <a:latin typeface="+mn-lt"/>
                <a:ea typeface="+mn-ea"/>
                <a:cs typeface="+mn-cs"/>
              </a:rPr>
              <a:t> layer, where the intermediate feature maps have to be exchanged between the querying and answering parties for the </a:t>
            </a:r>
            <a:r>
              <a:rPr lang="pl-PL" sz="1200" kern="1200">
                <a:solidFill>
                  <a:schemeClr val="tx1"/>
                </a:solidFill>
                <a:effectLst/>
                <a:latin typeface="+mn-lt"/>
                <a:ea typeface="+mn-ea"/>
                <a:cs typeface="+mn-cs"/>
              </a:rPr>
              <a:t>Secure Multi-Party Computation.</a:t>
            </a:r>
            <a:r>
              <a:rPr lang="en-US" sz="1200" kern="1200">
                <a:solidFill>
                  <a:schemeClr val="tx1"/>
                </a:solidFill>
                <a:effectLst/>
                <a:latin typeface="+mn-lt"/>
                <a:ea typeface="+mn-ea"/>
                <a:cs typeface="+mn-cs"/>
              </a:rPr>
              <a:t> The peaks in the CPU utilization are due to the computation of 2 convolutional layers and 2 fully connected layers. This micro-benchmark was done for a small version of </a:t>
            </a:r>
            <a:r>
              <a:rPr lang="en-US" sz="1200" kern="1200" err="1">
                <a:solidFill>
                  <a:schemeClr val="tx1"/>
                </a:solidFill>
                <a:effectLst/>
                <a:latin typeface="+mn-lt"/>
                <a:ea typeface="+mn-ea"/>
                <a:cs typeface="+mn-cs"/>
              </a:rPr>
              <a:t>LeNET</a:t>
            </a:r>
            <a:r>
              <a:rPr lang="en-US" sz="1200" kern="1200">
                <a:solidFill>
                  <a:schemeClr val="tx1"/>
                </a:solidFill>
                <a:effectLst/>
                <a:latin typeface="+mn-lt"/>
                <a:ea typeface="+mn-ea"/>
                <a:cs typeface="+mn-cs"/>
              </a:rPr>
              <a:t> and MNIST dataset, so the memory overhead is negligible.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435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CaPC does not add much overhead on top of the Private Inference</a:t>
            </a:r>
            <a:r>
              <a:rPr lang="pl-PL"/>
              <a:t>. </a:t>
            </a:r>
            <a:r>
              <a:rPr lang="pl-PL" err="1"/>
              <a:t>Private</a:t>
            </a:r>
            <a:r>
              <a:rPr lang="pl-PL"/>
              <a:t> </a:t>
            </a:r>
            <a:r>
              <a:rPr lang="pl-PL" err="1"/>
              <a:t>Inference</a:t>
            </a:r>
            <a:r>
              <a:rPr lang="en-US"/>
              <a:t> is the main performance bottleneck </a:t>
            </a:r>
            <a:r>
              <a:rPr lang="pl-PL"/>
              <a:t>in</a:t>
            </a:r>
            <a:r>
              <a:rPr lang="en-US"/>
              <a:t> the protocol.</a:t>
            </a:r>
            <a:r>
              <a:rPr lang="pl-PL"/>
              <a:t> CaPC only exchanges a few vecto</a:t>
            </a:r>
            <a:r>
              <a:rPr lang="en-US"/>
              <a:t>r</a:t>
            </a:r>
            <a:r>
              <a:rPr lang="pl-PL"/>
              <a:t>s so not much more network transfer is required and the computational cost is also relatively low.</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362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Before we conclude, I wanted to compare CaPC with Federated (fede’rejtyd) Learning from different perspectives, such as </a:t>
            </a:r>
            <a:r>
              <a:rPr lang="en-US"/>
              <a:t>the </a:t>
            </a:r>
            <a:r>
              <a:rPr lang="pl-PL"/>
              <a:t>setting where the frameworks can be used, model</a:t>
            </a:r>
            <a:r>
              <a:rPr lang="en-US"/>
              <a:t> architecture</a:t>
            </a:r>
            <a:r>
              <a:rPr lang="pl-PL"/>
              <a:t>, and privacy. </a:t>
            </a: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823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First, the setting in CaPC is cross-silo (sajlou), where the parties are organizations such as hospitals or banks. Federated (fede’rejtyd) Learning targest cross-device settings, where the parties are, for example, our smatphones. </a:t>
            </a: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637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In CaPC, we aim at improving local models by collaboratively labeling new data points. In Federated (fede’rejtyd) Learninng, we want to train a central model without explicitely combining parties’ datasets. </a:t>
            </a: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99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Second problem is that the hospitals should prevent others from inferring anything about their own private data, on which they trained their models. We will show how we can solve these problems.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8455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CaPC has no assumption on the types of model architecture. Models can be heterogenous or non-differentiable (e.g., decision trees or random forests). Whereas in Federated (fede’rejtyd) Learning, we require homogenous architectures and differentiable models. </a:t>
            </a: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808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CaPC returns only labels, which allows us to transfer much less data. While Federated Learning transfers gradients, parameters, or other model updates</a:t>
            </a:r>
            <a:r>
              <a:rPr lang="en-US"/>
              <a:t>.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2964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Fewer parties, roughly hundreads, can collaborate in CaPC while still preserving their privacy. Federated Learning requires millions of parties to preserve their privacy</a:t>
            </a:r>
            <a:r>
              <a:rPr lang="en-US"/>
              <a: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868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CaPC provides confidentiality via private inference and privacy via PATE (patej). Federated Learning provides confidentiality but</a:t>
            </a:r>
            <a:r>
              <a:rPr lang="en-US"/>
              <a:t> </a:t>
            </a:r>
            <a:r>
              <a:rPr lang="pl-PL"/>
              <a:t>higher cost of privacy</a:t>
            </a:r>
            <a:r>
              <a:rPr lang="en-US"/>
              <a:t> loss</a:t>
            </a:r>
            <a:r>
              <a:rPr lang="pl-PL"/>
              <a:t>, because shared gradients, parameters, or other model updates allow us to infer private data.</a:t>
            </a: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4885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a:t>
            </a:r>
            <a:r>
              <a:rPr lang="pl-PL"/>
              <a:t>c</a:t>
            </a:r>
            <a:r>
              <a:rPr lang="en-US" err="1"/>
              <a:t>onclusion</a:t>
            </a:r>
            <a:r>
              <a:rPr lang="en-US"/>
              <a:t>. </a:t>
            </a:r>
            <a:r>
              <a:rPr lang="en-US" sz="1200">
                <a:cs typeface="Segoe UI Light"/>
              </a:rPr>
              <a:t>CaPC protocol provides confidential and private collaborative learning. The privacy of </a:t>
            </a:r>
            <a:r>
              <a:rPr lang="pl-PL" sz="1200">
                <a:cs typeface="Segoe UI Light"/>
              </a:rPr>
              <a:t>the </a:t>
            </a:r>
            <a:r>
              <a:rPr lang="en-US" sz="1200">
                <a:cs typeface="Segoe UI Light"/>
              </a:rPr>
              <a:t>training data from the answering parties is preserved using differential privacy via the PATE framework. On the other hand, the confidentiality of the test data from querying parties is provided using secure multi-party computation and homomorphic encryption. We use active learning methods for query selection and show improvement of model</a:t>
            </a:r>
            <a:r>
              <a:rPr lang="pl-PL" sz="1200">
                <a:cs typeface="Segoe UI Light"/>
              </a:rPr>
              <a:t>s</a:t>
            </a:r>
            <a:r>
              <a:rPr lang="en-US" sz="1200">
                <a:cs typeface="Segoe UI Light"/>
              </a:rPr>
              <a:t> from the querying parties when we deal with heterogeneous architectures or a skew in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fld id="{540243BC-695E-4C67-8BA8-298174F5E9CE}" type="datetime1">
              <a:rPr lang="en-US" smtClean="0"/>
              <a:t>9/28/2021</a:t>
            </a:fld>
            <a:endParaRPr lang="en-US"/>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984186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With </a:t>
            </a:r>
            <a:r>
              <a:rPr lang="pl-PL" err="1"/>
              <a:t>that</a:t>
            </a:r>
            <a:r>
              <a:rPr lang="pl-PL"/>
              <a:t>, </a:t>
            </a:r>
            <a:r>
              <a:rPr lang="pl-PL" err="1"/>
              <a:t>I’d</a:t>
            </a:r>
            <a:r>
              <a:rPr lang="pl-PL"/>
              <a:t> </a:t>
            </a:r>
            <a:r>
              <a:rPr lang="pl-PL" err="1"/>
              <a:t>like</a:t>
            </a:r>
            <a:r>
              <a:rPr lang="pl-PL"/>
              <a:t> to t</a:t>
            </a:r>
            <a:r>
              <a:rPr lang="en-US" err="1"/>
              <a:t>hank</a:t>
            </a:r>
            <a:r>
              <a:rPr lang="en-US"/>
              <a:t> you for your attention and I’d be happy to answer any more questions.</a:t>
            </a:r>
          </a:p>
        </p:txBody>
      </p:sp>
      <p:sp>
        <p:nvSpPr>
          <p:cNvPr id="4" name="Slide Number Placeholder 3"/>
          <p:cNvSpPr>
            <a:spLocks noGrp="1"/>
          </p:cNvSpPr>
          <p:nvPr>
            <p:ph type="sldNum" sz="quarter" idx="5"/>
          </p:nvPr>
        </p:nvSpPr>
        <p:spPr/>
        <p:txBody>
          <a:bodyPr/>
          <a:lstStyle/>
          <a:p>
            <a:fld id="{D82D60D6-9E8A-4D70-B979-763D55AADCD0}" type="slidenum">
              <a:rPr lang="en-US" smtClean="0"/>
              <a:t>55</a:t>
            </a:fld>
            <a:endParaRPr lang="en-US"/>
          </a:p>
        </p:txBody>
      </p:sp>
    </p:spTree>
    <p:extLst>
      <p:ext uri="{BB962C8B-B14F-4D97-AF65-F5344CB8AC3E}">
        <p14:creationId xmlns:p14="http://schemas.microsoft.com/office/powerpoint/2010/main" val="11957772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Backup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5386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Secure MPC - For example, in the medical field, a cloud service provider could run a trained classification model on secretly shared patient data and send the secretly shared result (e.g., a prediction of a disease) back to the patient. However, this can leak private information about the training set on which the model was trained.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goal of a secure two party computation for parties x, y is to compute a common function F that takes inputs from x and y by exchanging messages only with each other without revealing their inputs and without having to rely on a third trusted party. The parties should learn no more by engaging in their protocol than they would learn by interacting with an incorruptible, perfectly trustworthy third party. In particular, all that the parties can learn is what they can learn from the output and their own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splitting the data into shares is the encryption, adding the shares back together is the decryption</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135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Secure MPC </a:t>
            </a:r>
            <a:r>
              <a:rPr lang="en-US"/>
              <a:t>- for example, in the medical field, a cloud service provider could run a trained classification model on secretly shared patient data and send the secretly shared result (e.g., a prediction of a disease) back to the patient. However, this can leak private information about the training set on which the model was trained.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Secret sharing - </a:t>
            </a:r>
            <a:r>
              <a:rPr lang="en-US" b="0"/>
              <a:t>splitting the data into shares is the encryption, adding the shares back together is the decryption.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222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err="1"/>
              <a:t>Before</a:t>
            </a:r>
            <a:r>
              <a:rPr lang="pl-PL"/>
              <a:t> we </a:t>
            </a:r>
            <a:r>
              <a:rPr lang="pl-PL" err="1"/>
              <a:t>conclude</a:t>
            </a:r>
            <a:r>
              <a:rPr lang="pl-PL"/>
              <a:t>, I </a:t>
            </a:r>
            <a:r>
              <a:rPr lang="pl-PL" err="1"/>
              <a:t>wanted</a:t>
            </a:r>
            <a:r>
              <a:rPr lang="pl-PL"/>
              <a:t> to </a:t>
            </a:r>
            <a:r>
              <a:rPr lang="pl-PL" err="1"/>
              <a:t>compare</a:t>
            </a:r>
            <a:r>
              <a:rPr lang="pl-PL"/>
              <a:t> CaPC with Federated (</a:t>
            </a:r>
            <a:r>
              <a:rPr lang="pl-PL" err="1"/>
              <a:t>fede’rejtyd</a:t>
            </a:r>
            <a:r>
              <a:rPr lang="pl-PL"/>
              <a:t>) Learning from </a:t>
            </a:r>
            <a:r>
              <a:rPr lang="pl-PL" err="1"/>
              <a:t>different</a:t>
            </a:r>
            <a:r>
              <a:rPr lang="pl-PL"/>
              <a:t> </a:t>
            </a:r>
            <a:r>
              <a:rPr lang="pl-PL" err="1"/>
              <a:t>perspectives</a:t>
            </a:r>
            <a:r>
              <a:rPr lang="pl-PL"/>
              <a:t>, </a:t>
            </a:r>
            <a:r>
              <a:rPr lang="pl-PL" err="1"/>
              <a:t>such</a:t>
            </a:r>
            <a:r>
              <a:rPr lang="pl-PL"/>
              <a:t> as </a:t>
            </a:r>
            <a:r>
              <a:rPr lang="pl-PL" err="1"/>
              <a:t>setting</a:t>
            </a:r>
            <a:r>
              <a:rPr lang="pl-PL"/>
              <a:t> </a:t>
            </a:r>
            <a:r>
              <a:rPr lang="pl-PL" err="1"/>
              <a:t>where</a:t>
            </a:r>
            <a:r>
              <a:rPr lang="pl-PL"/>
              <a:t> the </a:t>
            </a:r>
            <a:r>
              <a:rPr lang="pl-PL" err="1"/>
              <a:t>frameworks</a:t>
            </a:r>
            <a:r>
              <a:rPr lang="pl-PL"/>
              <a:t> </a:t>
            </a:r>
            <a:r>
              <a:rPr lang="pl-PL" err="1"/>
              <a:t>can</a:t>
            </a:r>
            <a:r>
              <a:rPr lang="pl-PL"/>
              <a:t> be </a:t>
            </a:r>
            <a:r>
              <a:rPr lang="pl-PL" err="1"/>
              <a:t>used</a:t>
            </a:r>
            <a:r>
              <a:rPr lang="pl-PL"/>
              <a:t>, </a:t>
            </a:r>
            <a:r>
              <a:rPr lang="pl-PL" err="1"/>
              <a:t>models</a:t>
            </a:r>
            <a:r>
              <a:rPr lang="pl-PL"/>
              <a:t>, and </a:t>
            </a:r>
            <a:r>
              <a:rPr lang="pl-PL" err="1"/>
              <a:t>privacy</a:t>
            </a:r>
            <a:r>
              <a:rPr lang="pl-PL"/>
              <a:t>. First, the </a:t>
            </a:r>
            <a:r>
              <a:rPr lang="pl-PL" err="1"/>
              <a:t>setting</a:t>
            </a:r>
            <a:r>
              <a:rPr lang="pl-PL"/>
              <a:t> in CaPC </a:t>
            </a:r>
            <a:r>
              <a:rPr lang="pl-PL" err="1"/>
              <a:t>is</a:t>
            </a:r>
            <a:r>
              <a:rPr lang="pl-PL"/>
              <a:t> cross-</a:t>
            </a:r>
            <a:r>
              <a:rPr lang="pl-PL" err="1"/>
              <a:t>silo</a:t>
            </a:r>
            <a:r>
              <a:rPr lang="pl-PL"/>
              <a:t> (</a:t>
            </a:r>
            <a:r>
              <a:rPr lang="pl-PL" err="1"/>
              <a:t>sajlou</a:t>
            </a:r>
            <a:r>
              <a:rPr lang="pl-PL"/>
              <a:t>), </a:t>
            </a:r>
            <a:r>
              <a:rPr lang="pl-PL" err="1"/>
              <a:t>where</a:t>
            </a:r>
            <a:r>
              <a:rPr lang="pl-PL"/>
              <a:t> the </a:t>
            </a:r>
            <a:r>
              <a:rPr lang="pl-PL" err="1"/>
              <a:t>parties</a:t>
            </a:r>
            <a:r>
              <a:rPr lang="pl-PL"/>
              <a:t> </a:t>
            </a:r>
            <a:r>
              <a:rPr lang="pl-PL" err="1"/>
              <a:t>are</a:t>
            </a:r>
            <a:r>
              <a:rPr lang="pl-PL"/>
              <a:t> </a:t>
            </a:r>
            <a:r>
              <a:rPr lang="pl-PL" err="1"/>
              <a:t>organizations</a:t>
            </a:r>
            <a:r>
              <a:rPr lang="pl-PL"/>
              <a:t> </a:t>
            </a:r>
            <a:r>
              <a:rPr lang="pl-PL" err="1"/>
              <a:t>such</a:t>
            </a:r>
            <a:r>
              <a:rPr lang="pl-PL"/>
              <a:t> as </a:t>
            </a:r>
            <a:r>
              <a:rPr lang="pl-PL" err="1"/>
              <a:t>hospitals</a:t>
            </a:r>
            <a:r>
              <a:rPr lang="pl-PL"/>
              <a:t> </a:t>
            </a:r>
            <a:r>
              <a:rPr lang="pl-PL" err="1"/>
              <a:t>or</a:t>
            </a:r>
            <a:r>
              <a:rPr lang="pl-PL"/>
              <a:t> </a:t>
            </a:r>
            <a:r>
              <a:rPr lang="pl-PL" err="1"/>
              <a:t>banks</a:t>
            </a:r>
            <a:r>
              <a:rPr lang="pl-PL"/>
              <a:t>. Federated (</a:t>
            </a:r>
            <a:r>
              <a:rPr lang="pl-PL" err="1"/>
              <a:t>fede’rejtyd</a:t>
            </a:r>
            <a:r>
              <a:rPr lang="pl-PL"/>
              <a:t>) Learning </a:t>
            </a:r>
            <a:r>
              <a:rPr lang="pl-PL" err="1"/>
              <a:t>targest</a:t>
            </a:r>
            <a:r>
              <a:rPr lang="pl-PL"/>
              <a:t> cross-</a:t>
            </a:r>
            <a:r>
              <a:rPr lang="pl-PL" err="1"/>
              <a:t>device</a:t>
            </a:r>
            <a:r>
              <a:rPr lang="pl-PL"/>
              <a:t> </a:t>
            </a:r>
            <a:r>
              <a:rPr lang="pl-PL" err="1"/>
              <a:t>settings</a:t>
            </a:r>
            <a:r>
              <a:rPr lang="pl-PL"/>
              <a:t>, </a:t>
            </a:r>
            <a:r>
              <a:rPr lang="pl-PL" err="1"/>
              <a:t>where</a:t>
            </a:r>
            <a:r>
              <a:rPr lang="pl-PL"/>
              <a:t> the </a:t>
            </a:r>
            <a:r>
              <a:rPr lang="pl-PL" err="1"/>
              <a:t>parties</a:t>
            </a:r>
            <a:r>
              <a:rPr lang="pl-PL"/>
              <a:t> </a:t>
            </a:r>
            <a:r>
              <a:rPr lang="pl-PL" err="1"/>
              <a:t>are</a:t>
            </a:r>
            <a:r>
              <a:rPr lang="pl-PL"/>
              <a:t>, for </a:t>
            </a:r>
            <a:r>
              <a:rPr lang="pl-PL" err="1"/>
              <a:t>example</a:t>
            </a:r>
            <a:r>
              <a:rPr lang="pl-PL"/>
              <a:t>, </a:t>
            </a:r>
            <a:r>
              <a:rPr lang="pl-PL" err="1"/>
              <a:t>our</a:t>
            </a:r>
            <a:r>
              <a:rPr lang="pl-PL"/>
              <a:t> </a:t>
            </a:r>
            <a:r>
              <a:rPr lang="pl-PL" err="1"/>
              <a:t>smatphones</a:t>
            </a:r>
            <a:r>
              <a:rPr lang="pl-PL"/>
              <a:t>. In CaPC, we </a:t>
            </a:r>
            <a:r>
              <a:rPr lang="pl-PL" err="1"/>
              <a:t>aim</a:t>
            </a:r>
            <a:r>
              <a:rPr lang="pl-PL"/>
              <a:t> </a:t>
            </a:r>
            <a:r>
              <a:rPr lang="pl-PL" err="1"/>
              <a:t>at</a:t>
            </a:r>
            <a:r>
              <a:rPr lang="pl-PL"/>
              <a:t> </a:t>
            </a:r>
            <a:r>
              <a:rPr lang="pl-PL" err="1"/>
              <a:t>improving</a:t>
            </a:r>
            <a:r>
              <a:rPr lang="pl-PL"/>
              <a:t> </a:t>
            </a:r>
            <a:r>
              <a:rPr lang="pl-PL" err="1"/>
              <a:t>local</a:t>
            </a:r>
            <a:r>
              <a:rPr lang="pl-PL"/>
              <a:t> </a:t>
            </a:r>
            <a:r>
              <a:rPr lang="pl-PL" err="1"/>
              <a:t>models</a:t>
            </a:r>
            <a:r>
              <a:rPr lang="pl-PL"/>
              <a:t> by </a:t>
            </a:r>
            <a:r>
              <a:rPr lang="pl-PL" err="1"/>
              <a:t>collaboratively</a:t>
            </a:r>
            <a:r>
              <a:rPr lang="pl-PL"/>
              <a:t> </a:t>
            </a:r>
            <a:r>
              <a:rPr lang="pl-PL" err="1"/>
              <a:t>labeling</a:t>
            </a:r>
            <a:r>
              <a:rPr lang="pl-PL"/>
              <a:t> </a:t>
            </a:r>
            <a:r>
              <a:rPr lang="pl-PL" err="1"/>
              <a:t>new</a:t>
            </a:r>
            <a:r>
              <a:rPr lang="pl-PL"/>
              <a:t> data </a:t>
            </a:r>
            <a:r>
              <a:rPr lang="pl-PL" err="1"/>
              <a:t>points</a:t>
            </a:r>
            <a:r>
              <a:rPr lang="pl-PL"/>
              <a:t>. In Federated (</a:t>
            </a:r>
            <a:r>
              <a:rPr lang="pl-PL" err="1"/>
              <a:t>fede’rejtyd</a:t>
            </a:r>
            <a:r>
              <a:rPr lang="pl-PL"/>
              <a:t>) </a:t>
            </a:r>
            <a:r>
              <a:rPr lang="pl-PL" err="1"/>
              <a:t>Learninng</a:t>
            </a:r>
            <a:r>
              <a:rPr lang="pl-PL"/>
              <a:t>, we want to </a:t>
            </a:r>
            <a:r>
              <a:rPr lang="pl-PL" err="1"/>
              <a:t>train</a:t>
            </a:r>
            <a:r>
              <a:rPr lang="pl-PL"/>
              <a:t> a central model </a:t>
            </a:r>
            <a:r>
              <a:rPr lang="pl-PL" err="1"/>
              <a:t>without</a:t>
            </a:r>
            <a:r>
              <a:rPr lang="pl-PL"/>
              <a:t> </a:t>
            </a:r>
            <a:r>
              <a:rPr lang="pl-PL" err="1"/>
              <a:t>explicitely</a:t>
            </a:r>
            <a:r>
              <a:rPr lang="pl-PL"/>
              <a:t> </a:t>
            </a:r>
            <a:r>
              <a:rPr lang="pl-PL" err="1"/>
              <a:t>combining</a:t>
            </a:r>
            <a:r>
              <a:rPr lang="pl-PL"/>
              <a:t> </a:t>
            </a:r>
            <a:r>
              <a:rPr lang="pl-PL" err="1"/>
              <a:t>parties</a:t>
            </a:r>
            <a:r>
              <a:rPr lang="pl-PL"/>
              <a:t>’ </a:t>
            </a:r>
            <a:r>
              <a:rPr lang="pl-PL" err="1"/>
              <a:t>datasets</a:t>
            </a:r>
            <a:r>
              <a:rPr lang="pl-PL"/>
              <a:t>. CaPC </a:t>
            </a:r>
            <a:r>
              <a:rPr lang="pl-PL" err="1"/>
              <a:t>has</a:t>
            </a:r>
            <a:r>
              <a:rPr lang="pl-PL"/>
              <a:t> no </a:t>
            </a:r>
            <a:r>
              <a:rPr lang="pl-PL" err="1"/>
              <a:t>assumption</a:t>
            </a:r>
            <a:r>
              <a:rPr lang="pl-PL"/>
              <a:t> on the </a:t>
            </a:r>
            <a:r>
              <a:rPr lang="pl-PL" err="1"/>
              <a:t>types</a:t>
            </a:r>
            <a:r>
              <a:rPr lang="pl-PL"/>
              <a:t> of model </a:t>
            </a:r>
            <a:r>
              <a:rPr lang="pl-PL" err="1"/>
              <a:t>architecture</a:t>
            </a:r>
            <a:r>
              <a:rPr lang="pl-PL"/>
              <a:t>. </a:t>
            </a:r>
            <a:r>
              <a:rPr lang="pl-PL" err="1"/>
              <a:t>Models</a:t>
            </a:r>
            <a:r>
              <a:rPr lang="pl-PL"/>
              <a:t> </a:t>
            </a:r>
            <a:r>
              <a:rPr lang="pl-PL" err="1"/>
              <a:t>can</a:t>
            </a:r>
            <a:r>
              <a:rPr lang="pl-PL"/>
              <a:t> be </a:t>
            </a:r>
            <a:r>
              <a:rPr lang="pl-PL" err="1"/>
              <a:t>heterogenous</a:t>
            </a:r>
            <a:r>
              <a:rPr lang="pl-PL"/>
              <a:t> </a:t>
            </a:r>
            <a:r>
              <a:rPr lang="pl-PL" err="1"/>
              <a:t>or</a:t>
            </a:r>
            <a:r>
              <a:rPr lang="pl-PL"/>
              <a:t> non-</a:t>
            </a:r>
            <a:r>
              <a:rPr lang="pl-PL" err="1"/>
              <a:t>differentiable</a:t>
            </a:r>
            <a:r>
              <a:rPr lang="pl-PL"/>
              <a:t> (</a:t>
            </a:r>
            <a:r>
              <a:rPr lang="pl-PL" err="1"/>
              <a:t>e.g</a:t>
            </a:r>
            <a:r>
              <a:rPr lang="pl-PL"/>
              <a:t>., </a:t>
            </a:r>
            <a:r>
              <a:rPr lang="pl-PL" err="1"/>
              <a:t>decision</a:t>
            </a:r>
            <a:r>
              <a:rPr lang="pl-PL"/>
              <a:t> </a:t>
            </a:r>
            <a:r>
              <a:rPr lang="pl-PL" err="1"/>
              <a:t>trees</a:t>
            </a:r>
            <a:r>
              <a:rPr lang="pl-PL"/>
              <a:t> </a:t>
            </a:r>
            <a:r>
              <a:rPr lang="pl-PL" err="1"/>
              <a:t>or</a:t>
            </a:r>
            <a:r>
              <a:rPr lang="pl-PL"/>
              <a:t> </a:t>
            </a:r>
            <a:r>
              <a:rPr lang="pl-PL" err="1"/>
              <a:t>random</a:t>
            </a:r>
            <a:r>
              <a:rPr lang="pl-PL"/>
              <a:t> </a:t>
            </a:r>
            <a:r>
              <a:rPr lang="pl-PL" err="1"/>
              <a:t>forests</a:t>
            </a:r>
            <a:r>
              <a:rPr lang="pl-PL"/>
              <a:t>). </a:t>
            </a:r>
            <a:r>
              <a:rPr lang="pl-PL" err="1"/>
              <a:t>Whereas</a:t>
            </a:r>
            <a:r>
              <a:rPr lang="pl-PL"/>
              <a:t> in Federated (</a:t>
            </a:r>
            <a:r>
              <a:rPr lang="pl-PL" err="1"/>
              <a:t>fede’rejtyd</a:t>
            </a:r>
            <a:r>
              <a:rPr lang="pl-PL"/>
              <a:t>) Learning, we </a:t>
            </a:r>
            <a:r>
              <a:rPr lang="pl-PL" err="1"/>
              <a:t>require</a:t>
            </a:r>
            <a:r>
              <a:rPr lang="pl-PL"/>
              <a:t> </a:t>
            </a:r>
            <a:r>
              <a:rPr lang="pl-PL" err="1"/>
              <a:t>homogenous</a:t>
            </a:r>
            <a:r>
              <a:rPr lang="pl-PL"/>
              <a:t> </a:t>
            </a:r>
            <a:r>
              <a:rPr lang="pl-PL" err="1"/>
              <a:t>architectures</a:t>
            </a:r>
            <a:r>
              <a:rPr lang="pl-PL"/>
              <a:t> and </a:t>
            </a:r>
            <a:r>
              <a:rPr lang="pl-PL" err="1"/>
              <a:t>differentiable</a:t>
            </a:r>
            <a:r>
              <a:rPr lang="pl-PL"/>
              <a:t> </a:t>
            </a:r>
            <a:r>
              <a:rPr lang="pl-PL" err="1"/>
              <a:t>models</a:t>
            </a:r>
            <a:r>
              <a:rPr lang="pl-PL"/>
              <a:t>. CaPC </a:t>
            </a:r>
            <a:r>
              <a:rPr lang="pl-PL" err="1"/>
              <a:t>returns</a:t>
            </a:r>
            <a:r>
              <a:rPr lang="pl-PL"/>
              <a:t> </a:t>
            </a:r>
            <a:r>
              <a:rPr lang="pl-PL" err="1"/>
              <a:t>only</a:t>
            </a:r>
            <a:r>
              <a:rPr lang="pl-PL"/>
              <a:t> </a:t>
            </a:r>
            <a:r>
              <a:rPr lang="pl-PL" err="1"/>
              <a:t>labels</a:t>
            </a:r>
            <a:r>
              <a:rPr lang="pl-PL"/>
              <a:t>, </a:t>
            </a:r>
            <a:r>
              <a:rPr lang="pl-PL" err="1"/>
              <a:t>which</a:t>
            </a:r>
            <a:r>
              <a:rPr lang="pl-PL"/>
              <a:t> </a:t>
            </a:r>
            <a:r>
              <a:rPr lang="pl-PL" err="1"/>
              <a:t>allows</a:t>
            </a:r>
            <a:r>
              <a:rPr lang="pl-PL"/>
              <a:t> </a:t>
            </a:r>
            <a:r>
              <a:rPr lang="pl-PL" err="1"/>
              <a:t>us</a:t>
            </a:r>
            <a:r>
              <a:rPr lang="pl-PL"/>
              <a:t> to transfer much less data. </a:t>
            </a:r>
            <a:r>
              <a:rPr lang="pl-PL" err="1"/>
              <a:t>While</a:t>
            </a:r>
            <a:r>
              <a:rPr lang="pl-PL"/>
              <a:t> Federated Learning </a:t>
            </a:r>
            <a:r>
              <a:rPr lang="pl-PL" err="1"/>
              <a:t>transfers</a:t>
            </a:r>
            <a:r>
              <a:rPr lang="pl-PL"/>
              <a:t> </a:t>
            </a:r>
            <a:r>
              <a:rPr lang="pl-PL" err="1"/>
              <a:t>gradients</a:t>
            </a:r>
            <a:r>
              <a:rPr lang="pl-PL"/>
              <a:t>, </a:t>
            </a:r>
            <a:r>
              <a:rPr lang="pl-PL" err="1"/>
              <a:t>parameters</a:t>
            </a:r>
            <a:r>
              <a:rPr lang="pl-PL"/>
              <a:t>, </a:t>
            </a:r>
            <a:r>
              <a:rPr lang="pl-PL" err="1"/>
              <a:t>or</a:t>
            </a:r>
            <a:r>
              <a:rPr lang="pl-PL"/>
              <a:t> </a:t>
            </a:r>
            <a:r>
              <a:rPr lang="pl-PL" err="1"/>
              <a:t>other</a:t>
            </a:r>
            <a:r>
              <a:rPr lang="pl-PL"/>
              <a:t> model </a:t>
            </a:r>
            <a:r>
              <a:rPr lang="pl-PL" err="1"/>
              <a:t>updatess</a:t>
            </a:r>
            <a:r>
              <a:rPr lang="pl-PL"/>
              <a:t>. </a:t>
            </a:r>
            <a:r>
              <a:rPr lang="pl-PL" err="1"/>
              <a:t>Fewer</a:t>
            </a:r>
            <a:r>
              <a:rPr lang="pl-PL"/>
              <a:t> </a:t>
            </a:r>
            <a:r>
              <a:rPr lang="pl-PL" err="1"/>
              <a:t>parties</a:t>
            </a:r>
            <a:r>
              <a:rPr lang="pl-PL"/>
              <a:t>, </a:t>
            </a:r>
            <a:r>
              <a:rPr lang="pl-PL" err="1"/>
              <a:t>roughly</a:t>
            </a:r>
            <a:r>
              <a:rPr lang="pl-PL"/>
              <a:t> </a:t>
            </a:r>
            <a:r>
              <a:rPr lang="pl-PL" err="1"/>
              <a:t>hundreads</a:t>
            </a:r>
            <a:r>
              <a:rPr lang="pl-PL"/>
              <a:t>, </a:t>
            </a:r>
            <a:r>
              <a:rPr lang="pl-PL" err="1"/>
              <a:t>can</a:t>
            </a:r>
            <a:r>
              <a:rPr lang="pl-PL"/>
              <a:t> </a:t>
            </a:r>
            <a:r>
              <a:rPr lang="pl-PL" err="1"/>
              <a:t>collaborate</a:t>
            </a:r>
            <a:r>
              <a:rPr lang="pl-PL"/>
              <a:t> in CaPC </a:t>
            </a:r>
            <a:r>
              <a:rPr lang="pl-PL" err="1"/>
              <a:t>while</a:t>
            </a:r>
            <a:r>
              <a:rPr lang="pl-PL"/>
              <a:t> </a:t>
            </a:r>
            <a:r>
              <a:rPr lang="pl-PL" err="1"/>
              <a:t>still</a:t>
            </a:r>
            <a:r>
              <a:rPr lang="pl-PL"/>
              <a:t> </a:t>
            </a:r>
            <a:r>
              <a:rPr lang="pl-PL" err="1"/>
              <a:t>preserving</a:t>
            </a:r>
            <a:r>
              <a:rPr lang="pl-PL"/>
              <a:t> </a:t>
            </a:r>
            <a:r>
              <a:rPr lang="pl-PL" err="1"/>
              <a:t>their</a:t>
            </a:r>
            <a:r>
              <a:rPr lang="pl-PL"/>
              <a:t> </a:t>
            </a:r>
            <a:r>
              <a:rPr lang="pl-PL" err="1"/>
              <a:t>privacy</a:t>
            </a:r>
            <a:r>
              <a:rPr lang="pl-PL"/>
              <a:t>. Federated Learning </a:t>
            </a:r>
            <a:r>
              <a:rPr lang="pl-PL" err="1"/>
              <a:t>requires</a:t>
            </a:r>
            <a:r>
              <a:rPr lang="pl-PL"/>
              <a:t> millions of </a:t>
            </a:r>
            <a:r>
              <a:rPr lang="pl-PL" err="1"/>
              <a:t>parties</a:t>
            </a:r>
            <a:r>
              <a:rPr lang="pl-PL"/>
              <a:t> to </a:t>
            </a:r>
            <a:r>
              <a:rPr lang="pl-PL" err="1"/>
              <a:t>preserve</a:t>
            </a:r>
            <a:r>
              <a:rPr lang="pl-PL"/>
              <a:t> </a:t>
            </a:r>
            <a:r>
              <a:rPr lang="pl-PL" err="1"/>
              <a:t>their</a:t>
            </a:r>
            <a:r>
              <a:rPr lang="pl-PL"/>
              <a:t> </a:t>
            </a:r>
            <a:r>
              <a:rPr lang="pl-PL" err="1"/>
              <a:t>privacy</a:t>
            </a:r>
            <a:r>
              <a:rPr lang="pl-PL"/>
              <a:t>. CaPC </a:t>
            </a:r>
            <a:r>
              <a:rPr lang="pl-PL" err="1"/>
              <a:t>provides</a:t>
            </a:r>
            <a:r>
              <a:rPr lang="pl-PL"/>
              <a:t> </a:t>
            </a:r>
            <a:r>
              <a:rPr lang="pl-PL" err="1"/>
              <a:t>confidentiality</a:t>
            </a:r>
            <a:r>
              <a:rPr lang="pl-PL"/>
              <a:t> via </a:t>
            </a:r>
            <a:r>
              <a:rPr lang="pl-PL" err="1"/>
              <a:t>private</a:t>
            </a:r>
            <a:r>
              <a:rPr lang="pl-PL"/>
              <a:t> </a:t>
            </a:r>
            <a:r>
              <a:rPr lang="pl-PL" err="1"/>
              <a:t>inference</a:t>
            </a:r>
            <a:r>
              <a:rPr lang="pl-PL"/>
              <a:t> and </a:t>
            </a:r>
            <a:r>
              <a:rPr lang="pl-PL" err="1"/>
              <a:t>privacy</a:t>
            </a:r>
            <a:r>
              <a:rPr lang="pl-PL"/>
              <a:t> via PATE (</a:t>
            </a:r>
            <a:r>
              <a:rPr lang="pl-PL" err="1"/>
              <a:t>patej</a:t>
            </a:r>
            <a:r>
              <a:rPr lang="pl-PL"/>
              <a:t>). Federated Learning </a:t>
            </a:r>
            <a:r>
              <a:rPr lang="pl-PL" err="1"/>
              <a:t>provides</a:t>
            </a:r>
            <a:r>
              <a:rPr lang="pl-PL"/>
              <a:t> </a:t>
            </a:r>
            <a:r>
              <a:rPr lang="pl-PL" err="1"/>
              <a:t>confidentiality</a:t>
            </a:r>
            <a:r>
              <a:rPr lang="pl-PL"/>
              <a:t> but much </a:t>
            </a:r>
            <a:r>
              <a:rPr lang="pl-PL" err="1"/>
              <a:t>higher</a:t>
            </a:r>
            <a:r>
              <a:rPr lang="pl-PL"/>
              <a:t> </a:t>
            </a:r>
            <a:r>
              <a:rPr lang="pl-PL" err="1"/>
              <a:t>cost</a:t>
            </a:r>
            <a:r>
              <a:rPr lang="pl-PL"/>
              <a:t> of </a:t>
            </a:r>
            <a:r>
              <a:rPr lang="pl-PL" err="1"/>
              <a:t>privacy</a:t>
            </a:r>
            <a:r>
              <a:rPr lang="pl-PL"/>
              <a:t>, </a:t>
            </a:r>
            <a:r>
              <a:rPr lang="pl-PL" err="1"/>
              <a:t>because</a:t>
            </a:r>
            <a:r>
              <a:rPr lang="pl-PL"/>
              <a:t> of </a:t>
            </a:r>
            <a:r>
              <a:rPr lang="pl-PL" err="1"/>
              <a:t>shared</a:t>
            </a:r>
            <a:r>
              <a:rPr lang="pl-PL"/>
              <a:t> </a:t>
            </a:r>
            <a:r>
              <a:rPr lang="pl-PL" err="1"/>
              <a:t>gradients</a:t>
            </a:r>
            <a:r>
              <a:rPr lang="pl-PL"/>
              <a:t>, </a:t>
            </a:r>
            <a:r>
              <a:rPr lang="pl-PL" err="1"/>
              <a:t>parameters</a:t>
            </a:r>
            <a:r>
              <a:rPr lang="pl-PL"/>
              <a:t>, </a:t>
            </a:r>
            <a:r>
              <a:rPr lang="pl-PL" err="1"/>
              <a:t>or</a:t>
            </a:r>
            <a:r>
              <a:rPr lang="pl-PL"/>
              <a:t> </a:t>
            </a:r>
            <a:r>
              <a:rPr lang="pl-PL" err="1"/>
              <a:t>other</a:t>
            </a:r>
            <a:r>
              <a:rPr lang="pl-PL"/>
              <a:t> model </a:t>
            </a:r>
            <a:r>
              <a:rPr lang="pl-PL" err="1"/>
              <a:t>updates</a:t>
            </a:r>
            <a:r>
              <a:rPr lang="pl-PL"/>
              <a:t> </a:t>
            </a:r>
            <a:r>
              <a:rPr lang="pl-PL" err="1"/>
              <a:t>allow</a:t>
            </a:r>
            <a:r>
              <a:rPr lang="pl-PL"/>
              <a:t> </a:t>
            </a:r>
            <a:r>
              <a:rPr lang="pl-PL" err="1"/>
              <a:t>us</a:t>
            </a:r>
            <a:r>
              <a:rPr lang="pl-PL"/>
              <a:t> to </a:t>
            </a:r>
            <a:r>
              <a:rPr lang="pl-PL" err="1"/>
              <a:t>infer</a:t>
            </a:r>
            <a:r>
              <a:rPr lang="pl-PL"/>
              <a:t> </a:t>
            </a:r>
            <a:r>
              <a:rPr lang="pl-PL" err="1"/>
              <a:t>private</a:t>
            </a:r>
            <a:r>
              <a:rPr lang="pl-PL"/>
              <a:t> data.</a:t>
            </a: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277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t>My talk is divided</a:t>
            </a:r>
            <a:r>
              <a:rPr lang="pl-PL" b="0" i="0"/>
              <a:t> (</a:t>
            </a:r>
            <a:r>
              <a:rPr lang="pl-PL" b="0" i="0" err="1"/>
              <a:t>dy’wajdyd</a:t>
            </a:r>
            <a:r>
              <a:rPr lang="pl-PL" b="0" i="0"/>
              <a:t>)</a:t>
            </a:r>
            <a:r>
              <a:rPr lang="en-US" b="0" i="0"/>
              <a:t> into 3 main sections. First, I’ll</a:t>
            </a:r>
            <a:r>
              <a:rPr lang="pl-PL" b="0" i="0"/>
              <a:t> </a:t>
            </a:r>
            <a:r>
              <a:rPr lang="pl-PL" b="0" i="0" err="1"/>
              <a:t>state</a:t>
            </a:r>
            <a:r>
              <a:rPr lang="pl-PL" b="0" i="0"/>
              <a:t> the </a:t>
            </a:r>
            <a:r>
              <a:rPr lang="pl-PL" b="0" i="0" err="1"/>
              <a:t>requirements</a:t>
            </a:r>
            <a:r>
              <a:rPr lang="pl-PL" b="0" i="0"/>
              <a:t> for CaPC and </a:t>
            </a:r>
            <a:r>
              <a:rPr lang="pl-PL" b="0" i="0" err="1"/>
              <a:t>present</a:t>
            </a:r>
            <a:r>
              <a:rPr lang="pl-PL" b="0" i="0"/>
              <a:t> a high-</a:t>
            </a:r>
            <a:r>
              <a:rPr lang="pl-PL" b="0" i="0" err="1"/>
              <a:t>level</a:t>
            </a:r>
            <a:r>
              <a:rPr lang="pl-PL" b="0" i="0"/>
              <a:t> </a:t>
            </a:r>
            <a:r>
              <a:rPr lang="pl-PL" b="0" i="0" err="1"/>
              <a:t>overview</a:t>
            </a:r>
            <a:r>
              <a:rPr lang="pl-PL" b="0" i="0"/>
              <a:t> of the </a:t>
            </a:r>
            <a:r>
              <a:rPr lang="pl-PL" b="0" i="0" err="1"/>
              <a:t>protocol</a:t>
            </a:r>
            <a:r>
              <a:rPr lang="en-US" b="0" i="0"/>
              <a:t>. Then, I’ll walk you through </a:t>
            </a:r>
            <a:r>
              <a:rPr lang="pl-PL" b="0" i="0"/>
              <a:t>the CaPC protocol</a:t>
            </a:r>
            <a:r>
              <a:rPr lang="en-US" b="0" i="0"/>
              <a:t> step by step. Finally, </a:t>
            </a:r>
            <a:r>
              <a:rPr lang="pl-PL" b="0" i="0"/>
              <a:t>we </a:t>
            </a:r>
            <a:r>
              <a:rPr lang="pl-PL" b="0" i="0" err="1"/>
              <a:t>will</a:t>
            </a:r>
            <a:r>
              <a:rPr lang="pl-PL" b="0" i="0"/>
              <a:t> go </a:t>
            </a:r>
            <a:r>
              <a:rPr lang="pl-PL" b="0" i="0" err="1"/>
              <a:t>through</a:t>
            </a:r>
            <a:r>
              <a:rPr lang="pl-PL" b="0" i="0"/>
              <a:t> </a:t>
            </a:r>
            <a:r>
              <a:rPr lang="pl-PL" b="0" i="0" err="1"/>
              <a:t>many</a:t>
            </a:r>
            <a:r>
              <a:rPr lang="pl-PL" b="0" i="0"/>
              <a:t> </a:t>
            </a:r>
            <a:r>
              <a:rPr lang="pl-PL" b="0" i="0" err="1"/>
              <a:t>experimental</a:t>
            </a:r>
            <a:r>
              <a:rPr lang="pl-PL" b="0" i="0"/>
              <a:t> </a:t>
            </a:r>
            <a:r>
              <a:rPr lang="pl-PL" b="0" i="0" err="1"/>
              <a:t>results</a:t>
            </a:r>
            <a:r>
              <a:rPr lang="pl-PL" b="0" i="0"/>
              <a:t> to </a:t>
            </a:r>
            <a:r>
              <a:rPr lang="pl-PL" b="0" i="0" err="1"/>
              <a:t>asses</a:t>
            </a:r>
            <a:r>
              <a:rPr lang="pl-PL" b="0" i="0"/>
              <a:t> </a:t>
            </a:r>
            <a:r>
              <a:rPr lang="en-US" b="0" i="0"/>
              <a:t>the</a:t>
            </a:r>
            <a:r>
              <a:rPr lang="pl-PL" b="0" i="0"/>
              <a:t> </a:t>
            </a:r>
            <a:r>
              <a:rPr lang="pl-PL" b="0" i="0" err="1"/>
              <a:t>protocol</a:t>
            </a:r>
            <a:r>
              <a:rPr lang="pl-PL" b="0" i="0"/>
              <a:t>.</a:t>
            </a:r>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2C024E8B-BE70-4BF5-8CF7-5375AC15BAFD}"/>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EABA7AB-54E3-4275-A6DD-34BC331C2D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7605B4F9-85D3-4DB2-992E-13A33F0CCEDD}"/>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238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We use </a:t>
            </a:r>
            <a:r>
              <a:rPr lang="en-US">
                <a:effectLst/>
                <a:latin typeface="Arial"/>
                <a:cs typeface="Arial"/>
              </a:rPr>
              <a:t>CaPC with active learning to improve balanced accuracy under </a:t>
            </a:r>
            <a:r>
              <a:rPr lang="en-US">
                <a:latin typeface="Arial"/>
                <a:cs typeface="Arial"/>
              </a:rPr>
              <a:t>non-uniform data</a:t>
            </a:r>
            <a:r>
              <a:rPr lang="en-US">
                <a:effectLst/>
                <a:latin typeface="Arial"/>
                <a:cs typeface="Arial"/>
              </a:rPr>
              <a:t> distribution. The blue dashed line is accuracy before CaPC. We observe that all sampling strategies significantly improve balanced accuracy</a:t>
            </a:r>
            <a:r>
              <a:rPr lang="pl-PL">
                <a:effectLst/>
                <a:latin typeface="Arial"/>
                <a:cs typeface="Arial"/>
              </a:rPr>
              <a:t>. T</a:t>
            </a:r>
            <a:r>
              <a:rPr lang="en-US">
                <a:effectLst/>
                <a:latin typeface="Arial"/>
                <a:cs typeface="Arial"/>
              </a:rPr>
              <a:t>he best active learning scheme can improve balanced accuracy by a total of 9.94 percentage-points (an additional 0.8 percentage points over Random sampling) on CIFAR10 (left) </a:t>
            </a:r>
            <a:r>
              <a:rPr lang="pl-PL">
                <a:effectLst/>
                <a:latin typeface="Arial"/>
                <a:cs typeface="Arial"/>
              </a:rPr>
              <a:t>using Margin method </a:t>
            </a:r>
            <a:r>
              <a:rPr lang="en-US">
                <a:effectLst/>
                <a:latin typeface="Arial"/>
                <a:cs typeface="Arial"/>
              </a:rPr>
              <a:t>and a total of 5.67 percentage-points (an additional 0.38) on SVHN (right)</a:t>
            </a:r>
            <a:r>
              <a:rPr lang="pl-PL">
                <a:effectLst/>
                <a:latin typeface="Arial"/>
                <a:cs typeface="Arial"/>
              </a:rPr>
              <a:t> using the Greedy-k-Center.</a:t>
            </a:r>
            <a:endParaRPr lang="en-US" b="0" i="0">
              <a:latin typeface="Arial"/>
              <a:cs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315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a:effectLst/>
                <a:latin typeface="Arial" panose="020B0604020202020204" pitchFamily="34" charset="0"/>
              </a:rPr>
              <a:t>Wall-clock time (sec) of various encryption methods with a batch size of 1.We vary the</a:t>
            </a:r>
            <a:r>
              <a:rPr lang="pl-PL">
                <a:effectLst/>
                <a:latin typeface="Arial" panose="020B0604020202020204" pitchFamily="34" charset="0"/>
              </a:rPr>
              <a:t> </a:t>
            </a:r>
            <a:r>
              <a:rPr lang="en-US">
                <a:effectLst/>
                <a:latin typeface="Arial" panose="020B0604020202020204" pitchFamily="34" charset="0"/>
              </a:rPr>
              <a:t>modulus range,</a:t>
            </a:r>
            <a:r>
              <a:rPr lang="pl-PL">
                <a:effectLst/>
                <a:latin typeface="Arial" panose="020B0604020202020204" pitchFamily="34" charset="0"/>
              </a:rPr>
              <a:t> </a:t>
            </a:r>
            <a:r>
              <a:rPr lang="en-US">
                <a:effectLst/>
                <a:latin typeface="Arial" panose="020B0604020202020204" pitchFamily="34" charset="0"/>
              </a:rPr>
              <a:t>P</a:t>
            </a:r>
            <a:r>
              <a:rPr lang="pl-PL">
                <a:effectLst/>
                <a:latin typeface="Arial" panose="020B0604020202020204" pitchFamily="34" charset="0"/>
              </a:rPr>
              <a:t> for </a:t>
            </a:r>
            <a:r>
              <a:rPr lang="pl-PL" err="1">
                <a:effectLst/>
                <a:latin typeface="Arial" panose="020B0604020202020204" pitchFamily="34" charset="0"/>
              </a:rPr>
              <a:t>homomorphic</a:t>
            </a:r>
            <a:r>
              <a:rPr lang="pl-PL">
                <a:effectLst/>
                <a:latin typeface="Arial" panose="020B0604020202020204" pitchFamily="34" charset="0"/>
              </a:rPr>
              <a:t> </a:t>
            </a:r>
            <a:r>
              <a:rPr lang="pl-PL" err="1">
                <a:effectLst/>
                <a:latin typeface="Arial" panose="020B0604020202020204" pitchFamily="34" charset="0"/>
              </a:rPr>
              <a:t>encryption</a:t>
            </a:r>
            <a:r>
              <a:rPr lang="en-US">
                <a:effectLst/>
                <a:latin typeface="Arial" panose="020B0604020202020204" pitchFamily="34" charset="0"/>
              </a:rPr>
              <a:t>, which denotes the max value of a given plain text number. Note that the GPU is</a:t>
            </a:r>
            <a:r>
              <a:rPr lang="pl-PL">
                <a:effectLst/>
                <a:latin typeface="Arial" panose="020B0604020202020204" pitchFamily="34" charset="0"/>
              </a:rPr>
              <a:t> </a:t>
            </a:r>
            <a:r>
              <a:rPr lang="en-US">
                <a:effectLst/>
                <a:latin typeface="Arial" panose="020B0604020202020204" pitchFamily="34" charset="0"/>
              </a:rPr>
              <a:t>slower than the CPU because of the mini-batch with a single data</a:t>
            </a:r>
            <a:r>
              <a:rPr lang="pl-PL">
                <a:effectLst/>
                <a:latin typeface="Arial" panose="020B0604020202020204" pitchFamily="34" charset="0"/>
              </a:rPr>
              <a:t> point </a:t>
            </a:r>
            <a:r>
              <a:rPr lang="en-US">
                <a:effectLst/>
                <a:latin typeface="Arial" panose="020B0604020202020204" pitchFamily="34" charset="0"/>
              </a:rPr>
              <a:t>and data transfer overhead to</a:t>
            </a:r>
            <a:r>
              <a:rPr lang="pl-PL">
                <a:effectLst/>
                <a:latin typeface="Arial" panose="020B0604020202020204" pitchFamily="34" charset="0"/>
              </a:rPr>
              <a:t> </a:t>
            </a:r>
            <a:r>
              <a:rPr lang="en-US">
                <a:effectLst/>
                <a:latin typeface="Arial" panose="020B0604020202020204" pitchFamily="34" charset="0"/>
              </a:rPr>
              <a:t>and from the GPU. We use the </a:t>
            </a:r>
            <a:r>
              <a:rPr lang="en-US" err="1">
                <a:effectLst/>
                <a:latin typeface="Arial" panose="020B0604020202020204" pitchFamily="34" charset="0"/>
              </a:rPr>
              <a:t>CryptoNet-ReLU</a:t>
            </a:r>
            <a:r>
              <a:rPr lang="en-US">
                <a:effectLst/>
                <a:latin typeface="Arial" panose="020B0604020202020204" pitchFamily="34" charset="0"/>
              </a:rPr>
              <a:t> model provided by HE-transformer</a:t>
            </a:r>
            <a:r>
              <a:rPr lang="pl-PL">
                <a:effectLst/>
                <a:latin typeface="Arial" panose="020B0604020202020204" pitchFamily="34" charset="0"/>
              </a:rPr>
              <a:t>.</a:t>
            </a:r>
            <a:endParaRPr lang="en-US" b="0" i="0">
              <a:latin typeface="Arial"/>
              <a:cs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35565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In the current version of our system, the highest cost in terms of the execution time is due to the private inference, to protect the confidentiality of the queries. The protection of the privacy of the training data is much cheaper.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2591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To tackle these two problems we use encryption and differential privacy. First, we encrypt the unlabeled data. We do inference on encrypted data, which provides confidentiality. Next, we use PATE framework to provide differential privacy on which we trained the models on the left. We aggregate the labels from the answering parties, add Gaussian noise, and such processed labels are </a:t>
            </a:r>
            <a:r>
              <a:rPr lang="en-US" b="0" i="0" err="1"/>
              <a:t>finaly</a:t>
            </a:r>
            <a:r>
              <a:rPr lang="en-US" b="0" i="0"/>
              <a:t> released to the querying party.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6521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centralized Machine Learning setup, we gather all the data and labels in a central location. We use them to train a model. When new data comes, we take the train model, run the inference and the model returns labels for the new data. Emphasize, we focus on inference.</a:t>
            </a:r>
          </a:p>
        </p:txBody>
      </p:sp>
      <p:sp>
        <p:nvSpPr>
          <p:cNvPr id="4" name="Slide Number Placeholder 3"/>
          <p:cNvSpPr>
            <a:spLocks noGrp="1"/>
          </p:cNvSpPr>
          <p:nvPr>
            <p:ph type="sldNum" sz="quarter" idx="5"/>
          </p:nvPr>
        </p:nvSpPr>
        <p:spPr/>
        <p:txBody>
          <a:bodyPr/>
          <a:lstStyle/>
          <a:p>
            <a:fld id="{D82D60D6-9E8A-4D70-B979-763D55AADCD0}" type="slidenum">
              <a:rPr lang="en-US" smtClean="0"/>
              <a:t>64</a:t>
            </a:fld>
            <a:endParaRPr lang="en-US"/>
          </a:p>
        </p:txBody>
      </p:sp>
    </p:spTree>
    <p:extLst>
      <p:ext uri="{BB962C8B-B14F-4D97-AF65-F5344CB8AC3E}">
        <p14:creationId xmlns:p14="http://schemas.microsoft.com/office/powerpoint/2010/main" val="28324985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To make this concepts more concrete, we will walk you through the CaPC protocol. In step 1a, we send encrypted query to the answering parties. They compute an </a:t>
            </a:r>
            <a:r>
              <a:rPr lang="en-US" b="0" i="0" err="1"/>
              <a:t>encypted</a:t>
            </a:r>
            <a:r>
              <a:rPr lang="en-US" b="0" i="0"/>
              <a:t> label. In step 1b, we generate random vector, subtract it from the logits, and send the the querying party. In step 1c, the querying party and the answering parties engage in a secure multi-party computation to compute the one-hot vectors. One part of the shares is sent to the 3</a:t>
            </a:r>
            <a:r>
              <a:rPr lang="en-US" b="0" i="0" baseline="30000"/>
              <a:t>rd</a:t>
            </a:r>
            <a:r>
              <a:rPr lang="en-US" b="0" i="0"/>
              <a:t> trusted party called CSP, and the other part of </a:t>
            </a:r>
            <a:r>
              <a:rPr lang="en-US" b="0" i="0" err="1"/>
              <a:t>shars</a:t>
            </a:r>
            <a:r>
              <a:rPr lang="en-US" b="0" i="0"/>
              <a:t> is sent to the querying party. In step 2, the trusted 3</a:t>
            </a:r>
            <a:r>
              <a:rPr lang="en-US" b="0" i="0" baseline="30000"/>
              <a:t>rd</a:t>
            </a:r>
            <a:r>
              <a:rPr lang="en-US" b="0" i="0"/>
              <a:t> party sums its shares and adds DP noise. At the same time, </a:t>
            </a:r>
            <a:r>
              <a:rPr lang="en-US" b="0" i="0" err="1"/>
              <a:t>theq</a:t>
            </a:r>
            <a:r>
              <a:rPr lang="en-US" b="0" i="0"/>
              <a:t> querying party sums its shares. </a:t>
            </a:r>
            <a:r>
              <a:rPr lang="en-US" b="0" i="0" err="1"/>
              <a:t>Finaly</a:t>
            </a:r>
            <a:r>
              <a:rPr lang="en-US" b="0" i="0"/>
              <a:t>, we compute the argmax to choose the label that models returned most often and unblind the final label to the querying party.</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5467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Conclusion. </a:t>
            </a:r>
            <a:r>
              <a:rPr lang="en-US" sz="1200">
                <a:cs typeface="Segoe UI Light"/>
              </a:rPr>
              <a:t>CaPC protocol provides confidential and private collaborative learning. The privacy of training data from the answering parties is preserved using differential privacy via the PATE framework. On the other hand, the confidentiality of the test data from querying parties is provided using secure multi-party computation and homomorphic encryption. We use active learning methods for query selection and show improvement of the model from the querying parties when we deal with heterogeneous architectures or a skew in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Confidentiality aims to guarantee non-disclosure of sensitive information to unauthorized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Privacy aims to guarantee proper protection of personally identifiable information, against inference attacks.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Integrity aims to prevent unauthorized modification of data and models.</a:t>
            </a:r>
            <a:endParaRPr lang="en-US" sz="1200">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9957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the context of machine learning, differential privacy requires the training algorithm to produce statistically indistinguishable (similar) outputs on any pair of datasets that only differ by one datapoint. This implies that an adversary observing the outputs of the training algorithm (e.g., the model parameters, or its predictions) can improve its guess at most by a bounded probability when inferring properties of the training data points. Formally, we have the following definition of differential privacy.</a:t>
            </a:r>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67</a:t>
            </a:fld>
            <a:endParaRPr lang="en-US"/>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fld id="{540243BC-695E-4C67-8BA8-298174F5E9CE}" type="datetime1">
              <a:rPr lang="en-US" smtClean="0"/>
              <a:t>9/28/2021</a:t>
            </a:fld>
            <a:endParaRPr lang="en-US"/>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446345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question is how to decrease the number of parties involved in CaPC and keep the privacy budget</a:t>
                </a:r>
                <a:r>
                  <a:rPr lang="en-US" baseline="0"/>
                  <a:t> low</a:t>
                </a:r>
                <a:r>
                  <a:rPr lang="en-US"/>
                  <a:t>. Currently, CaPC requires hundreds of parties but in practice, we expect 10 or so parties. However, the amount of noise that we can inject when having a small number of parties is very limited</a:t>
                </a:r>
                <a:r>
                  <a:rPr lang="en-US" baseline="0"/>
                  <a:t> and we want to keep the privacy budget </a:t>
                </a:r>
                <a14:m>
                  <m:oMath xmlns:m="http://schemas.openxmlformats.org/officeDocument/2006/math">
                    <m:r>
                      <a:rPr lang="en-US" sz="1200" b="0" i="1" smtClean="0">
                        <a:latin typeface="Cambria Math" panose="02040503050406030204" pitchFamily="18" charset="0"/>
                      </a:rPr>
                      <m:t>𝜖</m:t>
                    </m:r>
                  </m:oMath>
                </a14:m>
                <a:r>
                  <a:rPr lang="en-US"/>
                  <a:t> small</a:t>
                </a:r>
                <a:r>
                  <a:rPr lang="en-US" baseline="0"/>
                  <a:t> (in practice – it should be a single digit number).</a:t>
                </a:r>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question is how to decrease the number of parties involved in CaPC and keep the privacy budget</a:t>
                </a:r>
                <a:r>
                  <a:rPr lang="en-US" baseline="0"/>
                  <a:t> low</a:t>
                </a:r>
                <a:r>
                  <a:rPr lang="en-US"/>
                  <a:t>. Currently, CaPC requires hundreds of parties but in practice, we expect 10 or so parties. However, the amount of noise that we can inject when having a small number of parties is very limited</a:t>
                </a:r>
                <a:r>
                  <a:rPr lang="en-US" baseline="0"/>
                  <a:t> and we want to keep the privacy budget </a:t>
                </a:r>
                <a:r>
                  <a:rPr lang="en-US" sz="1200" b="0" i="0">
                    <a:latin typeface="Cambria Math" panose="02040503050406030204" pitchFamily="18" charset="0"/>
                  </a:rPr>
                  <a:t>𝜖</a:t>
                </a:r>
                <a:r>
                  <a:rPr lang="en-US"/>
                  <a:t> small</a:t>
                </a:r>
                <a:r>
                  <a:rPr lang="en-US" baseline="0"/>
                  <a:t> (in practice – it should be a single digit number).</a:t>
                </a:r>
                <a:endParaRPr lang="en-US"/>
              </a:p>
            </p:txBody>
          </p:sp>
        </mc:Fallback>
      </mc:AlternateContent>
      <p:sp>
        <p:nvSpPr>
          <p:cNvPr id="6" name="Slide Number Placeholder 5"/>
          <p:cNvSpPr>
            <a:spLocks noGrp="1"/>
          </p:cNvSpPr>
          <p:nvPr>
            <p:ph type="sldNum" sz="quarter" idx="12"/>
          </p:nvPr>
        </p:nvSpPr>
        <p:spPr/>
        <p:txBody>
          <a:bodyPr/>
          <a:lstStyle/>
          <a:p>
            <a:fld id="{B4008EB6-D09E-4580-8CD6-DDB14511944F}" type="slidenum">
              <a:rPr lang="en-US" smtClean="0"/>
              <a:pPr/>
              <a:t>68</a:t>
            </a:fld>
            <a:endParaRPr lang="en-US"/>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fld id="{540243BC-695E-4C67-8BA8-298174F5E9CE}" type="datetime1">
              <a:rPr lang="en-US" smtClean="0"/>
              <a:t>9/28/2021</a:t>
            </a:fld>
            <a:endParaRPr lang="en-US"/>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9601722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One possible solution is to generate virtual parties within each of the physical party. We train new models for the virtual parties on the initial data subdivided into disjoint partitions. Then we have many more parties and a possibility of injection of a larger amount of noise. Additionally, in PATE, the first step is to select queries to answer. We c</a:t>
            </a:r>
            <a:r>
              <a:rPr lang="pl-PL"/>
              <a:t>an</a:t>
            </a:r>
            <a:r>
              <a:rPr lang="en-US"/>
              <a:t> do </a:t>
            </a:r>
            <a:r>
              <a:rPr lang="pl-PL"/>
              <a:t>it</a:t>
            </a:r>
            <a:r>
              <a:rPr lang="en-US"/>
              <a:t> using the original model because in this stage we do not inject any noise and c</a:t>
            </a:r>
            <a:r>
              <a:rPr lang="pl-PL"/>
              <a:t>an </a:t>
            </a:r>
            <a:r>
              <a:rPr lang="en-US"/>
              <a:t>have a precise answer. Here, we do not overlap data between virtual parties because then the DP analysis does not hold any longer and it is more difficult to analyze privacy in such a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fld id="{540243BC-695E-4C67-8BA8-298174F5E9CE}" type="datetime1">
              <a:rPr lang="en-US" smtClean="0"/>
              <a:t>9/28/2021</a:t>
            </a:fld>
            <a:endParaRPr lang="en-US"/>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15500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pl-PL" b="0" i="0"/>
              <a:t>So, m</a:t>
            </a:r>
            <a:r>
              <a:rPr lang="en-US" b="0" i="0"/>
              <a:t>ore systematically, what we want to achieve is: First, the privacy of training data. We do it via adding Gaussian random noise adaptively and achieve the (</a:t>
            </a:r>
            <a:r>
              <a:rPr lang="en-US" b="0" i="0" err="1"/>
              <a:t>dyfe’rential</a:t>
            </a:r>
            <a:r>
              <a:rPr lang="en-US" b="0" i="0"/>
              <a:t>) differential privacy. </a:t>
            </a:r>
            <a:r>
              <a:rPr lang="en-US" sz="1200" b="0" i="0" kern="1200">
                <a:solidFill>
                  <a:schemeClr val="tx1"/>
                </a:solidFill>
                <a:effectLst/>
                <a:latin typeface="+mn-lt"/>
                <a:ea typeface="+mn-ea"/>
                <a:cs typeface="+mn-cs"/>
              </a:rPr>
              <a:t>M</a:t>
            </a:r>
            <a:r>
              <a:rPr lang="en-US" sz="1200" kern="1200">
                <a:solidFill>
                  <a:schemeClr val="tx1"/>
                </a:solidFill>
                <a:effectLst/>
                <a:latin typeface="+mn-lt"/>
                <a:ea typeface="+mn-ea"/>
                <a:cs typeface="+mn-cs"/>
              </a:rPr>
              <a:t>odel outputs (which are computed on private data) can indirectly leak information about a party’s training set. In particular, sharing model parameters, gradients, or outputs in form of logits or predictions, enables a curious querying party to infer sensitive information about the individual data records from the training set. Major inference attacks include membership inference attacks (which can determine if a given data point is part of the training set of a model) and attribute inference attacks (which infers features of the training data, or statistical information about them).</a:t>
            </a:r>
            <a:endParaRPr lang="en-US" b="0" i="0"/>
          </a:p>
          <a:p>
            <a:pPr>
              <a:lnSpc>
                <a:spcPct val="120000"/>
              </a:lnSpc>
            </a:pPr>
            <a:endParaRPr lang="en-US" b="0" i="0"/>
          </a:p>
          <a:p>
            <a:pPr>
              <a:lnSpc>
                <a:spcPct val="120000"/>
              </a:lnSpc>
            </a:pPr>
            <a:endParaRPr lang="en-US" b="0" i="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130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preliminary experimental results for virtual parties. The setup is with 3 physical parties. The main goal is to improve the accuracy of the 3 models in the physical parties. Each physical party creates 50 virtual parties. Then one of the 3 parties becomes a querying party. The querying party sends its data to be labeled to the 100 teacher models that are formed from the virtual parties that belong to the other two physical parties. In this case, the virtual models were trained on much less data than the physical models but still such a collaboration improves the accuracy of models in the physical parties by about 2.2%.</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1057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identify other possible protocols for CaPC to understand how our protocol could be improved to allow smaller number of parties, smaller privacy budget, and to provide better performance, e.g., in terms of accuracy of the models.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0336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overview of the possible CaPC protocols and we go through them one by 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3061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a:effectLst/>
                <a:latin typeface="Arial" panose="020B0604020202020204" pitchFamily="34" charset="0"/>
                <a:ea typeface="Arial" panose="020B0604020202020204" pitchFamily="34" charset="0"/>
              </a:rPr>
              <a:t>This is the version of CaPC that we have talked about up to now. First, I will describe the features that we use for our comparison:</a:t>
            </a:r>
          </a:p>
          <a:p>
            <a:pPr marL="342900" marR="0" lvl="0" indent="-342900">
              <a:lnSpc>
                <a:spcPct val="115000"/>
              </a:lnSpc>
              <a:spcBef>
                <a:spcPts val="0"/>
              </a:spcBef>
              <a:spcAft>
                <a:spcPts val="0"/>
              </a:spcAft>
              <a:buFont typeface="+mj-lt"/>
              <a:buAutoNum type="arabicPeriod"/>
            </a:pPr>
            <a:r>
              <a:rPr lang="en-US" sz="1800" b="1" u="none" strike="noStrike">
                <a:effectLst/>
                <a:latin typeface="Arial" panose="020B0604020202020204" pitchFamily="34" charset="0"/>
                <a:ea typeface="Arial" panose="020B0604020202020204" pitchFamily="34" charset="0"/>
              </a:rPr>
              <a:t>Model architecture</a:t>
            </a:r>
            <a:r>
              <a:rPr lang="en-US" sz="1800" u="none" strike="noStrike">
                <a:effectLst/>
                <a:latin typeface="Arial" panose="020B0604020202020204" pitchFamily="34" charset="0"/>
                <a:ea typeface="Arial" panose="020B0604020202020204" pitchFamily="34" charset="0"/>
              </a:rPr>
              <a:t> - the architecture of the machine learning models that can be used for the teachers in the answering parties.</a:t>
            </a:r>
          </a:p>
          <a:p>
            <a:pPr marL="342900" marR="0" lvl="0" indent="-342900">
              <a:lnSpc>
                <a:spcPct val="115000"/>
              </a:lnSpc>
              <a:spcBef>
                <a:spcPts val="0"/>
              </a:spcBef>
              <a:spcAft>
                <a:spcPts val="0"/>
              </a:spcAft>
              <a:buFont typeface="+mj-lt"/>
              <a:buAutoNum type="arabicPeriod"/>
            </a:pPr>
            <a:r>
              <a:rPr lang="en-US" sz="1800" b="1" u="none" strike="noStrike">
                <a:effectLst/>
                <a:latin typeface="Arial" panose="020B0604020202020204" pitchFamily="34" charset="0"/>
                <a:ea typeface="Arial" panose="020B0604020202020204" pitchFamily="34" charset="0"/>
              </a:rPr>
              <a:t>Number of parties</a:t>
            </a:r>
            <a:r>
              <a:rPr lang="en-US" sz="1800" u="none" strike="noStrike">
                <a:effectLst/>
                <a:latin typeface="Arial" panose="020B0604020202020204" pitchFamily="34" charset="0"/>
                <a:ea typeface="Arial" panose="020B0604020202020204" pitchFamily="34" charset="0"/>
              </a:rPr>
              <a:t> that answer queries that are required to form the ensemble subject to privacy and performance constraints: the privacy budget (ε &lt; 10) while exposing a model with high performance (a desired level of accuracy, e.g., &gt; 98% for MNIST). </a:t>
            </a:r>
          </a:p>
          <a:p>
            <a:pPr marL="342900" marR="0" lvl="0" indent="-342900">
              <a:lnSpc>
                <a:spcPct val="115000"/>
              </a:lnSpc>
              <a:spcBef>
                <a:spcPts val="0"/>
              </a:spcBef>
              <a:spcAft>
                <a:spcPts val="0"/>
              </a:spcAft>
              <a:buFont typeface="+mj-lt"/>
              <a:buAutoNum type="arabicPeriod"/>
            </a:pPr>
            <a:r>
              <a:rPr lang="en-US" sz="1800" b="1" u="none" strike="noStrike">
                <a:effectLst/>
                <a:latin typeface="Arial" panose="020B0604020202020204" pitchFamily="34" charset="0"/>
                <a:ea typeface="Arial" panose="020B0604020202020204" pitchFamily="34" charset="0"/>
              </a:rPr>
              <a:t>Amount of data</a:t>
            </a:r>
            <a:r>
              <a:rPr lang="en-US" sz="1800" u="none" strike="noStrike">
                <a:effectLst/>
                <a:latin typeface="Arial" panose="020B0604020202020204" pitchFamily="34" charset="0"/>
                <a:ea typeface="Arial" panose="020B0604020202020204" pitchFamily="34" charset="0"/>
              </a:rPr>
              <a:t> required to train the models in the answering parties subject to the same constraints as in point 2.</a:t>
            </a:r>
          </a:p>
          <a:p>
            <a:pPr marL="342900" marR="0" lvl="0" indent="-342900">
              <a:lnSpc>
                <a:spcPct val="115000"/>
              </a:lnSpc>
              <a:spcBef>
                <a:spcPts val="0"/>
              </a:spcBef>
              <a:spcAft>
                <a:spcPts val="0"/>
              </a:spcAft>
              <a:buFont typeface="+mj-lt"/>
              <a:buAutoNum type="arabicPeriod"/>
            </a:pPr>
            <a:r>
              <a:rPr lang="en-US" sz="1800" b="1" u="none" strike="noStrike">
                <a:effectLst/>
                <a:latin typeface="Arial" panose="020B0604020202020204" pitchFamily="34" charset="0"/>
                <a:ea typeface="Arial" panose="020B0604020202020204" pitchFamily="34" charset="0"/>
              </a:rPr>
              <a:t>Privacy analysis</a:t>
            </a:r>
            <a:r>
              <a:rPr lang="en-US" sz="1800" u="none" strike="noStrike">
                <a:effectLst/>
                <a:latin typeface="Arial" panose="020B0604020202020204" pitchFamily="34" charset="0"/>
                <a:ea typeface="Arial" panose="020B0604020202020204" pitchFamily="34" charset="0"/>
              </a:rPr>
              <a:t> that has to be carried out for a given version of CaPC.</a:t>
            </a:r>
          </a:p>
          <a:p>
            <a:pPr marL="342900" marR="0" lvl="0" indent="-342900">
              <a:lnSpc>
                <a:spcPct val="115000"/>
              </a:lnSpc>
              <a:spcBef>
                <a:spcPts val="0"/>
              </a:spcBef>
              <a:spcAft>
                <a:spcPts val="0"/>
              </a:spcAft>
              <a:buFont typeface="+mj-lt"/>
              <a:buAutoNum type="arabicPeriod"/>
            </a:pPr>
            <a:r>
              <a:rPr lang="en-US" sz="1800" b="1" u="none" strike="noStrike">
                <a:effectLst/>
                <a:latin typeface="Arial" panose="020B0604020202020204" pitchFamily="34" charset="0"/>
                <a:ea typeface="Arial" panose="020B0604020202020204" pitchFamily="34" charset="0"/>
              </a:rPr>
              <a:t>Third party</a:t>
            </a:r>
            <a:r>
              <a:rPr lang="en-US" sz="1800" u="none" strike="noStrike">
                <a:effectLst/>
                <a:latin typeface="Arial" panose="020B0604020202020204" pitchFamily="34" charset="0"/>
                <a:ea typeface="Arial" panose="020B0604020202020204" pitchFamily="34" charset="0"/>
              </a:rPr>
              <a:t> - the minimum is the set of answering and querying parties. The third party such as CSP (Content Service Provider) is required in most versions of CaPC.</a:t>
            </a:r>
          </a:p>
          <a:p>
            <a:pPr marL="342900" marR="0" lvl="0" indent="-342900">
              <a:lnSpc>
                <a:spcPct val="115000"/>
              </a:lnSpc>
              <a:spcBef>
                <a:spcPts val="0"/>
              </a:spcBef>
              <a:spcAft>
                <a:spcPts val="0"/>
              </a:spcAft>
              <a:buFont typeface="+mj-lt"/>
              <a:buAutoNum type="arabicPeriod"/>
            </a:pPr>
            <a:r>
              <a:rPr lang="en-US" sz="1800" b="1" u="none" strike="noStrike">
                <a:effectLst/>
                <a:latin typeface="Arial" panose="020B0604020202020204" pitchFamily="34" charset="0"/>
                <a:ea typeface="Arial" panose="020B0604020202020204" pitchFamily="34" charset="0"/>
              </a:rPr>
              <a:t>Number of queries</a:t>
            </a:r>
            <a:r>
              <a:rPr lang="en-US" sz="1800" u="none" strike="noStrike">
                <a:effectLst/>
                <a:latin typeface="Arial" panose="020B0604020202020204" pitchFamily="34" charset="0"/>
                <a:ea typeface="Arial" panose="020B0604020202020204" pitchFamily="34" charset="0"/>
              </a:rPr>
              <a:t> - that can be asked by a querying party.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4138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a:effectLst/>
                <a:latin typeface="Arial" panose="020B0604020202020204" pitchFamily="34" charset="0"/>
                <a:ea typeface="Arial" panose="020B0604020202020204" pitchFamily="34" charset="0"/>
              </a:rPr>
              <a:t>The PATE+PI (which stands for private inference) is the simplest version of CaPC. It uses PATE to expose only a single student model. This ensures that the private data on which the teacher models were trained will not be exposed after this step. The privacy budget is fixed and calculated only once for the queries that were issued to train the student model. We run PATE in each answering party and then the private </a:t>
            </a:r>
            <a:r>
              <a:rPr lang="en-US" sz="1200" u="none" strike="noStrike" err="1">
                <a:effectLst/>
                <a:latin typeface="Arial" panose="020B0604020202020204" pitchFamily="34" charset="0"/>
                <a:ea typeface="Arial" panose="020B0604020202020204" pitchFamily="34" charset="0"/>
              </a:rPr>
              <a:t>infrerence</a:t>
            </a:r>
            <a:r>
              <a:rPr lang="en-US" sz="1200" u="none" strike="noStrike">
                <a:effectLst/>
                <a:latin typeface="Arial" panose="020B0604020202020204" pitchFamily="34" charset="0"/>
                <a:ea typeface="Arial" panose="020B0604020202020204" pitchFamily="34" charset="0"/>
              </a:rPr>
              <a:t> between the created student model and querying parties. There is no need for a third-party.</a:t>
            </a:r>
          </a:p>
          <a:p>
            <a:endParaRPr lang="en-US" sz="1200" u="none" strike="noStrike">
              <a:effectLst/>
              <a:latin typeface="Arial" panose="020B0604020202020204" pitchFamily="34" charset="0"/>
              <a:ea typeface="Arial" panose="020B0604020202020204" pitchFamily="34" charset="0"/>
            </a:endParaRPr>
          </a:p>
          <a:p>
            <a:r>
              <a:rPr lang="en-US" sz="1200" u="none" strike="noStrike">
                <a:effectLst/>
                <a:latin typeface="Arial" panose="020B0604020202020204" pitchFamily="34" charset="0"/>
                <a:ea typeface="Arial" panose="020B0604020202020204" pitchFamily="34" charset="0"/>
              </a:rPr>
              <a:t>We need a </a:t>
            </a:r>
            <a:r>
              <a:rPr lang="en-US" sz="1200" u="none" strike="noStrike" err="1">
                <a:effectLst/>
                <a:latin typeface="Arial" panose="020B0604020202020204" pitchFamily="34" charset="0"/>
                <a:ea typeface="Arial" panose="020B0604020202020204" pitchFamily="34" charset="0"/>
              </a:rPr>
              <a:t>lof</a:t>
            </a:r>
            <a:r>
              <a:rPr lang="en-US" sz="1200" u="none" strike="noStrike">
                <a:effectLst/>
                <a:latin typeface="Arial" panose="020B0604020202020204" pitchFamily="34" charset="0"/>
                <a:ea typeface="Arial" panose="020B0604020202020204" pitchFamily="34" charset="0"/>
              </a:rPr>
              <a:t> data to able able to create hundreds of models in a single party and also need the public data to train the teacher model.</a:t>
            </a:r>
          </a:p>
          <a:p>
            <a:r>
              <a:rPr lang="en-US" sz="1200" u="none" strike="noStrike">
                <a:effectLst/>
                <a:latin typeface="Arial" panose="020B0604020202020204" pitchFamily="34" charset="0"/>
                <a:ea typeface="Arial" panose="020B0604020202020204" pitchFamily="34" charset="0"/>
              </a:rPr>
              <a:t>Once we build the student model, we can issue an unlimited number of queries to it since the privacy budget is fixed.</a:t>
            </a:r>
          </a:p>
          <a:p>
            <a:endParaRPr lang="en-US" sz="1200" u="none" strike="noStrike">
              <a:effectLst/>
              <a:latin typeface="Arial" panose="020B0604020202020204" pitchFamily="34" charset="0"/>
            </a:endParaRPr>
          </a:p>
          <a:p>
            <a:endParaRPr lang="en-US" sz="1200"/>
          </a:p>
          <a:p>
            <a:endParaRPr lang="en-US" sz="1200"/>
          </a:p>
          <a:p>
            <a:endParaRPr lang="en-US" sz="12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3457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The goal of </a:t>
            </a:r>
            <a:r>
              <a:rPr lang="en-US" sz="1200" err="1"/>
              <a:t>CaPC</a:t>
            </a:r>
            <a:r>
              <a:rPr lang="en-US" sz="1200"/>
              <a:t>-H and </a:t>
            </a:r>
            <a:r>
              <a:rPr lang="en-US" sz="1200" err="1"/>
              <a:t>CaPC</a:t>
            </a:r>
            <a:r>
              <a:rPr lang="en-US" sz="1200"/>
              <a:t>-VP methods is to reduce the number of participating parties (e.g., hospitals, banks, etc.). </a:t>
            </a:r>
            <a:r>
              <a:rPr lang="en-US" sz="1200" err="1"/>
              <a:t>CaPC</a:t>
            </a:r>
            <a:r>
              <a:rPr lang="en-US" sz="1200"/>
              <a:t>-H is a hierarchical PATE where we run PATE in each answering party separately and then another PATE on top of all the answering parties. This requires additional privacy analysis. </a:t>
            </a:r>
            <a:r>
              <a:rPr lang="en-US" sz="1200" err="1"/>
              <a:t>CaPC</a:t>
            </a:r>
            <a:r>
              <a:rPr lang="en-US" sz="1200"/>
              <a:t>-VP creates the additional virtual parties in each physical party (as shown in the last experiment) but PATE is run only once for all the provided virtual teacher models that are not in the current querying party. One advantage of </a:t>
            </a:r>
            <a:r>
              <a:rPr lang="en-US" sz="1200" err="1"/>
              <a:t>CaPC</a:t>
            </a:r>
            <a:r>
              <a:rPr lang="en-US" sz="1200"/>
              <a:t>-H is that we have student models in each answering party and can ask them unlimited number of queries. On the other hand, </a:t>
            </a:r>
            <a:r>
              <a:rPr lang="en-US" sz="1200" err="1"/>
              <a:t>CaPC</a:t>
            </a:r>
            <a:r>
              <a:rPr lang="en-US" sz="1200"/>
              <a:t>-H requires some public data.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628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We train each teacher model using DP-SGD (which is differential privacy via SGD for deep learning). This method might decrease the number of parties because some degree of the privacy is already provided in each of the teacher models. This approach requires an additional privacy analysis that combines DP-SGD and PATE. It narrows down the architecture of the ML models to the deep learning models. For the DPS-PI (which is DP-SGD + Private Inference), we train the model with DP-SGD and do not aggregate the results via noisy aggregation but run the private inference directly on the model trained with DP-SGD. However, the privacy budget is higher for DP-SGD than for PATE.</a:t>
            </a:r>
          </a:p>
          <a:p>
            <a:endParaRPr lang="en-US"/>
          </a:p>
          <a:p>
            <a:r>
              <a:rPr lang="en-US"/>
              <a:t>DP-SGD – if we can prove that all weights of the two models are observed with probabilities that lie within a predefined boundary of </a:t>
            </a:r>
            <a:r>
              <a:rPr lang="en-US" b="1"/>
              <a:t>exp(ε)</a:t>
            </a:r>
            <a:r>
              <a:rPr lang="en-US" b="1" i="1"/>
              <a:t> </a:t>
            </a:r>
            <a:r>
              <a:rPr lang="en-US"/>
              <a:t>of each other, then we can claim that the training procedure is DP-private with privacy budget epsilon.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034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The second desideratum of CaPC is to preserve the confidentiality of the </a:t>
            </a:r>
            <a:r>
              <a:rPr lang="en-US" b="0" i="0" err="1"/>
              <a:t>unlabeld</a:t>
            </a:r>
            <a:r>
              <a:rPr lang="en-US" b="0" i="0"/>
              <a:t> data. Thus, this data is sent and processed in encrypted form. This is done via secure multi-party computation and homomorphic encryption.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7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In our work, we consider a distributed collaborative learning. Our goal is to train the red model presented on the right-hand side. We have some </a:t>
            </a:r>
            <a:r>
              <a:rPr lang="en-US" b="0" i="0" err="1"/>
              <a:t>unalabeled</a:t>
            </a:r>
            <a:r>
              <a:rPr lang="en-US" b="0" i="0"/>
              <a:t> data. We send the data to many other models for inference. These models label the data and we aggregate the labels into a single label per data point. Then these new labels in combination with the unlabeled data are used to train the red model.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9424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identify other possible protocols for CaPC to understand how our protocol could be improved to allow smaller number of parties, smaller privacy budget, and to provide better performance, e.g., in terms of accuracy of the models.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34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Second desideratum of CaPC is the query confidentiality. For that, we </a:t>
            </a:r>
            <a:r>
              <a:rPr lang="en-US" b="0" i="0" err="1"/>
              <a:t>enrypt</a:t>
            </a:r>
            <a:r>
              <a:rPr lang="en-US" b="0" i="0"/>
              <a:t> input data sent for inference and do inference on encrypted data using Homomorphic Encryption and Secure Multi-Party Computation. </a:t>
            </a:r>
          </a:p>
          <a:p>
            <a:pPr>
              <a:lnSpc>
                <a:spcPct val="120000"/>
              </a:lnSpc>
            </a:pPr>
            <a:endParaRPr lang="en-US" b="0" i="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5709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Now, we’ll move on to discuss how to use PATE for the multi-label classification. </a:t>
            </a:r>
            <a:r>
              <a:rPr lang="en-US" sz="1800" b="0" i="0" u="none" strike="noStrike">
                <a:solidFill>
                  <a:srgbClr val="000000"/>
                </a:solidFill>
                <a:effectLst/>
                <a:latin typeface="Arial" panose="020B0604020202020204" pitchFamily="34" charset="0"/>
              </a:rPr>
              <a:t>So, for multi-class classification we have to find a single correct class for a given image. Here, we have an image from the CIFAR10 dataset and want our model to classify this image as a truck. For the multi-label classification, we have to find which labels apply to a given image. Here, for an image of president Obama and we want our model to indicate which labels out of 5 might be present in this image, for instance, our model correctly classifies that Mr. Obama is smiling.</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2667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simplify the labels for the multi-label classification and consider running PATE in both types of machine learning tasks. As of now PATE can be used for the multi-class classification. The question is: how can we run it for the multi-label classification?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7798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Let us assume that we have two labels for every data point. </a:t>
            </a:r>
            <a:r>
              <a:rPr lang="en-US" sz="2800"/>
              <a:t>The label powerset (LP) transformation creates one binary classifier for every label combination present in the training set. For example, if possible labels for an example were A and B, the label powerset representation of this problem is a multi-class classification problem with the 4 classes: 00, 01, 10, and 11. </a:t>
            </a:r>
            <a:endParaRPr lang="en-US" sz="1800" b="0" i="0" u="none" strike="noStrike">
              <a:solidFill>
                <a:srgbClr val="000000"/>
              </a:solidFill>
              <a:effectLst/>
              <a:latin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895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Let us assume that we have two labels for every data point. </a:t>
            </a:r>
            <a:r>
              <a:rPr lang="en-US" sz="2800"/>
              <a:t>The label powerset (LP) transformation creates one binary classifier for every label combination present in the training set. For example, if possible labels for an example were A and B, the label powerset representation of this problem is a multi-class classification problem with the 4 classes: 00, 01, 10, and 11. The problem is that if we have 40 labels like in the CelebA dataset, the number of classes increases exponentially to 2^40. We expect that this approach might work well only for up to a few labels. </a:t>
            </a:r>
            <a:endParaRPr lang="en-US" sz="1800" b="0" i="0" u="none" strike="noStrike">
              <a:solidFill>
                <a:srgbClr val="000000"/>
              </a:solidFill>
              <a:effectLst/>
              <a:latin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57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Another transformation is to treat each label as a separate binary classifier.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0745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focus on the output from PATE. In the multi-class case, the PATE should return truck as the correct class. For the multi-label classification, let us focus on a single label. Let it be label A. It is equivalent to </a:t>
            </a:r>
            <a:r>
              <a:rPr lang="en-US" err="1"/>
              <a:t>selecing</a:t>
            </a:r>
            <a:r>
              <a:rPr lang="en-US"/>
              <a:t> a class for this label to be either </a:t>
            </a:r>
            <a:r>
              <a:rPr lang="en-US" err="1"/>
              <a:t>positvive</a:t>
            </a:r>
            <a:r>
              <a:rPr lang="en-US"/>
              <a:t> (a disease present) or +1 or a negative class (a disease is absent) or 0.</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613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focus on the output from PATE. In the multi-class </a:t>
            </a:r>
            <a:r>
              <a:rPr lang="en-US" err="1"/>
              <a:t>clase</a:t>
            </a:r>
            <a:r>
              <a:rPr lang="en-US"/>
              <a:t>, the PATE should return truck as the correct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the multi-label classification,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2767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The first part of the model for </a:t>
            </a:r>
            <a:r>
              <a:rPr lang="en-US" sz="1800" b="0" i="0" u="none" strike="noStrike" err="1">
                <a:solidFill>
                  <a:srgbClr val="000000"/>
                </a:solidFill>
                <a:effectLst/>
                <a:latin typeface="Arial" panose="020B0604020202020204" pitchFamily="34" charset="0"/>
              </a:rPr>
              <a:t>CheXpert</a:t>
            </a:r>
            <a:r>
              <a:rPr lang="en-US" sz="1800" b="0" i="0" u="none" strike="noStrike">
                <a:solidFill>
                  <a:srgbClr val="000000"/>
                </a:solidFill>
                <a:effectLst/>
                <a:latin typeface="Arial" panose="020B0604020202020204" pitchFamily="34" charset="0"/>
              </a:rPr>
              <a:t> is a general feature extraction, for example, using DenseNet-121 pretrained on ImageNet. For a given X-ray image, we extract its features. The last few layers of the model are task specific (an attention map, batch norm, and fully-connected). For a given image, these specialized layers are run separately for each class, so there is </a:t>
            </a:r>
            <a:r>
              <a:rPr lang="en-US" sz="1800" b="1" i="0" u="none" strike="noStrike">
                <a:solidFill>
                  <a:srgbClr val="000000"/>
                </a:solidFill>
                <a:effectLst/>
                <a:latin typeface="Arial" panose="020B0604020202020204" pitchFamily="34" charset="0"/>
              </a:rPr>
              <a:t>a separate single logit computed per class</a:t>
            </a:r>
            <a:r>
              <a:rPr lang="en-US" sz="1800" b="0" i="0" u="none" strike="noStrike">
                <a:solidFill>
                  <a:srgbClr val="000000"/>
                </a:solidFill>
                <a:effectLst/>
                <a:latin typeface="Arial" panose="020B0604020202020204" pitchFamily="34" charset="0"/>
              </a:rPr>
              <a:t>. At the end, we combine the logits into a single vector.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Advanced composition theorem 3.2.0 </a:t>
            </a:r>
            <a:r>
              <a:rPr lang="en-US" err="1"/>
              <a:t>Aren</a:t>
            </a:r>
            <a:r>
              <a:rPr lang="en-US"/>
              <a:t> </a:t>
            </a:r>
            <a:r>
              <a:rPr lang="en-US" err="1"/>
              <a:t>loks</a:t>
            </a:r>
            <a:r>
              <a:rPr lang="en-US"/>
              <a:t>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Elen’s</a:t>
            </a:r>
            <a:r>
              <a:rPr lang="en-US"/>
              <a:t> book epsilon k for each of the binary classifiers.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5365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The first part of the model for </a:t>
            </a:r>
            <a:r>
              <a:rPr lang="en-US" sz="1800" b="0" i="0" u="none" strike="noStrike" err="1">
                <a:solidFill>
                  <a:srgbClr val="000000"/>
                </a:solidFill>
                <a:effectLst/>
                <a:latin typeface="Arial" panose="020B0604020202020204" pitchFamily="34" charset="0"/>
              </a:rPr>
              <a:t>CheXpert</a:t>
            </a:r>
            <a:r>
              <a:rPr lang="en-US" sz="1800" b="0" i="0" u="none" strike="noStrike">
                <a:solidFill>
                  <a:srgbClr val="000000"/>
                </a:solidFill>
                <a:effectLst/>
                <a:latin typeface="Arial" panose="020B0604020202020204" pitchFamily="34" charset="0"/>
              </a:rPr>
              <a:t> is a general feature extraction, for example, using DenseNet-121 pretrained on ImageNet. For a given X-ray image, we extract its features. The last few layers of the model are task specific (an attention map, batch norm, and fully-connected). For a given image, these specialized layers are run separately for each class, so there is </a:t>
            </a:r>
            <a:r>
              <a:rPr lang="en-US" sz="1800" b="1" i="0" u="none" strike="noStrike">
                <a:solidFill>
                  <a:srgbClr val="000000"/>
                </a:solidFill>
                <a:effectLst/>
                <a:latin typeface="Arial" panose="020B0604020202020204" pitchFamily="34" charset="0"/>
              </a:rPr>
              <a:t>a separate single logit computed per class</a:t>
            </a:r>
            <a:r>
              <a:rPr lang="en-US" sz="1800" b="0" i="0" u="none" strike="noStrike">
                <a:solidFill>
                  <a:srgbClr val="000000"/>
                </a:solidFill>
                <a:effectLst/>
                <a:latin typeface="Arial" panose="020B0604020202020204" pitchFamily="34" charset="0"/>
              </a:rPr>
              <a:t>. At the end, we combine the logits into a single vector.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Advanced composition theorem 3.2.0 </a:t>
            </a:r>
            <a:r>
              <a:rPr lang="en-US" err="1"/>
              <a:t>Aren</a:t>
            </a:r>
            <a:r>
              <a:rPr lang="en-US"/>
              <a:t> </a:t>
            </a:r>
            <a:r>
              <a:rPr lang="en-US" err="1"/>
              <a:t>loks</a:t>
            </a:r>
            <a:r>
              <a:rPr lang="en-US"/>
              <a:t>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Elen’s</a:t>
            </a:r>
            <a:r>
              <a:rPr lang="en-US"/>
              <a:t> book epsilon k for each of the binary classifiers.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3221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The first part of the model for </a:t>
            </a:r>
            <a:r>
              <a:rPr lang="en-US" sz="1800" b="0" i="0" u="none" strike="noStrike" err="1">
                <a:solidFill>
                  <a:srgbClr val="000000"/>
                </a:solidFill>
                <a:effectLst/>
                <a:latin typeface="Arial" panose="020B0604020202020204" pitchFamily="34" charset="0"/>
              </a:rPr>
              <a:t>CheXpert</a:t>
            </a:r>
            <a:r>
              <a:rPr lang="en-US" sz="1800" b="0" i="0" u="none" strike="noStrike">
                <a:solidFill>
                  <a:srgbClr val="000000"/>
                </a:solidFill>
                <a:effectLst/>
                <a:latin typeface="Arial" panose="020B0604020202020204" pitchFamily="34" charset="0"/>
              </a:rPr>
              <a:t> is a general feature extraction, for example, using DenseNet-121 pretrained on ImageNet. For a given X-ray image, we extract its features. The last few layers of the model are task specific (an attention map, batch norm, and fully-connected). For a given image, these specialized layers are run separately for each class, so there is </a:t>
            </a:r>
            <a:r>
              <a:rPr lang="en-US" sz="1800" b="1" i="0" u="none" strike="noStrike">
                <a:solidFill>
                  <a:srgbClr val="000000"/>
                </a:solidFill>
                <a:effectLst/>
                <a:latin typeface="Arial" panose="020B0604020202020204" pitchFamily="34" charset="0"/>
              </a:rPr>
              <a:t>a separate single logit computed per class</a:t>
            </a:r>
            <a:r>
              <a:rPr lang="en-US" sz="1800" b="0" i="0" u="none" strike="noStrike">
                <a:solidFill>
                  <a:srgbClr val="000000"/>
                </a:solidFill>
                <a:effectLst/>
                <a:latin typeface="Arial" panose="020B0604020202020204" pitchFamily="34" charset="0"/>
              </a:rPr>
              <a:t>. At the end, we combine the logits into a single vector.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Advanced composition theorem 3.2.0 </a:t>
            </a:r>
            <a:r>
              <a:rPr lang="en-US" err="1"/>
              <a:t>Aren</a:t>
            </a:r>
            <a:r>
              <a:rPr lang="en-US"/>
              <a:t> </a:t>
            </a:r>
            <a:r>
              <a:rPr lang="en-US" err="1"/>
              <a:t>loks</a:t>
            </a:r>
            <a:r>
              <a:rPr lang="en-US"/>
              <a:t>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Elen’s</a:t>
            </a:r>
            <a:r>
              <a:rPr lang="en-US"/>
              <a:t> book epsilon k for each of the binary classifiers.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970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b="0" i="0"/>
              <a:t>Finally, regarding the model confidentiality: the querying party should not see the models that belong to the answering parties.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4354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Each label as a single query.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Original threshold – per input bases.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Threshold mechanism per label bases. Binary classification problem. Multiple </a:t>
            </a:r>
            <a:r>
              <a:rPr lang="en-US" err="1"/>
              <a:t>quries</a:t>
            </a:r>
            <a:r>
              <a:rPr lang="en-US"/>
              <a:t> with exactly the same input. These queries are related. They have the same image / input data.</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6993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are the final answers from PATE. If you are a careful reader, you might discern a hidden message in this slide “Clever Hans”, the red bottom signs ⊥s form the first letter C and H from the name of our lab.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privacy has to be analyzed holistically. By refusing to reply (by assigning </a:t>
            </a:r>
            <a:r>
              <a:rPr lang="en-US" err="1"/>
              <a:t>bootom</a:t>
            </a:r>
            <a:r>
              <a:rPr lang="en-US"/>
              <a:t> ⊥) to a given label, we also reveal some information – in this case our ensemble of teacher models was not confident enough.</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272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159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previous 2 approaches to multi-label classification were machine learning based. Here, we would like to model the problem based on the standard algorithm from the privacy literature called the multiple counting query. In our case, the input vectors would be the vectors of sigmoid outputs from teacher models, and the output being the approximated average that would express the probability if a given label is present or absent.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3868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0130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can model the lack of answer in the region from 0.25 to 0.75 in terms of the probability.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2991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This is a laundry list of other open problems in CaPC.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2D3"/>
                </a:solidFill>
                <a:effectLst/>
                <a:latin typeface="Slack-Lato"/>
              </a:rPr>
              <a:t>Can we also train the teacher models on encrypted data? There could be a trusted data curator involved. </a:t>
            </a: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We do not want s full malicious model but some guarantees against corrupted parties. For instance, what could happen if parties collude or some of them are corrupted?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How to handle the Out-Of-Distribution data for teacher models? </a:t>
            </a:r>
            <a:r>
              <a:rPr lang="pl-PL" sz="1200" b="0"/>
              <a:t>We </a:t>
            </a:r>
            <a:endParaRPr lang="en-US" sz="1200"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36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039" b="3534"/>
          <a:stretch/>
        </p:blipFill>
        <p:spPr>
          <a:xfrm flipH="1">
            <a:off x="0" y="0"/>
            <a:ext cx="12192000" cy="6858001"/>
          </a:xfrm>
          <a:prstGeom prst="rect">
            <a:avLst/>
          </a:prstGeom>
        </p:spPr>
      </p:pic>
      <p:sp>
        <p:nvSpPr>
          <p:cNvPr id="18" name="Rectangle 17"/>
          <p:cNvSpPr/>
          <p:nvPr userDrawn="1"/>
        </p:nvSpPr>
        <p:spPr bwMode="gray">
          <a:xfrm>
            <a:off x="269239" y="1486470"/>
            <a:ext cx="6274974" cy="3586208"/>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1176314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63715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1237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904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5958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164054"/>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0014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164054"/>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7089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81165"/>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89441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8116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9016696-1016-41F9-9728-6E2D5CC23DEC}"/>
              </a:ext>
            </a:extLst>
          </p:cNvPr>
          <p:cNvSpPr>
            <a:spLocks noGrp="1"/>
          </p:cNvSpPr>
          <p:nvPr>
            <p:ph type="sldNum" sz="quarter" idx="11"/>
          </p:nvPr>
        </p:nvSpPr>
        <p:spPr>
          <a:xfrm>
            <a:off x="9449812" y="6493776"/>
            <a:ext cx="2742188" cy="364224"/>
          </a:xfrm>
        </p:spPr>
        <p:txBody>
          <a:bodyPr/>
          <a:lstStyle/>
          <a:p>
            <a:fld id="{C141AF8B-0997-4AE9-B875-B7E2363D0751}" type="slidenum">
              <a:rPr lang="en-US" smtClean="0"/>
              <a:t>‹#›</a:t>
            </a:fld>
            <a:endParaRPr lang="en-US"/>
          </a:p>
        </p:txBody>
      </p:sp>
    </p:spTree>
    <p:extLst>
      <p:ext uri="{BB962C8B-B14F-4D97-AF65-F5344CB8AC3E}">
        <p14:creationId xmlns:p14="http://schemas.microsoft.com/office/powerpoint/2010/main" val="21897181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1920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1920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26149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1920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1920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5361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8364" b="7209"/>
          <a:stretch/>
        </p:blipFill>
        <p:spPr>
          <a:xfrm>
            <a:off x="0" y="0"/>
            <a:ext cx="1219200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5977424"/>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5060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9159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9159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4332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91598"/>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91598"/>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5374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F4311C-76A2-484D-B04F-F59C2E57A3A8}"/>
              </a:ext>
            </a:extLst>
          </p:cNvPr>
          <p:cNvSpPr>
            <a:spLocks noGrp="1"/>
          </p:cNvSpPr>
          <p:nvPr>
            <p:ph type="sldNum" sz="quarter" idx="10"/>
          </p:nvPr>
        </p:nvSpPr>
        <p:spPr>
          <a:xfrm>
            <a:off x="9449812" y="6493776"/>
            <a:ext cx="2742188" cy="364224"/>
          </a:xfrm>
        </p:spPr>
        <p:txBody>
          <a:bodyPr/>
          <a:lstStyle/>
          <a:p>
            <a:fld id="{C141AF8B-0997-4AE9-B875-B7E2363D0751}" type="slidenum">
              <a:rPr lang="en-US" smtClean="0"/>
              <a:t>‹#›</a:t>
            </a:fld>
            <a:endParaRPr lang="en-US"/>
          </a:p>
        </p:txBody>
      </p:sp>
    </p:spTree>
    <p:extLst>
      <p:ext uri="{BB962C8B-B14F-4D97-AF65-F5344CB8AC3E}">
        <p14:creationId xmlns:p14="http://schemas.microsoft.com/office/powerpoint/2010/main" val="40025669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8854946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9792617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172077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150187"/>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2533869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150187"/>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03944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99376"/>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3775791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66866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1199" r="8620" b="1551"/>
          <a:stretch/>
        </p:blipFill>
        <p:spPr>
          <a:xfrm>
            <a:off x="0" y="-9047"/>
            <a:ext cx="12192000" cy="686704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111575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303811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738515-0777-4039-A168-57C9069E1EC3}"/>
              </a:ext>
            </a:extLst>
          </p:cNvPr>
          <p:cNvSpPr>
            <a:spLocks noGrp="1"/>
          </p:cNvSpPr>
          <p:nvPr>
            <p:ph type="sldNum" sz="quarter" idx="10"/>
          </p:nvPr>
        </p:nvSpPr>
        <p:spPr>
          <a:xfrm>
            <a:off x="9449812" y="6482498"/>
            <a:ext cx="2742188" cy="364224"/>
          </a:xfrm>
        </p:spPr>
        <p:txBody>
          <a:bodyPr/>
          <a:lstStyle>
            <a:lvl1pPr>
              <a:defRPr sz="1765"/>
            </a:lvl1pPr>
          </a:lstStyle>
          <a:p>
            <a:fld id="{C141AF8B-0997-4AE9-B875-B7E2363D0751}" type="slidenum">
              <a:rPr lang="en-US" smtClean="0"/>
              <a:pPr/>
              <a:t>‹#›</a:t>
            </a:fld>
            <a:endParaRPr lang="en-US"/>
          </a:p>
        </p:txBody>
      </p:sp>
    </p:spTree>
    <p:extLst>
      <p:ext uri="{BB962C8B-B14F-4D97-AF65-F5344CB8AC3E}">
        <p14:creationId xmlns:p14="http://schemas.microsoft.com/office/powerpoint/2010/main" val="25694204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FAFA2C-96C5-4A69-8ACF-C2657F9FA6EC}"/>
              </a:ext>
            </a:extLst>
          </p:cNvPr>
          <p:cNvSpPr>
            <a:spLocks noGrp="1"/>
          </p:cNvSpPr>
          <p:nvPr>
            <p:ph type="sldNum" sz="quarter" idx="10"/>
          </p:nvPr>
        </p:nvSpPr>
        <p:spPr/>
        <p:txBody>
          <a:bodyPr/>
          <a:lstStyle/>
          <a:p>
            <a:fld id="{C141AF8B-0997-4AE9-B875-B7E2363D0751}" type="slidenum">
              <a:rPr lang="en-US" smtClean="0"/>
              <a:t>‹#›</a:t>
            </a:fld>
            <a:endParaRPr lang="en-US"/>
          </a:p>
        </p:txBody>
      </p:sp>
    </p:spTree>
    <p:extLst>
      <p:ext uri="{BB962C8B-B14F-4D97-AF65-F5344CB8AC3E}">
        <p14:creationId xmlns:p14="http://schemas.microsoft.com/office/powerpoint/2010/main" val="412420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603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886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610586"/>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68853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3DAF-A78F-4981-A3D9-E703295BFD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CEB09D-FCF6-4A4F-B056-0B06D9132C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AB5727-4BF8-4FBD-86C7-7440645932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B12023-9C09-4F7B-BC3B-64471D9807E8}"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9/28/2021</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67083AA3-8651-4983-93D3-4D6F89CC16C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BB4F799C-B113-4D7E-87BD-459AB07C12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596D08-D788-4737-B00F-33123DBE1775}"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093503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3DAF-A78F-4981-A3D9-E703295BFD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CEB09D-FCF6-4A4F-B056-0B06D9132C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AB5727-4BF8-4FBD-86C7-74406459326F}"/>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67083AA3-8651-4983-93D3-4D6F89CC1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F799C-B113-4D7E-87BD-459AB07C12EA}"/>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31532425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1A01-3232-4B0D-B004-D3BB16340D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D0A33D-C5B9-46BB-A7F0-FF4C47AAF6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E00-FB76-4863-A026-24E49AD15769}"/>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341394C0-0773-48FC-BFA6-28F340605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67BF4-0AFE-4C38-866C-71E2241658FF}"/>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2506560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5E8B7-B629-4F2C-963B-0108CA535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CBF45B-9DF9-4FA7-9364-A5AD13D1FE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8886D4-5E2B-4BBA-8C13-260CA1077F26}"/>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CF2359AF-92BE-4F74-872C-091B0DA82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351C9-F197-44DA-8297-724990DF40F3}"/>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2391588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3" name="Rectangle 12"/>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Tree>
    <p:extLst>
      <p:ext uri="{BB962C8B-B14F-4D97-AF65-F5344CB8AC3E}">
        <p14:creationId xmlns:p14="http://schemas.microsoft.com/office/powerpoint/2010/main" val="1786179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707F-1822-43ED-A768-C3032F1148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851C1-C54C-4718-92B1-2DBC2DFDE6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F85816-560C-4CBD-9927-BE2BB25795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5A8642-2898-4A0B-9A82-0164AF58EDBD}"/>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6" name="Footer Placeholder 5">
            <a:extLst>
              <a:ext uri="{FF2B5EF4-FFF2-40B4-BE49-F238E27FC236}">
                <a16:creationId xmlns:a16="http://schemas.microsoft.com/office/drawing/2014/main" id="{DFA27CB1-735D-467D-8C15-D188CAB88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7C2776-EB03-49AF-A55A-E9D3D7BDE0BC}"/>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35846545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70CF-50EC-4267-8917-29FA49EEB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F4E7DB-3033-4F9B-9532-5E456ED194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01E484-F707-4CE9-95B8-65DDF48F9F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379DB-FF07-4F55-B9E3-D0248B98A7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9A3FC2-E65B-49F4-A708-FF018EE8F7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3B0766-E35F-4BBF-9012-D03DAF650AA4}"/>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8" name="Footer Placeholder 7">
            <a:extLst>
              <a:ext uri="{FF2B5EF4-FFF2-40B4-BE49-F238E27FC236}">
                <a16:creationId xmlns:a16="http://schemas.microsoft.com/office/drawing/2014/main" id="{C0CFBD53-C383-460B-B16C-94EFFC067C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EBB54-2BD0-424C-8B3A-80831EB8AB2E}"/>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36388107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B317-1BF1-4F25-A58A-DE1A7FD0BA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A0BC06-C574-4FB4-B762-2DD43773D17A}"/>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4" name="Footer Placeholder 3">
            <a:extLst>
              <a:ext uri="{FF2B5EF4-FFF2-40B4-BE49-F238E27FC236}">
                <a16:creationId xmlns:a16="http://schemas.microsoft.com/office/drawing/2014/main" id="{3F5F894B-18B9-4116-A30B-D3290768D7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439B46-CD0E-48D6-8180-03E78E339A07}"/>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33958157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935C64-F35D-449B-83DA-D210483A564B}"/>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3" name="Footer Placeholder 2">
            <a:extLst>
              <a:ext uri="{FF2B5EF4-FFF2-40B4-BE49-F238E27FC236}">
                <a16:creationId xmlns:a16="http://schemas.microsoft.com/office/drawing/2014/main" id="{5047C8E9-255B-4068-87DD-B008D8554B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808C2A-041E-4D31-8630-C5D33D686E7A}"/>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27249222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34A2-521F-457C-BD60-F9EA6A67A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3E93D7-60FD-4717-AB59-95828D1EB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6FD8E6-5925-4811-9C2A-D74F1B641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38B586-B67D-4FFC-A15C-D2307B1E5C35}"/>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6" name="Footer Placeholder 5">
            <a:extLst>
              <a:ext uri="{FF2B5EF4-FFF2-40B4-BE49-F238E27FC236}">
                <a16:creationId xmlns:a16="http://schemas.microsoft.com/office/drawing/2014/main" id="{CD87A588-C5D7-4B21-A6FE-ED82F9727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997AD-9942-484F-BC87-E89861CF25EA}"/>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19593612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B145C-F2F6-4B3D-9EF5-0130FAB2C2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38A17E-540F-47EA-890C-4C811EA63D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887720-84B5-4A3E-A597-487C5124E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93C5B-5F44-42C9-A275-5B63DA41134E}"/>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6" name="Footer Placeholder 5">
            <a:extLst>
              <a:ext uri="{FF2B5EF4-FFF2-40B4-BE49-F238E27FC236}">
                <a16:creationId xmlns:a16="http://schemas.microsoft.com/office/drawing/2014/main" id="{674F971B-2E41-47DD-98CC-AF08840218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4704E2-57B9-43A7-B6FE-E340DEA95840}"/>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3265581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57AD-77AD-4D25-BF06-698033B0B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38B6A5-BA5E-42B0-958C-768D7C6024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654E7-46B8-4063-93AF-D7F4D01F24DE}"/>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BB330AAD-2372-4DA5-A241-BF1D4651D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3EFBA-C79E-4D01-A0C1-063F321838EC}"/>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15353181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7A76D2-E403-4284-9C73-F4B16B313E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EF1054-7045-4DFE-B58E-8FA4258191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ED9BB8-2E36-4B75-A39C-E87C77AA9E77}"/>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95BF8D13-ADD6-4F7C-BA7B-AA13750FB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46A8D-0DCF-4216-8C2D-0D3295135DFB}"/>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23950710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CC3BE2-6880-A440-9E74-55C90D657160}"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29322882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CC3BE2-6880-A440-9E74-55C90D657160}"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214888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hoto">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3005825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CC3BE2-6880-A440-9E74-55C90D657160}"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27722904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CC3BE2-6880-A440-9E74-55C90D657160}" type="datetimeFigureOut">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1944395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CC3BE2-6880-A440-9E74-55C90D657160}" type="datetimeFigureOut">
              <a:rPr lang="en-US" smtClean="0"/>
              <a:t>9/28/2021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39851678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CC3BE2-6880-A440-9E74-55C90D657160}" type="datetimeFigureOut">
              <a:rPr lang="en-US" smtClean="0"/>
              <a:t>9/28/2021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15967980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C3BE2-6880-A440-9E74-55C90D657160}" type="datetimeFigureOut">
              <a:rPr lang="en-US" smtClean="0"/>
              <a:t>9/28/2021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325159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CC3BE2-6880-A440-9E74-55C90D657160}" type="datetimeFigureOut">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40118917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CC3BE2-6880-A440-9E74-55C90D657160}" type="datetimeFigureOut">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37780716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CC3BE2-6880-A440-9E74-55C90D657160}"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21731472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CC3BE2-6880-A440-9E74-55C90D657160}"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210975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362613"/>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561183"/>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635623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1561183"/>
            <a:ext cx="11354713" cy="3586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561198"/>
            <a:ext cx="11354650"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355585"/>
            <a:ext cx="11354651"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7114" y="6118656"/>
            <a:ext cx="1585405" cy="339664"/>
          </a:xfrm>
          <a:prstGeom prst="rect">
            <a:avLst/>
          </a:prstGeom>
        </p:spPr>
      </p:pic>
    </p:spTree>
    <p:extLst>
      <p:ext uri="{BB962C8B-B14F-4D97-AF65-F5344CB8AC3E}">
        <p14:creationId xmlns:p14="http://schemas.microsoft.com/office/powerpoint/2010/main" val="40954894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67839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444171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37794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3" name="Slide Number Placeholder 2">
            <a:extLst>
              <a:ext uri="{FF2B5EF4-FFF2-40B4-BE49-F238E27FC236}">
                <a16:creationId xmlns:a16="http://schemas.microsoft.com/office/drawing/2014/main" id="{D6254341-660D-45A9-A358-E36B63F7C3E7}"/>
              </a:ext>
            </a:extLst>
          </p:cNvPr>
          <p:cNvSpPr>
            <a:spLocks noGrp="1"/>
          </p:cNvSpPr>
          <p:nvPr>
            <p:ph type="sldNum" sz="quarter" idx="4"/>
          </p:nvPr>
        </p:nvSpPr>
        <p:spPr>
          <a:xfrm>
            <a:off x="9449812" y="6492745"/>
            <a:ext cx="2742188" cy="364224"/>
          </a:xfrm>
          <a:prstGeom prst="rect">
            <a:avLst/>
          </a:prstGeom>
        </p:spPr>
        <p:txBody>
          <a:bodyPr vert="horz" lIns="91440" tIns="45720" rIns="91440" bIns="45720" rtlCol="0" anchor="ctr"/>
          <a:lstStyle>
            <a:lvl1pPr algn="r">
              <a:defRPr sz="1568">
                <a:solidFill>
                  <a:schemeClr val="tx1">
                    <a:tint val="75000"/>
                  </a:schemeClr>
                </a:solidFill>
              </a:defRPr>
            </a:lvl1pPr>
          </a:lstStyle>
          <a:p>
            <a:fld id="{C141AF8B-0997-4AE9-B875-B7E2363D0751}" type="slidenum">
              <a:rPr lang="en-US" smtClean="0"/>
              <a:pPr/>
              <a:t>‹#›</a:t>
            </a:fld>
            <a:endParaRPr lang="en-US"/>
          </a:p>
        </p:txBody>
      </p:sp>
    </p:spTree>
    <p:extLst>
      <p:ext uri="{BB962C8B-B14F-4D97-AF65-F5344CB8AC3E}">
        <p14:creationId xmlns:p14="http://schemas.microsoft.com/office/powerpoint/2010/main" val="1470387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732" r:id="rId36"/>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80EC9-73DA-4BEB-BE4A-DA0CCE9EE8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73BBAC-84EE-420E-81F0-D38E8F5C7B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CFF97F-36F3-4568-AE97-8522478E0F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C04C70E5-FA01-4E11-BF6E-AC165AA194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A337C9-0A0B-499D-9867-FBF861DBDD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96D08-D788-4737-B00F-33123DBE1775}" type="slidenum">
              <a:rPr lang="en-US" smtClean="0"/>
              <a:t>‹#›</a:t>
            </a:fld>
            <a:endParaRPr lang="en-US"/>
          </a:p>
        </p:txBody>
      </p:sp>
    </p:spTree>
    <p:extLst>
      <p:ext uri="{BB962C8B-B14F-4D97-AF65-F5344CB8AC3E}">
        <p14:creationId xmlns:p14="http://schemas.microsoft.com/office/powerpoint/2010/main" val="30724424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C3BE2-6880-A440-9E74-55C90D657160}" type="datetimeFigureOut">
              <a:rPr lang="en-US" smtClean="0"/>
              <a:t>9/28/2021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C5E9AE-C69D-F644-9A11-7F178185D28B}" type="slidenum">
              <a:rPr lang="en-US" smtClean="0"/>
              <a:t>‹#›</a:t>
            </a:fld>
            <a:endParaRPr lang="en-US"/>
          </a:p>
        </p:txBody>
      </p:sp>
    </p:spTree>
    <p:extLst>
      <p:ext uri="{BB962C8B-B14F-4D97-AF65-F5344CB8AC3E}">
        <p14:creationId xmlns:p14="http://schemas.microsoft.com/office/powerpoint/2010/main" val="20949228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7" Type="http://schemas.openxmlformats.org/officeDocument/2006/relationships/image" Target="../media/image291.png"/><Relationship Id="rId2" Type="http://schemas.openxmlformats.org/officeDocument/2006/relationships/notesSlide" Target="../notesSlides/notesSlide15.xml"/><Relationship Id="rId1" Type="http://schemas.openxmlformats.org/officeDocument/2006/relationships/slideLayout" Target="../slideLayouts/slideLayout48.xml"/><Relationship Id="rId6" Type="http://schemas.openxmlformats.org/officeDocument/2006/relationships/image" Target="../media/image280.png"/><Relationship Id="rId5" Type="http://schemas.openxmlformats.org/officeDocument/2006/relationships/image" Target="../media/image27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 Id="rId5" Type="http://schemas.openxmlformats.org/officeDocument/2006/relationships/image" Target="../media/image271.png"/></Relationships>
</file>

<file path=ppt/slides/_rels/slide22.xml.rels><?xml version="1.0" encoding="UTF-8" standalone="yes"?>
<Relationships xmlns="http://schemas.openxmlformats.org/package/2006/relationships"><Relationship Id="rId7" Type="http://schemas.openxmlformats.org/officeDocument/2006/relationships/image" Target="../media/image291.png"/><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image" Target="../media/image37.png"/><Relationship Id="rId5" Type="http://schemas.openxmlformats.org/officeDocument/2006/relationships/image" Target="../media/image271.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7" Type="http://schemas.openxmlformats.org/officeDocument/2006/relationships/image" Target="../media/image291.png"/><Relationship Id="rId2" Type="http://schemas.openxmlformats.org/officeDocument/2006/relationships/notesSlide" Target="../notesSlides/notesSlide23.xml"/><Relationship Id="rId1" Type="http://schemas.openxmlformats.org/officeDocument/2006/relationships/slideLayout" Target="../slideLayouts/slideLayout36.xml"/><Relationship Id="rId5" Type="http://schemas.openxmlformats.org/officeDocument/2006/relationships/image" Target="../media/image271.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7" Type="http://schemas.openxmlformats.org/officeDocument/2006/relationships/image" Target="../media/image291.png"/><Relationship Id="rId2" Type="http://schemas.openxmlformats.org/officeDocument/2006/relationships/notesSlide" Target="../notesSlides/notesSlide24.xml"/><Relationship Id="rId1" Type="http://schemas.openxmlformats.org/officeDocument/2006/relationships/slideLayout" Target="../slideLayouts/slideLayout36.xml"/><Relationship Id="rId5" Type="http://schemas.openxmlformats.org/officeDocument/2006/relationships/image" Target="../media/image271.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7" Type="http://schemas.openxmlformats.org/officeDocument/2006/relationships/image" Target="../media/image291.png"/><Relationship Id="rId2" Type="http://schemas.openxmlformats.org/officeDocument/2006/relationships/notesSlide" Target="../notesSlides/notesSlide25.xml"/><Relationship Id="rId1" Type="http://schemas.openxmlformats.org/officeDocument/2006/relationships/slideLayout" Target="../slideLayouts/slideLayout36.xml"/><Relationship Id="rId5" Type="http://schemas.openxmlformats.org/officeDocument/2006/relationships/image" Target="../media/image27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3.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4.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5.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svg"/></Relationships>
</file>

<file path=ppt/slides/_rels/slide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0.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1.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2.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3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6.xml"/><Relationship Id="rId1" Type="http://schemas.openxmlformats.org/officeDocument/2006/relationships/slideLayout" Target="../slideLayouts/slideLayout36.xml"/><Relationship Id="rId4" Type="http://schemas.openxmlformats.org/officeDocument/2006/relationships/chart" Target="../charts/char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3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32.svg"/></Relationships>
</file>

<file path=ppt/slides/_rels/slide6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31.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50.svg"/><Relationship Id="rId4" Type="http://schemas.openxmlformats.org/officeDocument/2006/relationships/image" Target="../media/image34.svg"/><Relationship Id="rId9" Type="http://schemas.openxmlformats.org/officeDocument/2006/relationships/image" Target="../media/image49.png"/></Relationships>
</file>

<file path=ppt/slides/_rels/slide6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33.png"/><Relationship Id="rId7"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3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6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65.xml"/><Relationship Id="rId1" Type="http://schemas.openxmlformats.org/officeDocument/2006/relationships/slideLayout" Target="../slideLayouts/slideLayout36.xml"/><Relationship Id="rId5" Type="http://schemas.openxmlformats.org/officeDocument/2006/relationships/image" Target="../media/image360.png"/><Relationship Id="rId4" Type="http://schemas.openxmlformats.org/officeDocument/2006/relationships/image" Target="../media/image35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7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1.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3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3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3700.png"/><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6.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5.xml"/><Relationship Id="rId1" Type="http://schemas.openxmlformats.org/officeDocument/2006/relationships/slideLayout" Target="../slideLayouts/slideLayout1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D5758-ECD4-417C-AE64-65BC1CA1957D}"/>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876"/>
                    </a14:imgEffect>
                  </a14:imgLayer>
                </a14:imgProps>
              </a:ext>
            </a:extLst>
          </a:blip>
          <a:srcRect b="23714"/>
          <a:stretch/>
        </p:blipFill>
        <p:spPr>
          <a:xfrm>
            <a:off x="-59043" y="-77368"/>
            <a:ext cx="12251043" cy="7012735"/>
          </a:xfrm>
          <a:prstGeom prst="rect">
            <a:avLst/>
          </a:prstGeom>
          <a:solidFill>
            <a:schemeClr val="accent1">
              <a:alpha val="1000"/>
            </a:schemeClr>
          </a:solidFill>
        </p:spPr>
      </p:pic>
      <p:sp>
        <p:nvSpPr>
          <p:cNvPr id="3" name="Rectangle 2">
            <a:extLst>
              <a:ext uri="{FF2B5EF4-FFF2-40B4-BE49-F238E27FC236}">
                <a16:creationId xmlns:a16="http://schemas.microsoft.com/office/drawing/2014/main" id="{E82188B3-00A8-4324-B624-3E705D0C171F}"/>
              </a:ext>
            </a:extLst>
          </p:cNvPr>
          <p:cNvSpPr/>
          <p:nvPr/>
        </p:nvSpPr>
        <p:spPr bwMode="auto">
          <a:xfrm>
            <a:off x="-59327" y="-77369"/>
            <a:ext cx="12251043" cy="7012735"/>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3">
            <a:extLst>
              <a:ext uri="{FF2B5EF4-FFF2-40B4-BE49-F238E27FC236}">
                <a16:creationId xmlns:a16="http://schemas.microsoft.com/office/drawing/2014/main" id="{1B6BCE83-04D8-49D0-99A4-5B174169A309}"/>
              </a:ext>
            </a:extLst>
          </p:cNvPr>
          <p:cNvSpPr txBox="1">
            <a:spLocks/>
          </p:cNvSpPr>
          <p:nvPr/>
        </p:nvSpPr>
        <p:spPr>
          <a:xfrm>
            <a:off x="139700" y="263703"/>
            <a:ext cx="11852990" cy="2557334"/>
          </a:xfrm>
          <a:prstGeom prst="rect">
            <a:avLst/>
          </a:prstGeom>
          <a:solidFill>
            <a:schemeClr val="accent1">
              <a:alpha val="78000"/>
            </a:schemeClr>
          </a:solidFill>
        </p:spPr>
        <p:txBody>
          <a:bodyPr anchor="ct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CaPC Learning: Confidential &amp; Private Collaborative Learning</a:t>
            </a:r>
          </a:p>
        </p:txBody>
      </p:sp>
      <p:sp>
        <p:nvSpPr>
          <p:cNvPr id="13" name="Title 3">
            <a:extLst>
              <a:ext uri="{FF2B5EF4-FFF2-40B4-BE49-F238E27FC236}">
                <a16:creationId xmlns:a16="http://schemas.microsoft.com/office/drawing/2014/main" id="{332805A3-924A-491C-8951-A69384A92099}"/>
              </a:ext>
            </a:extLst>
          </p:cNvPr>
          <p:cNvSpPr txBox="1">
            <a:spLocks/>
          </p:cNvSpPr>
          <p:nvPr/>
        </p:nvSpPr>
        <p:spPr>
          <a:xfrm>
            <a:off x="139700" y="5205186"/>
            <a:ext cx="11852990" cy="1652814"/>
          </a:xfrm>
          <a:prstGeom prst="rect">
            <a:avLst/>
          </a:prstGeom>
          <a:solidFill>
            <a:schemeClr val="accent1">
              <a:alpha val="78000"/>
            </a:schemeClr>
          </a:solidFill>
        </p:spPr>
        <p:txBody>
          <a:bodyPr anchor="ct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600"/>
              </a:spcAft>
              <a:buClrTx/>
              <a:buSzTx/>
              <a:buFontTx/>
              <a:buNone/>
              <a:tabLst/>
              <a:defRPr/>
            </a:pPr>
            <a:endParaRPr kumimoji="0" lang="en-US" sz="35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pic>
        <p:nvPicPr>
          <p:cNvPr id="6" name="Graphic 5">
            <a:extLst>
              <a:ext uri="{FF2B5EF4-FFF2-40B4-BE49-F238E27FC236}">
                <a16:creationId xmlns:a16="http://schemas.microsoft.com/office/drawing/2014/main" id="{D59D7E7F-15C0-4F8B-A088-0C8DB85A01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5874" y="5426271"/>
            <a:ext cx="3422650" cy="1135753"/>
          </a:xfrm>
          <a:prstGeom prst="rect">
            <a:avLst/>
          </a:prstGeom>
        </p:spPr>
      </p:pic>
      <p:pic>
        <p:nvPicPr>
          <p:cNvPr id="9" name="Graphic 8">
            <a:extLst>
              <a:ext uri="{FF2B5EF4-FFF2-40B4-BE49-F238E27FC236}">
                <a16:creationId xmlns:a16="http://schemas.microsoft.com/office/drawing/2014/main" id="{63D53F3D-D23E-4B6B-A0B0-0B92B1DC36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0187" y="5274357"/>
            <a:ext cx="4086225" cy="1514475"/>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9D1D7ADE-FF51-4B21-8EE3-7DC4C2721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3609" y="5231020"/>
            <a:ext cx="1917541" cy="1601147"/>
          </a:xfrm>
          <a:prstGeom prst="rect">
            <a:avLst/>
          </a:prstGeom>
        </p:spPr>
      </p:pic>
      <p:sp>
        <p:nvSpPr>
          <p:cNvPr id="11" name="TextBox 10">
            <a:extLst>
              <a:ext uri="{FF2B5EF4-FFF2-40B4-BE49-F238E27FC236}">
                <a16:creationId xmlns:a16="http://schemas.microsoft.com/office/drawing/2014/main" id="{1DBBDDCD-CA1B-4FD8-9D2D-E0532673D193}"/>
              </a:ext>
            </a:extLst>
          </p:cNvPr>
          <p:cNvSpPr txBox="1"/>
          <p:nvPr/>
        </p:nvSpPr>
        <p:spPr>
          <a:xfrm>
            <a:off x="56136" y="2850334"/>
            <a:ext cx="6039722" cy="2449629"/>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4800" b="1" i="1" u="none" strike="noStrike" kern="1200" cap="none" spc="0" normalizeH="0" baseline="0" noProof="0">
                <a:ln>
                  <a:noFill/>
                </a:ln>
                <a:solidFill>
                  <a:srgbClr val="0072C6">
                    <a:lumMod val="75000"/>
                  </a:srgbClr>
                </a:solidFill>
                <a:effectLst>
                  <a:outerShdw blurRad="38100" dist="38100" dir="2700000" algn="tl">
                    <a:srgbClr val="000000">
                      <a:alpha val="43137"/>
                    </a:srgbClr>
                  </a:outerShdw>
                </a:effectLst>
                <a:uLnTx/>
                <a:uFillTx/>
                <a:latin typeface="Segoe UI Light"/>
                <a:ea typeface="+mn-ea"/>
                <a:cs typeface="+mn-cs"/>
              </a:rPr>
              <a:t>Adam Dziedzic</a:t>
            </a:r>
          </a:p>
          <a:p>
            <a:pPr marL="0" marR="0" lvl="0" indent="0" algn="ctr" defTabSz="932597" rtl="0" eaLnBrk="1" fontAlgn="auto" latinLnBrk="0" hangingPunct="1">
              <a:lnSpc>
                <a:spcPct val="90000"/>
              </a:lnSpc>
              <a:spcBef>
                <a:spcPts val="0"/>
              </a:spcBef>
              <a:spcAft>
                <a:spcPts val="612"/>
              </a:spcAft>
              <a:buClrTx/>
              <a:buSzTx/>
              <a:buFontTx/>
              <a:buNone/>
              <a:tabLst/>
              <a:defRPr/>
            </a:pPr>
            <a:r>
              <a:rPr lang="en-US" sz="4800" i="1">
                <a:solidFill>
                  <a:srgbClr val="0072C6">
                    <a:lumMod val="75000"/>
                  </a:srgbClr>
                </a:solidFill>
                <a:effectLst>
                  <a:outerShdw blurRad="38100" dist="38100" dir="2700000" algn="tl">
                    <a:srgbClr val="000000">
                      <a:alpha val="43137"/>
                    </a:srgbClr>
                  </a:outerShdw>
                </a:effectLst>
                <a:latin typeface="Segoe UI Light"/>
              </a:rPr>
              <a:t>Postdoctoral Fellow</a:t>
            </a:r>
            <a:endParaRPr kumimoji="0" lang="en-US" sz="4800" i="1" u="none" strike="noStrike" kern="1200" cap="none" spc="0" normalizeH="0" baseline="0" noProof="0">
              <a:ln>
                <a:noFill/>
              </a:ln>
              <a:solidFill>
                <a:srgbClr val="0072C6">
                  <a:lumMod val="75000"/>
                </a:srgbClr>
              </a:solidFill>
              <a:effectLst>
                <a:outerShdw blurRad="38100" dist="38100" dir="2700000" algn="tl">
                  <a:srgbClr val="000000">
                    <a:alpha val="43137"/>
                  </a:srgbClr>
                </a:outerShdw>
              </a:effectLst>
              <a:uLnTx/>
              <a:uFillTx/>
              <a:latin typeface="Segoe UI Light"/>
              <a:ea typeface="+mn-ea"/>
              <a:cs typeface="+mn-cs"/>
            </a:endParaRPr>
          </a:p>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4800" b="1" i="1" u="none" strike="noStrike" kern="1200" cap="none" spc="0" normalizeH="0" baseline="0" noProof="0">
                <a:ln>
                  <a:noFill/>
                </a:ln>
                <a:solidFill>
                  <a:srgbClr val="0072C6">
                    <a:lumMod val="75000"/>
                  </a:srgbClr>
                </a:solidFill>
                <a:effectLst/>
                <a:uLnTx/>
                <a:uFillTx/>
                <a:latin typeface="Segoe UI Light"/>
                <a:ea typeface="+mn-ea"/>
                <a:cs typeface="+mn-cs"/>
              </a:rPr>
              <a:t>ady@vectorinstitute.ai</a:t>
            </a:r>
            <a:endParaRPr kumimoji="0" lang="en-US" sz="4800" b="1" i="1" u="none" strike="noStrike" kern="1200" cap="none" spc="0" normalizeH="0" baseline="0" noProof="0">
              <a:ln>
                <a:noFill/>
              </a:ln>
              <a:solidFill>
                <a:srgbClr val="0072C6">
                  <a:lumMod val="75000"/>
                </a:srgbClr>
              </a:solidFill>
              <a:effectLst>
                <a:outerShdw blurRad="38100" dist="38100" dir="2700000" algn="tl">
                  <a:srgbClr val="000000">
                    <a:alpha val="43137"/>
                  </a:srgbClr>
                </a:outerShdw>
              </a:effectLst>
              <a:uLnTx/>
              <a:uFillTx/>
              <a:latin typeface="Segoe UI Light"/>
              <a:ea typeface="+mn-ea"/>
              <a:cs typeface="+mn-cs"/>
            </a:endParaRPr>
          </a:p>
        </p:txBody>
      </p:sp>
      <p:sp>
        <p:nvSpPr>
          <p:cNvPr id="12" name="TextBox 11">
            <a:extLst>
              <a:ext uri="{FF2B5EF4-FFF2-40B4-BE49-F238E27FC236}">
                <a16:creationId xmlns:a16="http://schemas.microsoft.com/office/drawing/2014/main" id="{367E8BEC-5726-4702-B301-B0A493AAF125}"/>
              </a:ext>
            </a:extLst>
          </p:cNvPr>
          <p:cNvSpPr txBox="1"/>
          <p:nvPr/>
        </p:nvSpPr>
        <p:spPr>
          <a:xfrm>
            <a:off x="6151262" y="2850334"/>
            <a:ext cx="5940941" cy="2372685"/>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lang="en-US" sz="4800" b="1" i="1" err="1">
                <a:solidFill>
                  <a:srgbClr val="0072C6">
                    <a:lumMod val="75000"/>
                  </a:srgbClr>
                </a:solidFill>
                <a:effectLst>
                  <a:outerShdw blurRad="38100" dist="38100" dir="2700000" algn="tl">
                    <a:srgbClr val="000000">
                      <a:alpha val="43137"/>
                    </a:srgbClr>
                  </a:outerShdw>
                </a:effectLst>
                <a:latin typeface="Segoe UI Light"/>
              </a:rPr>
              <a:t>PrivateNLP</a:t>
            </a:r>
            <a:r>
              <a:rPr lang="en-US" sz="4800" b="1" i="1">
                <a:solidFill>
                  <a:srgbClr val="0072C6">
                    <a:lumMod val="75000"/>
                  </a:srgbClr>
                </a:solidFill>
                <a:effectLst>
                  <a:outerShdw blurRad="38100" dist="38100" dir="2700000" algn="tl">
                    <a:srgbClr val="000000">
                      <a:alpha val="43137"/>
                    </a:srgbClr>
                  </a:outerShdw>
                </a:effectLst>
                <a:latin typeface="Segoe UI Light"/>
              </a:rPr>
              <a:t> Workshop </a:t>
            </a:r>
            <a:r>
              <a:rPr kumimoji="0" lang="en-US" sz="4800" b="1" i="1" u="none" strike="noStrike" kern="1200" cap="none" spc="0" normalizeH="0" baseline="0" noProof="0">
                <a:ln>
                  <a:noFill/>
                </a:ln>
                <a:solidFill>
                  <a:srgbClr val="0072C6">
                    <a:lumMod val="75000"/>
                  </a:srgbClr>
                </a:solidFill>
                <a:effectLst/>
                <a:uLnTx/>
                <a:uFillTx/>
                <a:latin typeface="Segoe UI Light"/>
                <a:ea typeface="+mn-ea"/>
                <a:cs typeface="+mn-cs"/>
              </a:rPr>
              <a:t>@ </a:t>
            </a:r>
            <a:r>
              <a:rPr kumimoji="0" lang="en-US" sz="4800" b="1" i="1" u="none" strike="noStrike" kern="1200" cap="none" spc="0" normalizeH="0" baseline="0" noProof="0" err="1">
                <a:ln>
                  <a:noFill/>
                </a:ln>
                <a:solidFill>
                  <a:srgbClr val="0072C6">
                    <a:lumMod val="75000"/>
                  </a:srgbClr>
                </a:solidFill>
                <a:effectLst/>
                <a:uLnTx/>
                <a:uFillTx/>
                <a:latin typeface="Segoe UI Light"/>
                <a:ea typeface="+mn-ea"/>
                <a:cs typeface="+mn-cs"/>
              </a:rPr>
              <a:t>NAACL</a:t>
            </a:r>
            <a:r>
              <a:rPr kumimoji="0" lang="en-US" sz="4800" b="1" i="1" u="none" strike="noStrike" kern="1200" cap="none" spc="0" normalizeH="0" baseline="0" noProof="0">
                <a:ln>
                  <a:noFill/>
                </a:ln>
                <a:solidFill>
                  <a:srgbClr val="0072C6">
                    <a:lumMod val="75000"/>
                  </a:srgbClr>
                </a:solidFill>
                <a:effectLst/>
                <a:uLnTx/>
                <a:uFillTx/>
                <a:latin typeface="Segoe UI Light"/>
                <a:ea typeface="+mn-ea"/>
                <a:cs typeface="+mn-cs"/>
              </a:rPr>
              <a:t> 2021</a:t>
            </a:r>
          </a:p>
          <a:p>
            <a:pPr marL="0" marR="0" lvl="0" indent="0" algn="ctr" defTabSz="932597" rtl="0" eaLnBrk="1" fontAlgn="auto" latinLnBrk="0" hangingPunct="1">
              <a:lnSpc>
                <a:spcPct val="90000"/>
              </a:lnSpc>
              <a:spcBef>
                <a:spcPts val="0"/>
              </a:spcBef>
              <a:spcAft>
                <a:spcPts val="612"/>
              </a:spcAft>
              <a:buClrTx/>
              <a:buSzTx/>
              <a:buFontTx/>
              <a:buNone/>
              <a:tabLst/>
              <a:defRPr/>
            </a:pPr>
            <a:r>
              <a:rPr lang="en-US" sz="4800" b="1" i="1">
                <a:solidFill>
                  <a:srgbClr val="0072C6">
                    <a:lumMod val="75000"/>
                  </a:srgbClr>
                </a:solidFill>
                <a:latin typeface="Segoe UI Light"/>
              </a:rPr>
              <a:t>June 11</a:t>
            </a:r>
            <a:r>
              <a:rPr lang="en-US" sz="4800" b="1" i="1" baseline="30000">
                <a:solidFill>
                  <a:srgbClr val="0072C6">
                    <a:lumMod val="75000"/>
                  </a:srgbClr>
                </a:solidFill>
                <a:latin typeface="Segoe UI Light"/>
              </a:rPr>
              <a:t>th</a:t>
            </a:r>
            <a:r>
              <a:rPr lang="en-US" sz="4800" b="1" i="1">
                <a:solidFill>
                  <a:srgbClr val="0072C6">
                    <a:lumMod val="75000"/>
                  </a:srgbClr>
                </a:solidFill>
                <a:latin typeface="Segoe UI Light"/>
              </a:rPr>
              <a:t>, 2021</a:t>
            </a:r>
            <a:endParaRPr kumimoji="0" lang="en-US" sz="4800" b="1" i="1" u="none" strike="noStrike" kern="1200" cap="none" spc="0" normalizeH="0" baseline="0" noProof="0">
              <a:ln>
                <a:noFill/>
              </a:ln>
              <a:solidFill>
                <a:srgbClr val="0072C6">
                  <a:lumMod val="75000"/>
                </a:srgbClr>
              </a:solidFill>
              <a:effectLst/>
              <a:uLnTx/>
              <a:uFillTx/>
              <a:latin typeface="Segoe UI Light"/>
              <a:ea typeface="+mn-ea"/>
              <a:cs typeface="+mn-cs"/>
            </a:endParaRPr>
          </a:p>
        </p:txBody>
      </p:sp>
    </p:spTree>
    <p:extLst>
      <p:ext uri="{BB962C8B-B14F-4D97-AF65-F5344CB8AC3E}">
        <p14:creationId xmlns:p14="http://schemas.microsoft.com/office/powerpoint/2010/main" val="145017851"/>
      </p:ext>
    </p:extLst>
  </p:cSld>
  <p:clrMapOvr>
    <a:masterClrMapping/>
  </p:clrMapOvr>
  <p:transition advTm="10389">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900025"/>
            <a:ext cx="12192000" cy="2528975"/>
          </a:xfrm>
        </p:spPr>
        <p:txBody>
          <a:bodyPr vert="horz" wrap="square" lIns="146304" tIns="91440" rIns="146304" bIns="91440" rtlCol="0" anchor="t">
            <a:noAutofit/>
          </a:bodyPr>
          <a:lstStyle/>
          <a:p>
            <a:pPr marL="335915" indent="-335915">
              <a:lnSpc>
                <a:spcPct val="110000"/>
              </a:lnSpc>
            </a:pPr>
            <a:r>
              <a:rPr lang="en-US" sz="3400">
                <a:cs typeface="Segoe UI Light"/>
              </a:rPr>
              <a:t>Hospitals act as collaborating parties.</a:t>
            </a:r>
          </a:p>
          <a:p>
            <a:pPr marL="335915" indent="-335915">
              <a:lnSpc>
                <a:spcPct val="110000"/>
              </a:lnSpc>
            </a:pPr>
            <a:r>
              <a:rPr lang="en-US" sz="3400">
                <a:cs typeface="Segoe UI Light"/>
              </a:rPr>
              <a:t>Protect privacy &amp; confidentiality of patients’ data.</a:t>
            </a:r>
            <a:endParaRPr lang="en-US" sz="3400"/>
          </a:p>
          <a:p>
            <a:pPr marL="335915" indent="-335915">
              <a:lnSpc>
                <a:spcPct val="110000"/>
              </a:lnSpc>
            </a:pPr>
            <a:r>
              <a:rPr lang="en-US" sz="3400">
                <a:cs typeface="Segoe UI Light"/>
              </a:rPr>
              <a:t>Using collaborative learning setup to investigate and possibly address some of the issues in healthcare.</a:t>
            </a: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Use CaPC in </a:t>
            </a:r>
            <a:r>
              <a:rPr lang="en-US" sz="5294">
                <a:gradFill>
                  <a:gsLst>
                    <a:gs pos="1250">
                      <a:srgbClr val="505050"/>
                    </a:gs>
                    <a:gs pos="100000">
                      <a:srgbClr val="505050"/>
                    </a:gs>
                  </a:gsLst>
                  <a:lin ang="5400000" scaled="0"/>
                </a:gradFill>
                <a:latin typeface="Segoe UI Light"/>
              </a:rPr>
              <a:t>H</a:t>
            </a:r>
            <a:r>
              <a:rPr kumimoji="0" lang="en-US"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ealthcare</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3" name="Picture 2">
            <a:extLst>
              <a:ext uri="{FF2B5EF4-FFF2-40B4-BE49-F238E27FC236}">
                <a16:creationId xmlns:a16="http://schemas.microsoft.com/office/drawing/2014/main" id="{47148FB7-2AE1-40D8-9627-0FFA54F6EFE6}"/>
              </a:ext>
            </a:extLst>
          </p:cNvPr>
          <p:cNvPicPr>
            <a:picLocks noChangeAspect="1"/>
          </p:cNvPicPr>
          <p:nvPr/>
        </p:nvPicPr>
        <p:blipFill rotWithShape="1">
          <a:blip r:embed="rId3"/>
          <a:srcRect l="27927" t="8358" r="50874" b="15968"/>
          <a:stretch/>
        </p:blipFill>
        <p:spPr>
          <a:xfrm>
            <a:off x="8504238" y="3872029"/>
            <a:ext cx="2584480" cy="1932900"/>
          </a:xfrm>
          <a:prstGeom prst="rect">
            <a:avLst/>
          </a:prstGeom>
        </p:spPr>
      </p:pic>
      <p:pic>
        <p:nvPicPr>
          <p:cNvPr id="4" name="Picture 3">
            <a:extLst>
              <a:ext uri="{FF2B5EF4-FFF2-40B4-BE49-F238E27FC236}">
                <a16:creationId xmlns:a16="http://schemas.microsoft.com/office/drawing/2014/main" id="{07253C93-8095-4461-9769-AD6B736E731A}"/>
              </a:ext>
            </a:extLst>
          </p:cNvPr>
          <p:cNvPicPr>
            <a:picLocks noChangeAspect="1"/>
          </p:cNvPicPr>
          <p:nvPr/>
        </p:nvPicPr>
        <p:blipFill>
          <a:blip r:embed="rId4"/>
          <a:stretch>
            <a:fillRect/>
          </a:stretch>
        </p:blipFill>
        <p:spPr>
          <a:xfrm>
            <a:off x="5124508" y="3791594"/>
            <a:ext cx="1942984" cy="1932900"/>
          </a:xfrm>
          <a:prstGeom prst="rect">
            <a:avLst/>
          </a:prstGeom>
        </p:spPr>
      </p:pic>
      <p:sp>
        <p:nvSpPr>
          <p:cNvPr id="6" name="TextBox 5">
            <a:extLst>
              <a:ext uri="{FF2B5EF4-FFF2-40B4-BE49-F238E27FC236}">
                <a16:creationId xmlns:a16="http://schemas.microsoft.com/office/drawing/2014/main" id="{09239A78-C843-441B-89FF-83F03774B25D}"/>
              </a:ext>
            </a:extLst>
          </p:cNvPr>
          <p:cNvSpPr txBox="1"/>
          <p:nvPr/>
        </p:nvSpPr>
        <p:spPr>
          <a:xfrm>
            <a:off x="4953000" y="5792259"/>
            <a:ext cx="22860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Private Consultation</a:t>
            </a:r>
          </a:p>
        </p:txBody>
      </p:sp>
      <p:sp>
        <p:nvSpPr>
          <p:cNvPr id="9" name="TextBox 8">
            <a:extLst>
              <a:ext uri="{FF2B5EF4-FFF2-40B4-BE49-F238E27FC236}">
                <a16:creationId xmlns:a16="http://schemas.microsoft.com/office/drawing/2014/main" id="{6BC662D9-FDAD-492E-9CE1-CF0F76F08F09}"/>
              </a:ext>
            </a:extLst>
          </p:cNvPr>
          <p:cNvSpPr txBox="1"/>
          <p:nvPr/>
        </p:nvSpPr>
        <p:spPr>
          <a:xfrm>
            <a:off x="8425384" y="5792259"/>
            <a:ext cx="274218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Robustness to Distribution Shift</a:t>
            </a:r>
          </a:p>
        </p:txBody>
      </p:sp>
      <p:pic>
        <p:nvPicPr>
          <p:cNvPr id="11" name="Graphic 10" descr="Lock">
            <a:extLst>
              <a:ext uri="{FF2B5EF4-FFF2-40B4-BE49-F238E27FC236}">
                <a16:creationId xmlns:a16="http://schemas.microsoft.com/office/drawing/2014/main" id="{B16064FB-0370-4CFE-9E7C-67D9B58ED3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4627" y="3534266"/>
            <a:ext cx="2447556" cy="2447556"/>
          </a:xfrm>
          <a:prstGeom prst="rect">
            <a:avLst/>
          </a:prstGeom>
        </p:spPr>
      </p:pic>
      <p:sp>
        <p:nvSpPr>
          <p:cNvPr id="12" name="TextBox 11">
            <a:extLst>
              <a:ext uri="{FF2B5EF4-FFF2-40B4-BE49-F238E27FC236}">
                <a16:creationId xmlns:a16="http://schemas.microsoft.com/office/drawing/2014/main" id="{758DAC35-3100-4F49-A919-84C4E1BD55F3}"/>
              </a:ext>
            </a:extLst>
          </p:cNvPr>
          <p:cNvSpPr txBox="1"/>
          <p:nvPr/>
        </p:nvSpPr>
        <p:spPr>
          <a:xfrm>
            <a:off x="1184059" y="5769540"/>
            <a:ext cx="268869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Strong Privacy Guarantees</a:t>
            </a:r>
          </a:p>
        </p:txBody>
      </p:sp>
    </p:spTree>
    <p:extLst>
      <p:ext uri="{BB962C8B-B14F-4D97-AF65-F5344CB8AC3E}">
        <p14:creationId xmlns:p14="http://schemas.microsoft.com/office/powerpoint/2010/main" val="3987185633"/>
      </p:ext>
    </p:extLst>
  </p:cSld>
  <p:clrMapOvr>
    <a:masterClrMapping/>
  </p:clrMapOvr>
  <p:transition advTm="31134">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53911" y="0"/>
            <a:ext cx="12299822"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Privacy of Train &amp; Confidentiality of Test </a:t>
            </a:r>
            <a:r>
              <a:rPr lang="en-US" sz="5294">
                <a:gradFill>
                  <a:gsLst>
                    <a:gs pos="1250">
                      <a:srgbClr val="505050"/>
                    </a:gs>
                    <a:gs pos="100000">
                      <a:srgbClr val="505050"/>
                    </a:gs>
                  </a:gsLst>
                  <a:lin ang="5400000" scaled="0"/>
                </a:gradFill>
                <a:latin typeface="Segoe UI Light"/>
              </a:rPr>
              <a:t>D</a:t>
            </a:r>
            <a:r>
              <a:rPr kumimoji="0" lang="en-US"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ata</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6" name="Rectangle 15">
            <a:extLst>
              <a:ext uri="{FF2B5EF4-FFF2-40B4-BE49-F238E27FC236}">
                <a16:creationId xmlns:a16="http://schemas.microsoft.com/office/drawing/2014/main" id="{E12CAAF6-01FF-42BF-BC51-5D4B7C92334D}"/>
              </a:ext>
            </a:extLst>
          </p:cNvPr>
          <p:cNvSpPr/>
          <p:nvPr/>
        </p:nvSpPr>
        <p:spPr>
          <a:xfrm>
            <a:off x="7393737" y="6041985"/>
            <a:ext cx="1530344" cy="7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D430CEA-C35F-45F1-A9B5-53D3406FDE7B}"/>
              </a:ext>
            </a:extLst>
          </p:cNvPr>
          <p:cNvSpPr/>
          <p:nvPr/>
        </p:nvSpPr>
        <p:spPr>
          <a:xfrm>
            <a:off x="7393737" y="2849787"/>
            <a:ext cx="291711" cy="115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DFD9770-F201-4A94-ADC5-90460681736C}"/>
              </a:ext>
            </a:extLst>
          </p:cNvPr>
          <p:cNvSpPr/>
          <p:nvPr/>
        </p:nvSpPr>
        <p:spPr>
          <a:xfrm>
            <a:off x="7393737" y="6041985"/>
            <a:ext cx="1530344" cy="671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780E0AF-50E5-4DB2-8B5A-BC48EAAC38CD}"/>
              </a:ext>
            </a:extLst>
          </p:cNvPr>
          <p:cNvSpPr txBox="1"/>
          <p:nvPr/>
        </p:nvSpPr>
        <p:spPr>
          <a:xfrm>
            <a:off x="8663024" y="5743502"/>
            <a:ext cx="2089355" cy="12034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Unlabeled</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Data</a:t>
            </a:r>
          </a:p>
        </p:txBody>
      </p:sp>
      <p:pic>
        <p:nvPicPr>
          <p:cNvPr id="26" name="Graphic 25" descr="Database">
            <a:extLst>
              <a:ext uri="{FF2B5EF4-FFF2-40B4-BE49-F238E27FC236}">
                <a16:creationId xmlns:a16="http://schemas.microsoft.com/office/drawing/2014/main" id="{20DC0D40-3E07-4A89-8AFD-6DBEEC88A6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6543" y="3114337"/>
            <a:ext cx="1403913" cy="734209"/>
          </a:xfrm>
          <a:prstGeom prst="rect">
            <a:avLst/>
          </a:prstGeom>
        </p:spPr>
      </p:pic>
      <p:sp>
        <p:nvSpPr>
          <p:cNvPr id="27" name="Oval 26">
            <a:extLst>
              <a:ext uri="{FF2B5EF4-FFF2-40B4-BE49-F238E27FC236}">
                <a16:creationId xmlns:a16="http://schemas.microsoft.com/office/drawing/2014/main" id="{80ECD7FB-C2A4-4DF5-8A6F-25B03003B0D8}"/>
              </a:ext>
            </a:extLst>
          </p:cNvPr>
          <p:cNvSpPr/>
          <p:nvPr/>
        </p:nvSpPr>
        <p:spPr bwMode="auto">
          <a:xfrm>
            <a:off x="10545135" y="2845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59382824-D209-4F15-9DF3-DE8B9FF6E6A0}"/>
              </a:ext>
            </a:extLst>
          </p:cNvPr>
          <p:cNvSpPr/>
          <p:nvPr/>
        </p:nvSpPr>
        <p:spPr bwMode="auto">
          <a:xfrm>
            <a:off x="10545135" y="337150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82978A34-9D53-4B60-88FF-62DFCC28F017}"/>
              </a:ext>
            </a:extLst>
          </p:cNvPr>
          <p:cNvSpPr/>
          <p:nvPr/>
        </p:nvSpPr>
        <p:spPr bwMode="auto">
          <a:xfrm>
            <a:off x="11122686" y="261184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1847724-30AB-4F22-8284-BCD9E4CECE7B}"/>
              </a:ext>
            </a:extLst>
          </p:cNvPr>
          <p:cNvSpPr/>
          <p:nvPr/>
        </p:nvSpPr>
        <p:spPr bwMode="auto">
          <a:xfrm>
            <a:off x="11126261" y="3175020"/>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EEE1B6F-FB95-4BE0-A303-0A56F7DE08FD}"/>
              </a:ext>
            </a:extLst>
          </p:cNvPr>
          <p:cNvSpPr/>
          <p:nvPr/>
        </p:nvSpPr>
        <p:spPr bwMode="auto">
          <a:xfrm>
            <a:off x="11122686" y="3773845"/>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E397B867-CB83-4830-B99B-E3C6B46C5FF9}"/>
              </a:ext>
            </a:extLst>
          </p:cNvPr>
          <p:cNvSpPr/>
          <p:nvPr/>
        </p:nvSpPr>
        <p:spPr bwMode="auto">
          <a:xfrm>
            <a:off x="11707387" y="2845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DEA010FE-B72C-488E-B3E6-517E1B13BEBC}"/>
              </a:ext>
            </a:extLst>
          </p:cNvPr>
          <p:cNvSpPr/>
          <p:nvPr/>
        </p:nvSpPr>
        <p:spPr bwMode="auto">
          <a:xfrm>
            <a:off x="11707387" y="337150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68D994C3-D14E-4224-BE41-6961782B463A}"/>
              </a:ext>
            </a:extLst>
          </p:cNvPr>
          <p:cNvCxnSpPr>
            <a:cxnSpLocks/>
            <a:stCxn id="27" idx="6"/>
            <a:endCxn id="30" idx="3"/>
          </p:cNvCxnSpPr>
          <p:nvPr/>
        </p:nvCxnSpPr>
        <p:spPr>
          <a:xfrm flipV="1">
            <a:off x="10948547" y="2955264"/>
            <a:ext cx="233217" cy="91762"/>
          </a:xfrm>
          <a:prstGeom prst="line">
            <a:avLst/>
          </a:prstGeom>
          <a:noFill/>
          <a:ln w="9525" cap="flat" cmpd="sng" algn="ctr">
            <a:solidFill>
              <a:srgbClr val="505050"/>
            </a:solidFill>
            <a:prstDash val="solid"/>
            <a:headEnd type="none"/>
            <a:tailEnd type="none"/>
          </a:ln>
          <a:effectLst/>
        </p:spPr>
      </p:cxnSp>
      <p:cxnSp>
        <p:nvCxnSpPr>
          <p:cNvPr id="36" name="Straight Connector 35">
            <a:extLst>
              <a:ext uri="{FF2B5EF4-FFF2-40B4-BE49-F238E27FC236}">
                <a16:creationId xmlns:a16="http://schemas.microsoft.com/office/drawing/2014/main" id="{3FB426BB-79E0-42AA-817A-8422A451CB72}"/>
              </a:ext>
            </a:extLst>
          </p:cNvPr>
          <p:cNvCxnSpPr>
            <a:cxnSpLocks/>
            <a:stCxn id="29" idx="6"/>
            <a:endCxn id="31" idx="2"/>
          </p:cNvCxnSpPr>
          <p:nvPr/>
        </p:nvCxnSpPr>
        <p:spPr>
          <a:xfrm flipV="1">
            <a:off x="10948547" y="3376188"/>
            <a:ext cx="177714" cy="196489"/>
          </a:xfrm>
          <a:prstGeom prst="line">
            <a:avLst/>
          </a:prstGeom>
          <a:noFill/>
          <a:ln w="9525" cap="flat" cmpd="sng" algn="ctr">
            <a:solidFill>
              <a:srgbClr val="505050"/>
            </a:solidFill>
            <a:prstDash val="solid"/>
            <a:headEnd type="none"/>
            <a:tailEnd type="none"/>
          </a:ln>
          <a:effectLst/>
        </p:spPr>
      </p:cxnSp>
      <p:cxnSp>
        <p:nvCxnSpPr>
          <p:cNvPr id="37" name="Straight Connector 36">
            <a:extLst>
              <a:ext uri="{FF2B5EF4-FFF2-40B4-BE49-F238E27FC236}">
                <a16:creationId xmlns:a16="http://schemas.microsoft.com/office/drawing/2014/main" id="{FEE0682C-87D8-47BC-9988-223A39C7680A}"/>
              </a:ext>
            </a:extLst>
          </p:cNvPr>
          <p:cNvCxnSpPr>
            <a:cxnSpLocks/>
            <a:stCxn id="29" idx="6"/>
            <a:endCxn id="30" idx="3"/>
          </p:cNvCxnSpPr>
          <p:nvPr/>
        </p:nvCxnSpPr>
        <p:spPr>
          <a:xfrm flipV="1">
            <a:off x="10948547" y="2955264"/>
            <a:ext cx="233217" cy="617413"/>
          </a:xfrm>
          <a:prstGeom prst="line">
            <a:avLst/>
          </a:prstGeom>
          <a:noFill/>
          <a:ln w="9525" cap="flat" cmpd="sng" algn="ctr">
            <a:solidFill>
              <a:srgbClr val="505050"/>
            </a:solidFill>
            <a:prstDash val="solid"/>
            <a:headEnd type="none"/>
            <a:tailEnd type="none"/>
          </a:ln>
          <a:effectLst/>
        </p:spPr>
      </p:cxnSp>
      <p:cxnSp>
        <p:nvCxnSpPr>
          <p:cNvPr id="38" name="Straight Connector 37">
            <a:extLst>
              <a:ext uri="{FF2B5EF4-FFF2-40B4-BE49-F238E27FC236}">
                <a16:creationId xmlns:a16="http://schemas.microsoft.com/office/drawing/2014/main" id="{BFA76BC3-54B8-4226-8683-14D1D1F5F4E1}"/>
              </a:ext>
            </a:extLst>
          </p:cNvPr>
          <p:cNvCxnSpPr>
            <a:cxnSpLocks/>
            <a:stCxn id="31" idx="2"/>
            <a:endCxn id="27" idx="6"/>
          </p:cNvCxnSpPr>
          <p:nvPr/>
        </p:nvCxnSpPr>
        <p:spPr>
          <a:xfrm flipH="1" flipV="1">
            <a:off x="10948547" y="3047026"/>
            <a:ext cx="177714" cy="329162"/>
          </a:xfrm>
          <a:prstGeom prst="line">
            <a:avLst/>
          </a:prstGeom>
          <a:noFill/>
          <a:ln w="9525" cap="flat" cmpd="sng" algn="ctr">
            <a:solidFill>
              <a:srgbClr val="505050"/>
            </a:solidFill>
            <a:prstDash val="solid"/>
            <a:headEnd type="none"/>
            <a:tailEnd type="none"/>
          </a:ln>
          <a:effectLst/>
        </p:spPr>
      </p:cxnSp>
      <p:cxnSp>
        <p:nvCxnSpPr>
          <p:cNvPr id="39" name="Straight Connector 38">
            <a:extLst>
              <a:ext uri="{FF2B5EF4-FFF2-40B4-BE49-F238E27FC236}">
                <a16:creationId xmlns:a16="http://schemas.microsoft.com/office/drawing/2014/main" id="{D025F757-AC92-46E2-8CED-5BAA101F11BF}"/>
              </a:ext>
            </a:extLst>
          </p:cNvPr>
          <p:cNvCxnSpPr>
            <a:cxnSpLocks/>
            <a:stCxn id="32" idx="1"/>
            <a:endCxn id="29" idx="6"/>
          </p:cNvCxnSpPr>
          <p:nvPr/>
        </p:nvCxnSpPr>
        <p:spPr>
          <a:xfrm flipH="1" flipV="1">
            <a:off x="10948547" y="3572677"/>
            <a:ext cx="233217" cy="260089"/>
          </a:xfrm>
          <a:prstGeom prst="line">
            <a:avLst/>
          </a:prstGeom>
          <a:noFill/>
          <a:ln w="9525" cap="flat" cmpd="sng" algn="ctr">
            <a:solidFill>
              <a:srgbClr val="505050"/>
            </a:solidFill>
            <a:prstDash val="solid"/>
            <a:headEnd type="none"/>
            <a:tailEnd type="none"/>
          </a:ln>
          <a:effectLst/>
        </p:spPr>
      </p:cxnSp>
      <p:cxnSp>
        <p:nvCxnSpPr>
          <p:cNvPr id="40" name="Straight Connector 39">
            <a:extLst>
              <a:ext uri="{FF2B5EF4-FFF2-40B4-BE49-F238E27FC236}">
                <a16:creationId xmlns:a16="http://schemas.microsoft.com/office/drawing/2014/main" id="{FB292A26-25CC-4263-9666-C221B7EEDEEB}"/>
              </a:ext>
            </a:extLst>
          </p:cNvPr>
          <p:cNvCxnSpPr>
            <a:cxnSpLocks/>
            <a:stCxn id="32" idx="1"/>
            <a:endCxn id="27" idx="6"/>
          </p:cNvCxnSpPr>
          <p:nvPr/>
        </p:nvCxnSpPr>
        <p:spPr>
          <a:xfrm flipH="1" flipV="1">
            <a:off x="10948547" y="3047026"/>
            <a:ext cx="233217" cy="785740"/>
          </a:xfrm>
          <a:prstGeom prst="line">
            <a:avLst/>
          </a:prstGeom>
          <a:noFill/>
          <a:ln w="9525" cap="flat" cmpd="sng" algn="ctr">
            <a:solidFill>
              <a:srgbClr val="505050"/>
            </a:solidFill>
            <a:prstDash val="solid"/>
            <a:headEnd type="none"/>
            <a:tailEnd type="none"/>
          </a:ln>
          <a:effectLst/>
        </p:spPr>
      </p:cxnSp>
      <p:cxnSp>
        <p:nvCxnSpPr>
          <p:cNvPr id="41" name="Straight Connector 40">
            <a:extLst>
              <a:ext uri="{FF2B5EF4-FFF2-40B4-BE49-F238E27FC236}">
                <a16:creationId xmlns:a16="http://schemas.microsoft.com/office/drawing/2014/main" id="{744C0981-A96F-46DC-BCCA-2E69A8E67AA5}"/>
              </a:ext>
            </a:extLst>
          </p:cNvPr>
          <p:cNvCxnSpPr>
            <a:cxnSpLocks/>
            <a:stCxn id="33" idx="2"/>
            <a:endCxn id="30" idx="5"/>
          </p:cNvCxnSpPr>
          <p:nvPr/>
        </p:nvCxnSpPr>
        <p:spPr>
          <a:xfrm flipH="1" flipV="1">
            <a:off x="11467020" y="2955264"/>
            <a:ext cx="240367" cy="91762"/>
          </a:xfrm>
          <a:prstGeom prst="line">
            <a:avLst/>
          </a:prstGeom>
          <a:noFill/>
          <a:ln w="9525" cap="flat" cmpd="sng" algn="ctr">
            <a:solidFill>
              <a:srgbClr val="505050"/>
            </a:solidFill>
            <a:prstDash val="solid"/>
            <a:headEnd type="none"/>
            <a:tailEnd type="none"/>
          </a:ln>
          <a:effectLst/>
        </p:spPr>
      </p:cxnSp>
      <p:cxnSp>
        <p:nvCxnSpPr>
          <p:cNvPr id="42" name="Straight Connector 41">
            <a:extLst>
              <a:ext uri="{FF2B5EF4-FFF2-40B4-BE49-F238E27FC236}">
                <a16:creationId xmlns:a16="http://schemas.microsoft.com/office/drawing/2014/main" id="{E7E1FA78-51DC-45A3-9C8C-B91F30B63A5E}"/>
              </a:ext>
            </a:extLst>
          </p:cNvPr>
          <p:cNvCxnSpPr>
            <a:cxnSpLocks/>
            <a:stCxn id="34" idx="2"/>
            <a:endCxn id="30" idx="5"/>
          </p:cNvCxnSpPr>
          <p:nvPr/>
        </p:nvCxnSpPr>
        <p:spPr>
          <a:xfrm flipH="1" flipV="1">
            <a:off x="11467020" y="2955264"/>
            <a:ext cx="240367" cy="617413"/>
          </a:xfrm>
          <a:prstGeom prst="line">
            <a:avLst/>
          </a:prstGeom>
          <a:noFill/>
          <a:ln w="9525" cap="flat" cmpd="sng" algn="ctr">
            <a:solidFill>
              <a:srgbClr val="505050"/>
            </a:solidFill>
            <a:prstDash val="solid"/>
            <a:headEnd type="none"/>
            <a:tailEnd type="none"/>
          </a:ln>
          <a:effectLst/>
        </p:spPr>
      </p:cxnSp>
      <p:cxnSp>
        <p:nvCxnSpPr>
          <p:cNvPr id="43" name="Straight Connector 42">
            <a:extLst>
              <a:ext uri="{FF2B5EF4-FFF2-40B4-BE49-F238E27FC236}">
                <a16:creationId xmlns:a16="http://schemas.microsoft.com/office/drawing/2014/main" id="{D73697BA-D3AD-4FD8-B248-CFACA87EED70}"/>
              </a:ext>
            </a:extLst>
          </p:cNvPr>
          <p:cNvCxnSpPr>
            <a:cxnSpLocks/>
            <a:stCxn id="33" idx="2"/>
            <a:endCxn id="31" idx="6"/>
          </p:cNvCxnSpPr>
          <p:nvPr/>
        </p:nvCxnSpPr>
        <p:spPr>
          <a:xfrm flipH="1">
            <a:off x="11529673" y="3047026"/>
            <a:ext cx="177714" cy="329162"/>
          </a:xfrm>
          <a:prstGeom prst="line">
            <a:avLst/>
          </a:prstGeom>
          <a:noFill/>
          <a:ln w="9525" cap="flat" cmpd="sng" algn="ctr">
            <a:solidFill>
              <a:srgbClr val="505050"/>
            </a:solidFill>
            <a:prstDash val="solid"/>
            <a:headEnd type="none"/>
            <a:tailEnd type="none"/>
          </a:ln>
          <a:effectLst/>
        </p:spPr>
      </p:cxnSp>
      <p:cxnSp>
        <p:nvCxnSpPr>
          <p:cNvPr id="44" name="Straight Connector 43">
            <a:extLst>
              <a:ext uri="{FF2B5EF4-FFF2-40B4-BE49-F238E27FC236}">
                <a16:creationId xmlns:a16="http://schemas.microsoft.com/office/drawing/2014/main" id="{1811ACF3-8C75-4A0A-909D-9EBCAA6E7900}"/>
              </a:ext>
            </a:extLst>
          </p:cNvPr>
          <p:cNvCxnSpPr>
            <a:cxnSpLocks/>
            <a:endCxn id="31" idx="6"/>
          </p:cNvCxnSpPr>
          <p:nvPr/>
        </p:nvCxnSpPr>
        <p:spPr>
          <a:xfrm flipH="1" flipV="1">
            <a:off x="11529673" y="3376188"/>
            <a:ext cx="177714" cy="213371"/>
          </a:xfrm>
          <a:prstGeom prst="line">
            <a:avLst/>
          </a:prstGeom>
          <a:noFill/>
          <a:ln w="9525" cap="flat" cmpd="sng" algn="ctr">
            <a:solidFill>
              <a:srgbClr val="505050"/>
            </a:solidFill>
            <a:prstDash val="solid"/>
            <a:headEnd type="none"/>
            <a:tailEnd type="none"/>
          </a:ln>
          <a:effectLst/>
        </p:spPr>
      </p:cxnSp>
      <p:cxnSp>
        <p:nvCxnSpPr>
          <p:cNvPr id="45" name="Straight Connector 44">
            <a:extLst>
              <a:ext uri="{FF2B5EF4-FFF2-40B4-BE49-F238E27FC236}">
                <a16:creationId xmlns:a16="http://schemas.microsoft.com/office/drawing/2014/main" id="{9F213E85-8391-41DA-806D-DD0F57C667C0}"/>
              </a:ext>
            </a:extLst>
          </p:cNvPr>
          <p:cNvCxnSpPr>
            <a:cxnSpLocks/>
            <a:stCxn id="34" idx="2"/>
            <a:endCxn id="32" idx="7"/>
          </p:cNvCxnSpPr>
          <p:nvPr/>
        </p:nvCxnSpPr>
        <p:spPr>
          <a:xfrm flipH="1">
            <a:off x="11467020" y="3572677"/>
            <a:ext cx="240367" cy="260089"/>
          </a:xfrm>
          <a:prstGeom prst="line">
            <a:avLst/>
          </a:prstGeom>
          <a:noFill/>
          <a:ln w="9525" cap="flat" cmpd="sng" algn="ctr">
            <a:solidFill>
              <a:srgbClr val="505050"/>
            </a:solidFill>
            <a:prstDash val="solid"/>
            <a:headEnd type="none"/>
            <a:tailEnd type="none"/>
          </a:ln>
          <a:effectLst/>
        </p:spPr>
      </p:cxnSp>
      <p:cxnSp>
        <p:nvCxnSpPr>
          <p:cNvPr id="46" name="Straight Connector 45">
            <a:extLst>
              <a:ext uri="{FF2B5EF4-FFF2-40B4-BE49-F238E27FC236}">
                <a16:creationId xmlns:a16="http://schemas.microsoft.com/office/drawing/2014/main" id="{05832A5E-5FC7-4CDE-BEFF-2F72D539CE86}"/>
              </a:ext>
            </a:extLst>
          </p:cNvPr>
          <p:cNvCxnSpPr>
            <a:cxnSpLocks/>
            <a:stCxn id="33" idx="2"/>
            <a:endCxn id="32" idx="7"/>
          </p:cNvCxnSpPr>
          <p:nvPr/>
        </p:nvCxnSpPr>
        <p:spPr>
          <a:xfrm flipH="1">
            <a:off x="11467020" y="3047026"/>
            <a:ext cx="240367" cy="785740"/>
          </a:xfrm>
          <a:prstGeom prst="line">
            <a:avLst/>
          </a:prstGeom>
          <a:noFill/>
          <a:ln w="9525" cap="flat" cmpd="sng" algn="ctr">
            <a:solidFill>
              <a:srgbClr val="505050"/>
            </a:solidFill>
            <a:prstDash val="solid"/>
            <a:headEnd type="none"/>
            <a:tailEnd type="none"/>
          </a:ln>
          <a:effectLst/>
        </p:spPr>
      </p:cxnSp>
      <p:cxnSp>
        <p:nvCxnSpPr>
          <p:cNvPr id="48" name="Straight Arrow Connector 47">
            <a:extLst>
              <a:ext uri="{FF2B5EF4-FFF2-40B4-BE49-F238E27FC236}">
                <a16:creationId xmlns:a16="http://schemas.microsoft.com/office/drawing/2014/main" id="{1181262E-830D-4440-A45D-6D54AE4BBA5D}"/>
              </a:ext>
            </a:extLst>
          </p:cNvPr>
          <p:cNvCxnSpPr>
            <a:cxnSpLocks/>
          </p:cNvCxnSpPr>
          <p:nvPr/>
        </p:nvCxnSpPr>
        <p:spPr>
          <a:xfrm flipV="1">
            <a:off x="9231161" y="3474432"/>
            <a:ext cx="1163425" cy="7010"/>
          </a:xfrm>
          <a:prstGeom prst="straightConnector1">
            <a:avLst/>
          </a:prstGeom>
          <a:noFill/>
          <a:ln w="57150" cap="flat" cmpd="sng" algn="ctr">
            <a:solidFill>
              <a:srgbClr val="505050"/>
            </a:solidFill>
            <a:prstDash val="solid"/>
            <a:headEnd type="none"/>
            <a:tailEnd type="triangle"/>
          </a:ln>
          <a:effectLst/>
        </p:spPr>
      </p:cxnSp>
      <p:sp>
        <p:nvSpPr>
          <p:cNvPr id="49" name="Oval 48">
            <a:extLst>
              <a:ext uri="{FF2B5EF4-FFF2-40B4-BE49-F238E27FC236}">
                <a16:creationId xmlns:a16="http://schemas.microsoft.com/office/drawing/2014/main" id="{002EB218-4485-4652-8800-CF65931B9C4B}"/>
              </a:ext>
            </a:extLst>
          </p:cNvPr>
          <p:cNvSpPr/>
          <p:nvPr/>
        </p:nvSpPr>
        <p:spPr bwMode="auto">
          <a:xfrm>
            <a:off x="1642333" y="3021139"/>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009B349-9DB9-40FB-9A51-FF73A7EB12A8}"/>
              </a:ext>
            </a:extLst>
          </p:cNvPr>
          <p:cNvSpPr/>
          <p:nvPr/>
        </p:nvSpPr>
        <p:spPr bwMode="auto">
          <a:xfrm>
            <a:off x="1642333" y="354679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E042FC4-C6C8-4A95-93D4-C6B26DB8360B}"/>
              </a:ext>
            </a:extLst>
          </p:cNvPr>
          <p:cNvSpPr/>
          <p:nvPr/>
        </p:nvSpPr>
        <p:spPr bwMode="auto">
          <a:xfrm>
            <a:off x="2219884" y="278713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9611B4-761E-4FC1-BF94-4828943AADCE}"/>
              </a:ext>
            </a:extLst>
          </p:cNvPr>
          <p:cNvSpPr/>
          <p:nvPr/>
        </p:nvSpPr>
        <p:spPr bwMode="auto">
          <a:xfrm>
            <a:off x="2223459" y="335030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C83C330-4999-4E10-9C2A-F504BEC50175}"/>
              </a:ext>
            </a:extLst>
          </p:cNvPr>
          <p:cNvSpPr/>
          <p:nvPr/>
        </p:nvSpPr>
        <p:spPr bwMode="auto">
          <a:xfrm>
            <a:off x="2219884" y="3949126"/>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A0B68D56-03B0-4317-B9B5-A1A4839CE238}"/>
              </a:ext>
            </a:extLst>
          </p:cNvPr>
          <p:cNvSpPr/>
          <p:nvPr/>
        </p:nvSpPr>
        <p:spPr bwMode="auto">
          <a:xfrm>
            <a:off x="2804585" y="3021139"/>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0813071-22EE-43DF-85AD-BA15B3E9E1A0}"/>
              </a:ext>
            </a:extLst>
          </p:cNvPr>
          <p:cNvSpPr/>
          <p:nvPr/>
        </p:nvSpPr>
        <p:spPr bwMode="auto">
          <a:xfrm>
            <a:off x="2804585" y="354679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D914AA3-39CE-43AB-AFDE-D1296B4494F7}"/>
              </a:ext>
            </a:extLst>
          </p:cNvPr>
          <p:cNvCxnSpPr>
            <a:cxnSpLocks/>
            <a:stCxn id="49" idx="6"/>
            <a:endCxn id="51" idx="3"/>
          </p:cNvCxnSpPr>
          <p:nvPr/>
        </p:nvCxnSpPr>
        <p:spPr>
          <a:xfrm flipV="1">
            <a:off x="2045745" y="3130545"/>
            <a:ext cx="233217" cy="91762"/>
          </a:xfrm>
          <a:prstGeom prst="line">
            <a:avLst/>
          </a:prstGeom>
          <a:noFill/>
          <a:ln w="9525" cap="flat" cmpd="sng" algn="ctr">
            <a:solidFill>
              <a:srgbClr val="505050"/>
            </a:solidFill>
            <a:prstDash val="solid"/>
            <a:headEnd type="none"/>
            <a:tailEnd type="none"/>
          </a:ln>
          <a:effectLst/>
        </p:spPr>
      </p:cxnSp>
      <p:cxnSp>
        <p:nvCxnSpPr>
          <p:cNvPr id="57" name="Straight Connector 56">
            <a:extLst>
              <a:ext uri="{FF2B5EF4-FFF2-40B4-BE49-F238E27FC236}">
                <a16:creationId xmlns:a16="http://schemas.microsoft.com/office/drawing/2014/main" id="{98969545-73C3-496F-9C23-68285E91DD23}"/>
              </a:ext>
            </a:extLst>
          </p:cNvPr>
          <p:cNvCxnSpPr>
            <a:cxnSpLocks/>
            <a:stCxn id="50" idx="6"/>
            <a:endCxn id="52" idx="2"/>
          </p:cNvCxnSpPr>
          <p:nvPr/>
        </p:nvCxnSpPr>
        <p:spPr>
          <a:xfrm flipV="1">
            <a:off x="2045745" y="3551469"/>
            <a:ext cx="177714" cy="196489"/>
          </a:xfrm>
          <a:prstGeom prst="line">
            <a:avLst/>
          </a:prstGeom>
          <a:noFill/>
          <a:ln w="9525" cap="flat" cmpd="sng" algn="ctr">
            <a:solidFill>
              <a:srgbClr val="505050"/>
            </a:solidFill>
            <a:prstDash val="solid"/>
            <a:headEnd type="none"/>
            <a:tailEnd type="none"/>
          </a:ln>
          <a:effectLst/>
        </p:spPr>
      </p:cxnSp>
      <p:cxnSp>
        <p:nvCxnSpPr>
          <p:cNvPr id="58" name="Straight Connector 57">
            <a:extLst>
              <a:ext uri="{FF2B5EF4-FFF2-40B4-BE49-F238E27FC236}">
                <a16:creationId xmlns:a16="http://schemas.microsoft.com/office/drawing/2014/main" id="{BDBC701E-E3CE-4089-A1F7-779E78B41EF5}"/>
              </a:ext>
            </a:extLst>
          </p:cNvPr>
          <p:cNvCxnSpPr>
            <a:cxnSpLocks/>
            <a:stCxn id="50" idx="6"/>
            <a:endCxn id="51" idx="3"/>
          </p:cNvCxnSpPr>
          <p:nvPr/>
        </p:nvCxnSpPr>
        <p:spPr>
          <a:xfrm flipV="1">
            <a:off x="2045745" y="3130545"/>
            <a:ext cx="233217" cy="617413"/>
          </a:xfrm>
          <a:prstGeom prst="line">
            <a:avLst/>
          </a:prstGeom>
          <a:noFill/>
          <a:ln w="9525" cap="flat" cmpd="sng" algn="ctr">
            <a:solidFill>
              <a:srgbClr val="505050"/>
            </a:solidFill>
            <a:prstDash val="solid"/>
            <a:headEnd type="none"/>
            <a:tailEnd type="none"/>
          </a:ln>
          <a:effectLst/>
        </p:spPr>
      </p:cxnSp>
      <p:cxnSp>
        <p:nvCxnSpPr>
          <p:cNvPr id="59" name="Straight Connector 58">
            <a:extLst>
              <a:ext uri="{FF2B5EF4-FFF2-40B4-BE49-F238E27FC236}">
                <a16:creationId xmlns:a16="http://schemas.microsoft.com/office/drawing/2014/main" id="{4F5CE3ED-D631-4E67-8620-BB0F17E7DD63}"/>
              </a:ext>
            </a:extLst>
          </p:cNvPr>
          <p:cNvCxnSpPr>
            <a:cxnSpLocks/>
            <a:stCxn id="52" idx="2"/>
            <a:endCxn id="49" idx="6"/>
          </p:cNvCxnSpPr>
          <p:nvPr/>
        </p:nvCxnSpPr>
        <p:spPr>
          <a:xfrm flipH="1" flipV="1">
            <a:off x="2045745" y="3222307"/>
            <a:ext cx="177714" cy="329162"/>
          </a:xfrm>
          <a:prstGeom prst="line">
            <a:avLst/>
          </a:prstGeom>
          <a:noFill/>
          <a:ln w="9525" cap="flat" cmpd="sng" algn="ctr">
            <a:solidFill>
              <a:srgbClr val="505050"/>
            </a:solidFill>
            <a:prstDash val="solid"/>
            <a:headEnd type="none"/>
            <a:tailEnd type="none"/>
          </a:ln>
          <a:effectLst/>
        </p:spPr>
      </p:cxnSp>
      <p:cxnSp>
        <p:nvCxnSpPr>
          <p:cNvPr id="60" name="Straight Connector 59">
            <a:extLst>
              <a:ext uri="{FF2B5EF4-FFF2-40B4-BE49-F238E27FC236}">
                <a16:creationId xmlns:a16="http://schemas.microsoft.com/office/drawing/2014/main" id="{97C675DA-F2FB-482E-B15F-3A54CD0CF3AC}"/>
              </a:ext>
            </a:extLst>
          </p:cNvPr>
          <p:cNvCxnSpPr>
            <a:cxnSpLocks/>
            <a:stCxn id="53" idx="1"/>
            <a:endCxn id="50" idx="6"/>
          </p:cNvCxnSpPr>
          <p:nvPr/>
        </p:nvCxnSpPr>
        <p:spPr>
          <a:xfrm flipH="1" flipV="1">
            <a:off x="2045745" y="3747958"/>
            <a:ext cx="233217" cy="260089"/>
          </a:xfrm>
          <a:prstGeom prst="line">
            <a:avLst/>
          </a:prstGeom>
          <a:noFill/>
          <a:ln w="9525" cap="flat" cmpd="sng" algn="ctr">
            <a:solidFill>
              <a:srgbClr val="505050"/>
            </a:solidFill>
            <a:prstDash val="solid"/>
            <a:headEnd type="none"/>
            <a:tailEnd type="none"/>
          </a:ln>
          <a:effectLst/>
        </p:spPr>
      </p:cxnSp>
      <p:cxnSp>
        <p:nvCxnSpPr>
          <p:cNvPr id="61" name="Straight Connector 60">
            <a:extLst>
              <a:ext uri="{FF2B5EF4-FFF2-40B4-BE49-F238E27FC236}">
                <a16:creationId xmlns:a16="http://schemas.microsoft.com/office/drawing/2014/main" id="{129CB047-2DA7-4A55-8FDE-819AD1C3AE5C}"/>
              </a:ext>
            </a:extLst>
          </p:cNvPr>
          <p:cNvCxnSpPr>
            <a:cxnSpLocks/>
            <a:stCxn id="53" idx="1"/>
            <a:endCxn id="49" idx="6"/>
          </p:cNvCxnSpPr>
          <p:nvPr/>
        </p:nvCxnSpPr>
        <p:spPr>
          <a:xfrm flipH="1" flipV="1">
            <a:off x="2045745" y="3222307"/>
            <a:ext cx="233217" cy="785740"/>
          </a:xfrm>
          <a:prstGeom prst="line">
            <a:avLst/>
          </a:prstGeom>
          <a:noFill/>
          <a:ln w="9525" cap="flat" cmpd="sng" algn="ctr">
            <a:solidFill>
              <a:srgbClr val="505050"/>
            </a:solidFill>
            <a:prstDash val="solid"/>
            <a:headEnd type="none"/>
            <a:tailEnd type="none"/>
          </a:ln>
          <a:effectLst/>
        </p:spPr>
      </p:cxnSp>
      <p:cxnSp>
        <p:nvCxnSpPr>
          <p:cNvPr id="62" name="Straight Connector 61">
            <a:extLst>
              <a:ext uri="{FF2B5EF4-FFF2-40B4-BE49-F238E27FC236}">
                <a16:creationId xmlns:a16="http://schemas.microsoft.com/office/drawing/2014/main" id="{3E5B842B-9770-4E0F-A671-0677338C8B04}"/>
              </a:ext>
            </a:extLst>
          </p:cNvPr>
          <p:cNvCxnSpPr>
            <a:cxnSpLocks/>
            <a:stCxn id="54" idx="2"/>
            <a:endCxn id="51" idx="5"/>
          </p:cNvCxnSpPr>
          <p:nvPr/>
        </p:nvCxnSpPr>
        <p:spPr>
          <a:xfrm flipH="1" flipV="1">
            <a:off x="2564218" y="3130545"/>
            <a:ext cx="240367" cy="91762"/>
          </a:xfrm>
          <a:prstGeom prst="line">
            <a:avLst/>
          </a:prstGeom>
          <a:noFill/>
          <a:ln w="9525" cap="flat" cmpd="sng" algn="ctr">
            <a:solidFill>
              <a:srgbClr val="505050"/>
            </a:solidFill>
            <a:prstDash val="solid"/>
            <a:headEnd type="none"/>
            <a:tailEnd type="none"/>
          </a:ln>
          <a:effectLst/>
        </p:spPr>
      </p:cxnSp>
      <p:cxnSp>
        <p:nvCxnSpPr>
          <p:cNvPr id="63" name="Straight Connector 62">
            <a:extLst>
              <a:ext uri="{FF2B5EF4-FFF2-40B4-BE49-F238E27FC236}">
                <a16:creationId xmlns:a16="http://schemas.microsoft.com/office/drawing/2014/main" id="{B1F66918-E84F-49D5-A5C5-4DEC6D8D81EA}"/>
              </a:ext>
            </a:extLst>
          </p:cNvPr>
          <p:cNvCxnSpPr>
            <a:cxnSpLocks/>
            <a:stCxn id="55" idx="2"/>
            <a:endCxn id="51" idx="5"/>
          </p:cNvCxnSpPr>
          <p:nvPr/>
        </p:nvCxnSpPr>
        <p:spPr>
          <a:xfrm flipH="1" flipV="1">
            <a:off x="2564218" y="3130545"/>
            <a:ext cx="240367" cy="617413"/>
          </a:xfrm>
          <a:prstGeom prst="line">
            <a:avLst/>
          </a:prstGeom>
          <a:noFill/>
          <a:ln w="9525" cap="flat" cmpd="sng" algn="ctr">
            <a:solidFill>
              <a:srgbClr val="505050"/>
            </a:solidFill>
            <a:prstDash val="solid"/>
            <a:headEnd type="none"/>
            <a:tailEnd type="none"/>
          </a:ln>
          <a:effectLst/>
        </p:spPr>
      </p:cxnSp>
      <p:cxnSp>
        <p:nvCxnSpPr>
          <p:cNvPr id="64" name="Straight Connector 63">
            <a:extLst>
              <a:ext uri="{FF2B5EF4-FFF2-40B4-BE49-F238E27FC236}">
                <a16:creationId xmlns:a16="http://schemas.microsoft.com/office/drawing/2014/main" id="{684682FF-02A2-47F9-83DD-CF4D240C0D30}"/>
              </a:ext>
            </a:extLst>
          </p:cNvPr>
          <p:cNvCxnSpPr>
            <a:cxnSpLocks/>
            <a:stCxn id="54" idx="2"/>
            <a:endCxn id="52" idx="6"/>
          </p:cNvCxnSpPr>
          <p:nvPr/>
        </p:nvCxnSpPr>
        <p:spPr>
          <a:xfrm flipH="1">
            <a:off x="2626871" y="3222307"/>
            <a:ext cx="177714" cy="329162"/>
          </a:xfrm>
          <a:prstGeom prst="line">
            <a:avLst/>
          </a:prstGeom>
          <a:noFill/>
          <a:ln w="9525" cap="flat" cmpd="sng" algn="ctr">
            <a:solidFill>
              <a:srgbClr val="505050"/>
            </a:solidFill>
            <a:prstDash val="solid"/>
            <a:headEnd type="none"/>
            <a:tailEnd type="none"/>
          </a:ln>
          <a:effectLst/>
        </p:spPr>
      </p:cxnSp>
      <p:cxnSp>
        <p:nvCxnSpPr>
          <p:cNvPr id="65" name="Straight Connector 64">
            <a:extLst>
              <a:ext uri="{FF2B5EF4-FFF2-40B4-BE49-F238E27FC236}">
                <a16:creationId xmlns:a16="http://schemas.microsoft.com/office/drawing/2014/main" id="{EF719B65-CF66-4D36-B6FF-A8323692E8DA}"/>
              </a:ext>
            </a:extLst>
          </p:cNvPr>
          <p:cNvCxnSpPr>
            <a:cxnSpLocks/>
            <a:endCxn id="52" idx="6"/>
          </p:cNvCxnSpPr>
          <p:nvPr/>
        </p:nvCxnSpPr>
        <p:spPr>
          <a:xfrm flipH="1" flipV="1">
            <a:off x="2626871" y="3551469"/>
            <a:ext cx="177714" cy="213371"/>
          </a:xfrm>
          <a:prstGeom prst="line">
            <a:avLst/>
          </a:prstGeom>
          <a:noFill/>
          <a:ln w="9525" cap="flat" cmpd="sng" algn="ctr">
            <a:solidFill>
              <a:srgbClr val="505050"/>
            </a:solidFill>
            <a:prstDash val="solid"/>
            <a:headEnd type="none"/>
            <a:tailEnd type="none"/>
          </a:ln>
          <a:effectLst/>
        </p:spPr>
      </p:cxnSp>
      <p:cxnSp>
        <p:nvCxnSpPr>
          <p:cNvPr id="66" name="Straight Connector 65">
            <a:extLst>
              <a:ext uri="{FF2B5EF4-FFF2-40B4-BE49-F238E27FC236}">
                <a16:creationId xmlns:a16="http://schemas.microsoft.com/office/drawing/2014/main" id="{A47B253E-BD30-42CC-83F5-656B494431A1}"/>
              </a:ext>
            </a:extLst>
          </p:cNvPr>
          <p:cNvCxnSpPr>
            <a:cxnSpLocks/>
            <a:stCxn id="55" idx="2"/>
            <a:endCxn id="53" idx="7"/>
          </p:cNvCxnSpPr>
          <p:nvPr/>
        </p:nvCxnSpPr>
        <p:spPr>
          <a:xfrm flipH="1">
            <a:off x="2564218" y="3747958"/>
            <a:ext cx="240367" cy="260089"/>
          </a:xfrm>
          <a:prstGeom prst="line">
            <a:avLst/>
          </a:prstGeom>
          <a:noFill/>
          <a:ln w="9525" cap="flat" cmpd="sng" algn="ctr">
            <a:solidFill>
              <a:srgbClr val="505050"/>
            </a:solidFill>
            <a:prstDash val="solid"/>
            <a:headEnd type="none"/>
            <a:tailEnd type="none"/>
          </a:ln>
          <a:effectLst/>
        </p:spPr>
      </p:cxnSp>
      <p:cxnSp>
        <p:nvCxnSpPr>
          <p:cNvPr id="67" name="Straight Connector 66">
            <a:extLst>
              <a:ext uri="{FF2B5EF4-FFF2-40B4-BE49-F238E27FC236}">
                <a16:creationId xmlns:a16="http://schemas.microsoft.com/office/drawing/2014/main" id="{3E1EE8B5-1927-4099-8573-C0D6F587F244}"/>
              </a:ext>
            </a:extLst>
          </p:cNvPr>
          <p:cNvCxnSpPr>
            <a:cxnSpLocks/>
            <a:stCxn id="54" idx="2"/>
            <a:endCxn id="53" idx="7"/>
          </p:cNvCxnSpPr>
          <p:nvPr/>
        </p:nvCxnSpPr>
        <p:spPr>
          <a:xfrm flipH="1">
            <a:off x="2564218" y="3222307"/>
            <a:ext cx="240367" cy="785740"/>
          </a:xfrm>
          <a:prstGeom prst="line">
            <a:avLst/>
          </a:prstGeom>
          <a:noFill/>
          <a:ln w="9525" cap="flat" cmpd="sng" algn="ctr">
            <a:solidFill>
              <a:srgbClr val="505050"/>
            </a:solidFill>
            <a:prstDash val="solid"/>
            <a:headEnd type="none"/>
            <a:tailEnd type="none"/>
          </a:ln>
          <a:effectLst/>
        </p:spPr>
      </p:cxnSp>
      <p:sp>
        <p:nvSpPr>
          <p:cNvPr id="68" name="Oval 67">
            <a:extLst>
              <a:ext uri="{FF2B5EF4-FFF2-40B4-BE49-F238E27FC236}">
                <a16:creationId xmlns:a16="http://schemas.microsoft.com/office/drawing/2014/main" id="{49C890FE-A209-45D3-BBD4-97AEAA8AF541}"/>
              </a:ext>
            </a:extLst>
          </p:cNvPr>
          <p:cNvSpPr/>
          <p:nvPr/>
        </p:nvSpPr>
        <p:spPr bwMode="auto">
          <a:xfrm>
            <a:off x="1642333" y="4828819"/>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AFB084-1C72-4A18-B75E-14B031148B9A}"/>
              </a:ext>
            </a:extLst>
          </p:cNvPr>
          <p:cNvSpPr/>
          <p:nvPr/>
        </p:nvSpPr>
        <p:spPr bwMode="auto">
          <a:xfrm>
            <a:off x="1642333" y="535447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08ACD4CE-8C5D-4618-9F44-E893F3704A9F}"/>
              </a:ext>
            </a:extLst>
          </p:cNvPr>
          <p:cNvSpPr/>
          <p:nvPr/>
        </p:nvSpPr>
        <p:spPr bwMode="auto">
          <a:xfrm>
            <a:off x="2219884" y="459481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56C6C2A-E89D-4118-9424-7D2040993D5D}"/>
              </a:ext>
            </a:extLst>
          </p:cNvPr>
          <p:cNvSpPr/>
          <p:nvPr/>
        </p:nvSpPr>
        <p:spPr bwMode="auto">
          <a:xfrm>
            <a:off x="2223459" y="515798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E693063-A0E7-49CE-B269-CA6AC283A2BA}"/>
              </a:ext>
            </a:extLst>
          </p:cNvPr>
          <p:cNvSpPr/>
          <p:nvPr/>
        </p:nvSpPr>
        <p:spPr bwMode="auto">
          <a:xfrm>
            <a:off x="2219884" y="5756806"/>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FB85BD6-922C-41B5-BCC3-6076B6488DF9}"/>
              </a:ext>
            </a:extLst>
          </p:cNvPr>
          <p:cNvSpPr/>
          <p:nvPr/>
        </p:nvSpPr>
        <p:spPr bwMode="auto">
          <a:xfrm>
            <a:off x="2804585" y="4828819"/>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2CFA0E2-24BD-4C0F-B748-87416DE17A96}"/>
              </a:ext>
            </a:extLst>
          </p:cNvPr>
          <p:cNvSpPr/>
          <p:nvPr/>
        </p:nvSpPr>
        <p:spPr bwMode="auto">
          <a:xfrm>
            <a:off x="2804585" y="535447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E208277-744F-4799-AA79-085D52964C4B}"/>
              </a:ext>
            </a:extLst>
          </p:cNvPr>
          <p:cNvCxnSpPr>
            <a:cxnSpLocks/>
            <a:stCxn id="68" idx="6"/>
            <a:endCxn id="70" idx="3"/>
          </p:cNvCxnSpPr>
          <p:nvPr/>
        </p:nvCxnSpPr>
        <p:spPr>
          <a:xfrm flipV="1">
            <a:off x="2045745" y="4938225"/>
            <a:ext cx="233217" cy="91762"/>
          </a:xfrm>
          <a:prstGeom prst="line">
            <a:avLst/>
          </a:prstGeom>
          <a:noFill/>
          <a:ln w="9525" cap="flat" cmpd="sng" algn="ctr">
            <a:solidFill>
              <a:srgbClr val="505050"/>
            </a:solidFill>
            <a:prstDash val="solid"/>
            <a:headEnd type="none"/>
            <a:tailEnd type="none"/>
          </a:ln>
          <a:effectLst/>
        </p:spPr>
      </p:cxnSp>
      <p:cxnSp>
        <p:nvCxnSpPr>
          <p:cNvPr id="76" name="Straight Connector 75">
            <a:extLst>
              <a:ext uri="{FF2B5EF4-FFF2-40B4-BE49-F238E27FC236}">
                <a16:creationId xmlns:a16="http://schemas.microsoft.com/office/drawing/2014/main" id="{921B6013-83E5-45DA-B8CA-9399E4F17409}"/>
              </a:ext>
            </a:extLst>
          </p:cNvPr>
          <p:cNvCxnSpPr>
            <a:cxnSpLocks/>
            <a:stCxn id="69" idx="6"/>
            <a:endCxn id="71" idx="2"/>
          </p:cNvCxnSpPr>
          <p:nvPr/>
        </p:nvCxnSpPr>
        <p:spPr>
          <a:xfrm flipV="1">
            <a:off x="2045745" y="5359149"/>
            <a:ext cx="177714" cy="196489"/>
          </a:xfrm>
          <a:prstGeom prst="line">
            <a:avLst/>
          </a:prstGeom>
          <a:noFill/>
          <a:ln w="9525" cap="flat" cmpd="sng" algn="ctr">
            <a:solidFill>
              <a:srgbClr val="505050"/>
            </a:solidFill>
            <a:prstDash val="solid"/>
            <a:headEnd type="none"/>
            <a:tailEnd type="none"/>
          </a:ln>
          <a:effectLst/>
        </p:spPr>
      </p:cxnSp>
      <p:cxnSp>
        <p:nvCxnSpPr>
          <p:cNvPr id="77" name="Straight Connector 76">
            <a:extLst>
              <a:ext uri="{FF2B5EF4-FFF2-40B4-BE49-F238E27FC236}">
                <a16:creationId xmlns:a16="http://schemas.microsoft.com/office/drawing/2014/main" id="{2F86BC55-B0CB-4C4B-ADA5-672B45862022}"/>
              </a:ext>
            </a:extLst>
          </p:cNvPr>
          <p:cNvCxnSpPr>
            <a:cxnSpLocks/>
            <a:stCxn id="69" idx="6"/>
            <a:endCxn id="70" idx="3"/>
          </p:cNvCxnSpPr>
          <p:nvPr/>
        </p:nvCxnSpPr>
        <p:spPr>
          <a:xfrm flipV="1">
            <a:off x="2045745" y="4938225"/>
            <a:ext cx="233217" cy="617413"/>
          </a:xfrm>
          <a:prstGeom prst="line">
            <a:avLst/>
          </a:prstGeom>
          <a:noFill/>
          <a:ln w="9525" cap="flat" cmpd="sng" algn="ctr">
            <a:solidFill>
              <a:srgbClr val="505050"/>
            </a:solidFill>
            <a:prstDash val="solid"/>
            <a:headEnd type="none"/>
            <a:tailEnd type="none"/>
          </a:ln>
          <a:effectLst/>
        </p:spPr>
      </p:cxnSp>
      <p:cxnSp>
        <p:nvCxnSpPr>
          <p:cNvPr id="78" name="Straight Connector 77">
            <a:extLst>
              <a:ext uri="{FF2B5EF4-FFF2-40B4-BE49-F238E27FC236}">
                <a16:creationId xmlns:a16="http://schemas.microsoft.com/office/drawing/2014/main" id="{B41EF4A2-AAA8-40F0-83C0-440B0856CFEF}"/>
              </a:ext>
            </a:extLst>
          </p:cNvPr>
          <p:cNvCxnSpPr>
            <a:cxnSpLocks/>
            <a:stCxn id="71" idx="2"/>
            <a:endCxn id="68" idx="6"/>
          </p:cNvCxnSpPr>
          <p:nvPr/>
        </p:nvCxnSpPr>
        <p:spPr>
          <a:xfrm flipH="1" flipV="1">
            <a:off x="2045745" y="5029987"/>
            <a:ext cx="177714" cy="329162"/>
          </a:xfrm>
          <a:prstGeom prst="line">
            <a:avLst/>
          </a:prstGeom>
          <a:noFill/>
          <a:ln w="9525" cap="flat" cmpd="sng" algn="ctr">
            <a:solidFill>
              <a:srgbClr val="505050"/>
            </a:solidFill>
            <a:prstDash val="solid"/>
            <a:headEnd type="none"/>
            <a:tailEnd type="none"/>
          </a:ln>
          <a:effectLst/>
        </p:spPr>
      </p:cxnSp>
      <p:cxnSp>
        <p:nvCxnSpPr>
          <p:cNvPr id="79" name="Straight Connector 78">
            <a:extLst>
              <a:ext uri="{FF2B5EF4-FFF2-40B4-BE49-F238E27FC236}">
                <a16:creationId xmlns:a16="http://schemas.microsoft.com/office/drawing/2014/main" id="{A4617287-EF20-4358-9B77-E246776CF727}"/>
              </a:ext>
            </a:extLst>
          </p:cNvPr>
          <p:cNvCxnSpPr>
            <a:cxnSpLocks/>
            <a:stCxn id="72" idx="1"/>
            <a:endCxn id="69" idx="6"/>
          </p:cNvCxnSpPr>
          <p:nvPr/>
        </p:nvCxnSpPr>
        <p:spPr>
          <a:xfrm flipH="1" flipV="1">
            <a:off x="2045745" y="5555638"/>
            <a:ext cx="233217" cy="260089"/>
          </a:xfrm>
          <a:prstGeom prst="line">
            <a:avLst/>
          </a:prstGeom>
          <a:noFill/>
          <a:ln w="9525" cap="flat" cmpd="sng" algn="ctr">
            <a:solidFill>
              <a:srgbClr val="505050"/>
            </a:solidFill>
            <a:prstDash val="solid"/>
            <a:headEnd type="none"/>
            <a:tailEnd type="none"/>
          </a:ln>
          <a:effectLst/>
        </p:spPr>
      </p:cxnSp>
      <p:cxnSp>
        <p:nvCxnSpPr>
          <p:cNvPr id="80" name="Straight Connector 79">
            <a:extLst>
              <a:ext uri="{FF2B5EF4-FFF2-40B4-BE49-F238E27FC236}">
                <a16:creationId xmlns:a16="http://schemas.microsoft.com/office/drawing/2014/main" id="{A17D895B-78E7-4C87-8EB2-AE0D680F18CF}"/>
              </a:ext>
            </a:extLst>
          </p:cNvPr>
          <p:cNvCxnSpPr>
            <a:cxnSpLocks/>
            <a:stCxn id="72" idx="1"/>
            <a:endCxn id="68" idx="6"/>
          </p:cNvCxnSpPr>
          <p:nvPr/>
        </p:nvCxnSpPr>
        <p:spPr>
          <a:xfrm flipH="1" flipV="1">
            <a:off x="2045745" y="5029987"/>
            <a:ext cx="233217" cy="785740"/>
          </a:xfrm>
          <a:prstGeom prst="line">
            <a:avLst/>
          </a:prstGeom>
          <a:noFill/>
          <a:ln w="9525" cap="flat" cmpd="sng" algn="ctr">
            <a:solidFill>
              <a:srgbClr val="505050"/>
            </a:solidFill>
            <a:prstDash val="solid"/>
            <a:headEnd type="none"/>
            <a:tailEnd type="none"/>
          </a:ln>
          <a:effectLst/>
        </p:spPr>
      </p:cxnSp>
      <p:cxnSp>
        <p:nvCxnSpPr>
          <p:cNvPr id="81" name="Straight Connector 80">
            <a:extLst>
              <a:ext uri="{FF2B5EF4-FFF2-40B4-BE49-F238E27FC236}">
                <a16:creationId xmlns:a16="http://schemas.microsoft.com/office/drawing/2014/main" id="{3052F0E4-B91D-49ED-A832-27FD55260DD4}"/>
              </a:ext>
            </a:extLst>
          </p:cNvPr>
          <p:cNvCxnSpPr>
            <a:cxnSpLocks/>
            <a:stCxn id="73" idx="2"/>
            <a:endCxn id="70" idx="5"/>
          </p:cNvCxnSpPr>
          <p:nvPr/>
        </p:nvCxnSpPr>
        <p:spPr>
          <a:xfrm flipH="1" flipV="1">
            <a:off x="2564218" y="4938225"/>
            <a:ext cx="240367" cy="91762"/>
          </a:xfrm>
          <a:prstGeom prst="line">
            <a:avLst/>
          </a:prstGeom>
          <a:noFill/>
          <a:ln w="9525" cap="flat" cmpd="sng" algn="ctr">
            <a:solidFill>
              <a:srgbClr val="505050"/>
            </a:solidFill>
            <a:prstDash val="solid"/>
            <a:headEnd type="none"/>
            <a:tailEnd type="none"/>
          </a:ln>
          <a:effectLst/>
        </p:spPr>
      </p:cxnSp>
      <p:cxnSp>
        <p:nvCxnSpPr>
          <p:cNvPr id="82" name="Straight Connector 81">
            <a:extLst>
              <a:ext uri="{FF2B5EF4-FFF2-40B4-BE49-F238E27FC236}">
                <a16:creationId xmlns:a16="http://schemas.microsoft.com/office/drawing/2014/main" id="{412B98D2-AAF7-4620-AF60-56CEBD82CDB0}"/>
              </a:ext>
            </a:extLst>
          </p:cNvPr>
          <p:cNvCxnSpPr>
            <a:cxnSpLocks/>
            <a:stCxn id="74" idx="2"/>
            <a:endCxn id="70" idx="5"/>
          </p:cNvCxnSpPr>
          <p:nvPr/>
        </p:nvCxnSpPr>
        <p:spPr>
          <a:xfrm flipH="1" flipV="1">
            <a:off x="2564218" y="4938225"/>
            <a:ext cx="240367" cy="617413"/>
          </a:xfrm>
          <a:prstGeom prst="line">
            <a:avLst/>
          </a:prstGeom>
          <a:noFill/>
          <a:ln w="9525" cap="flat" cmpd="sng" algn="ctr">
            <a:solidFill>
              <a:srgbClr val="505050"/>
            </a:solidFill>
            <a:prstDash val="solid"/>
            <a:headEnd type="none"/>
            <a:tailEnd type="none"/>
          </a:ln>
          <a:effectLst/>
        </p:spPr>
      </p:cxnSp>
      <p:cxnSp>
        <p:nvCxnSpPr>
          <p:cNvPr id="83" name="Straight Connector 82">
            <a:extLst>
              <a:ext uri="{FF2B5EF4-FFF2-40B4-BE49-F238E27FC236}">
                <a16:creationId xmlns:a16="http://schemas.microsoft.com/office/drawing/2014/main" id="{4C8AB2A8-CDBA-4B82-9FF3-9008630531DF}"/>
              </a:ext>
            </a:extLst>
          </p:cNvPr>
          <p:cNvCxnSpPr>
            <a:cxnSpLocks/>
            <a:stCxn id="73" idx="2"/>
            <a:endCxn id="71" idx="6"/>
          </p:cNvCxnSpPr>
          <p:nvPr/>
        </p:nvCxnSpPr>
        <p:spPr>
          <a:xfrm flipH="1">
            <a:off x="2626871" y="5029987"/>
            <a:ext cx="177714" cy="329162"/>
          </a:xfrm>
          <a:prstGeom prst="line">
            <a:avLst/>
          </a:prstGeom>
          <a:noFill/>
          <a:ln w="9525" cap="flat" cmpd="sng" algn="ctr">
            <a:solidFill>
              <a:srgbClr val="505050"/>
            </a:solidFill>
            <a:prstDash val="solid"/>
            <a:headEnd type="none"/>
            <a:tailEnd type="none"/>
          </a:ln>
          <a:effectLst/>
        </p:spPr>
      </p:cxnSp>
      <p:cxnSp>
        <p:nvCxnSpPr>
          <p:cNvPr id="84" name="Straight Connector 83">
            <a:extLst>
              <a:ext uri="{FF2B5EF4-FFF2-40B4-BE49-F238E27FC236}">
                <a16:creationId xmlns:a16="http://schemas.microsoft.com/office/drawing/2014/main" id="{7BD4B5B9-C902-4E2E-BF33-63503B9D1EB2}"/>
              </a:ext>
            </a:extLst>
          </p:cNvPr>
          <p:cNvCxnSpPr>
            <a:cxnSpLocks/>
            <a:endCxn id="71" idx="6"/>
          </p:cNvCxnSpPr>
          <p:nvPr/>
        </p:nvCxnSpPr>
        <p:spPr>
          <a:xfrm flipH="1" flipV="1">
            <a:off x="2626871" y="5359149"/>
            <a:ext cx="177714" cy="213371"/>
          </a:xfrm>
          <a:prstGeom prst="line">
            <a:avLst/>
          </a:prstGeom>
          <a:noFill/>
          <a:ln w="9525" cap="flat" cmpd="sng" algn="ctr">
            <a:solidFill>
              <a:srgbClr val="505050"/>
            </a:solidFill>
            <a:prstDash val="solid"/>
            <a:headEnd type="none"/>
            <a:tailEnd type="none"/>
          </a:ln>
          <a:effectLst/>
        </p:spPr>
      </p:cxnSp>
      <p:cxnSp>
        <p:nvCxnSpPr>
          <p:cNvPr id="85" name="Straight Connector 84">
            <a:extLst>
              <a:ext uri="{FF2B5EF4-FFF2-40B4-BE49-F238E27FC236}">
                <a16:creationId xmlns:a16="http://schemas.microsoft.com/office/drawing/2014/main" id="{4A0629EB-D16A-440B-A8B0-173864890507}"/>
              </a:ext>
            </a:extLst>
          </p:cNvPr>
          <p:cNvCxnSpPr>
            <a:cxnSpLocks/>
            <a:stCxn id="74" idx="2"/>
            <a:endCxn id="72" idx="7"/>
          </p:cNvCxnSpPr>
          <p:nvPr/>
        </p:nvCxnSpPr>
        <p:spPr>
          <a:xfrm flipH="1">
            <a:off x="2564218" y="5555638"/>
            <a:ext cx="240367" cy="260089"/>
          </a:xfrm>
          <a:prstGeom prst="line">
            <a:avLst/>
          </a:prstGeom>
          <a:noFill/>
          <a:ln w="9525" cap="flat" cmpd="sng" algn="ctr">
            <a:solidFill>
              <a:srgbClr val="505050"/>
            </a:solidFill>
            <a:prstDash val="solid"/>
            <a:headEnd type="none"/>
            <a:tailEnd type="none"/>
          </a:ln>
          <a:effectLst/>
        </p:spPr>
      </p:cxnSp>
      <p:cxnSp>
        <p:nvCxnSpPr>
          <p:cNvPr id="86" name="Straight Connector 85">
            <a:extLst>
              <a:ext uri="{FF2B5EF4-FFF2-40B4-BE49-F238E27FC236}">
                <a16:creationId xmlns:a16="http://schemas.microsoft.com/office/drawing/2014/main" id="{CDBD228E-E9E5-4EDD-BB82-F2D35C79777B}"/>
              </a:ext>
            </a:extLst>
          </p:cNvPr>
          <p:cNvCxnSpPr>
            <a:cxnSpLocks/>
            <a:stCxn id="73" idx="2"/>
            <a:endCxn id="72" idx="7"/>
          </p:cNvCxnSpPr>
          <p:nvPr/>
        </p:nvCxnSpPr>
        <p:spPr>
          <a:xfrm flipH="1">
            <a:off x="2564218" y="5029987"/>
            <a:ext cx="240367" cy="785740"/>
          </a:xfrm>
          <a:prstGeom prst="line">
            <a:avLst/>
          </a:prstGeom>
          <a:noFill/>
          <a:ln w="9525" cap="flat" cmpd="sng" algn="ctr">
            <a:solidFill>
              <a:srgbClr val="505050"/>
            </a:solidFill>
            <a:prstDash val="solid"/>
            <a:headEnd type="none"/>
            <a:tailEnd type="none"/>
          </a:ln>
          <a:effectLst/>
        </p:spPr>
      </p:cxnSp>
      <p:sp>
        <p:nvSpPr>
          <p:cNvPr id="87" name="Oval 86">
            <a:extLst>
              <a:ext uri="{FF2B5EF4-FFF2-40B4-BE49-F238E27FC236}">
                <a16:creationId xmlns:a16="http://schemas.microsoft.com/office/drawing/2014/main" id="{75F85C6F-9567-4A66-8A5A-B114EBBF49E6}"/>
              </a:ext>
            </a:extLst>
          </p:cNvPr>
          <p:cNvSpPr/>
          <p:nvPr/>
        </p:nvSpPr>
        <p:spPr bwMode="auto">
          <a:xfrm>
            <a:off x="1642333" y="1272895"/>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6D2F6375-F759-405D-8D15-ABB98636FC32}"/>
              </a:ext>
            </a:extLst>
          </p:cNvPr>
          <p:cNvSpPr/>
          <p:nvPr/>
        </p:nvSpPr>
        <p:spPr bwMode="auto">
          <a:xfrm>
            <a:off x="1642333" y="179854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40F2EA52-DDC7-4768-9C7C-6D674037E996}"/>
              </a:ext>
            </a:extLst>
          </p:cNvPr>
          <p:cNvSpPr/>
          <p:nvPr/>
        </p:nvSpPr>
        <p:spPr bwMode="auto">
          <a:xfrm>
            <a:off x="2219884" y="103888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E26597D-156E-4273-8111-60DB04AE1E58}"/>
              </a:ext>
            </a:extLst>
          </p:cNvPr>
          <p:cNvSpPr/>
          <p:nvPr/>
        </p:nvSpPr>
        <p:spPr bwMode="auto">
          <a:xfrm>
            <a:off x="2223459" y="160205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11F3377C-FB6C-4847-B1E1-E19917542E4E}"/>
              </a:ext>
            </a:extLst>
          </p:cNvPr>
          <p:cNvSpPr/>
          <p:nvPr/>
        </p:nvSpPr>
        <p:spPr bwMode="auto">
          <a:xfrm>
            <a:off x="2219884" y="2200882"/>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CFDE5446-A714-40DE-A977-0DD11DC9DD2B}"/>
              </a:ext>
            </a:extLst>
          </p:cNvPr>
          <p:cNvSpPr/>
          <p:nvPr/>
        </p:nvSpPr>
        <p:spPr bwMode="auto">
          <a:xfrm>
            <a:off x="2804585" y="1272895"/>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B5EE89F9-B384-481B-94BD-E1FD2087F7DC}"/>
              </a:ext>
            </a:extLst>
          </p:cNvPr>
          <p:cNvSpPr/>
          <p:nvPr/>
        </p:nvSpPr>
        <p:spPr bwMode="auto">
          <a:xfrm>
            <a:off x="2804585" y="179854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4A717A9-D332-4E25-8F25-E9AAF5DB9A50}"/>
              </a:ext>
            </a:extLst>
          </p:cNvPr>
          <p:cNvCxnSpPr>
            <a:cxnSpLocks/>
          </p:cNvCxnSpPr>
          <p:nvPr/>
        </p:nvCxnSpPr>
        <p:spPr>
          <a:xfrm flipV="1">
            <a:off x="2045745" y="1382301"/>
            <a:ext cx="233217" cy="91762"/>
          </a:xfrm>
          <a:prstGeom prst="line">
            <a:avLst/>
          </a:prstGeom>
          <a:noFill/>
          <a:ln w="9525" cap="flat" cmpd="sng" algn="ctr">
            <a:solidFill>
              <a:srgbClr val="505050"/>
            </a:solidFill>
            <a:prstDash val="solid"/>
            <a:headEnd type="none"/>
            <a:tailEnd type="none"/>
          </a:ln>
          <a:effectLst/>
        </p:spPr>
      </p:cxnSp>
      <p:cxnSp>
        <p:nvCxnSpPr>
          <p:cNvPr id="95" name="Straight Connector 94">
            <a:extLst>
              <a:ext uri="{FF2B5EF4-FFF2-40B4-BE49-F238E27FC236}">
                <a16:creationId xmlns:a16="http://schemas.microsoft.com/office/drawing/2014/main" id="{8D26FC31-C1D9-4C1D-9013-9B1E46D43CD3}"/>
              </a:ext>
            </a:extLst>
          </p:cNvPr>
          <p:cNvCxnSpPr>
            <a:cxnSpLocks/>
          </p:cNvCxnSpPr>
          <p:nvPr/>
        </p:nvCxnSpPr>
        <p:spPr>
          <a:xfrm flipV="1">
            <a:off x="2045745" y="1803225"/>
            <a:ext cx="177714" cy="196489"/>
          </a:xfrm>
          <a:prstGeom prst="line">
            <a:avLst/>
          </a:prstGeom>
          <a:noFill/>
          <a:ln w="9525" cap="flat" cmpd="sng" algn="ctr">
            <a:solidFill>
              <a:srgbClr val="505050"/>
            </a:solidFill>
            <a:prstDash val="solid"/>
            <a:headEnd type="none"/>
            <a:tailEnd type="none"/>
          </a:ln>
          <a:effectLst/>
        </p:spPr>
      </p:cxnSp>
      <p:cxnSp>
        <p:nvCxnSpPr>
          <p:cNvPr id="96" name="Straight Connector 95">
            <a:extLst>
              <a:ext uri="{FF2B5EF4-FFF2-40B4-BE49-F238E27FC236}">
                <a16:creationId xmlns:a16="http://schemas.microsoft.com/office/drawing/2014/main" id="{A99DD2A3-CE47-41C4-93AD-FFA8A92475F2}"/>
              </a:ext>
            </a:extLst>
          </p:cNvPr>
          <p:cNvCxnSpPr>
            <a:cxnSpLocks/>
          </p:cNvCxnSpPr>
          <p:nvPr/>
        </p:nvCxnSpPr>
        <p:spPr>
          <a:xfrm flipV="1">
            <a:off x="2045745" y="1382301"/>
            <a:ext cx="233217" cy="617413"/>
          </a:xfrm>
          <a:prstGeom prst="line">
            <a:avLst/>
          </a:prstGeom>
          <a:noFill/>
          <a:ln w="9525" cap="flat" cmpd="sng" algn="ctr">
            <a:solidFill>
              <a:srgbClr val="505050"/>
            </a:solidFill>
            <a:prstDash val="solid"/>
            <a:headEnd type="none"/>
            <a:tailEnd type="none"/>
          </a:ln>
          <a:effectLst/>
        </p:spPr>
      </p:cxnSp>
      <p:cxnSp>
        <p:nvCxnSpPr>
          <p:cNvPr id="97" name="Straight Connector 96">
            <a:extLst>
              <a:ext uri="{FF2B5EF4-FFF2-40B4-BE49-F238E27FC236}">
                <a16:creationId xmlns:a16="http://schemas.microsoft.com/office/drawing/2014/main" id="{ECB96FC9-F157-47FF-A399-C5FD2372BD4D}"/>
              </a:ext>
            </a:extLst>
          </p:cNvPr>
          <p:cNvCxnSpPr>
            <a:cxnSpLocks/>
          </p:cNvCxnSpPr>
          <p:nvPr/>
        </p:nvCxnSpPr>
        <p:spPr>
          <a:xfrm flipH="1" flipV="1">
            <a:off x="2045745" y="1474063"/>
            <a:ext cx="177714" cy="329162"/>
          </a:xfrm>
          <a:prstGeom prst="line">
            <a:avLst/>
          </a:prstGeom>
          <a:noFill/>
          <a:ln w="9525" cap="flat" cmpd="sng" algn="ctr">
            <a:solidFill>
              <a:srgbClr val="505050"/>
            </a:solidFill>
            <a:prstDash val="solid"/>
            <a:headEnd type="none"/>
            <a:tailEnd type="none"/>
          </a:ln>
          <a:effectLst/>
        </p:spPr>
      </p:cxnSp>
      <p:cxnSp>
        <p:nvCxnSpPr>
          <p:cNvPr id="98" name="Straight Connector 97">
            <a:extLst>
              <a:ext uri="{FF2B5EF4-FFF2-40B4-BE49-F238E27FC236}">
                <a16:creationId xmlns:a16="http://schemas.microsoft.com/office/drawing/2014/main" id="{AAA1DF29-6664-4B9B-B24D-EDC7ABC1AE55}"/>
              </a:ext>
            </a:extLst>
          </p:cNvPr>
          <p:cNvCxnSpPr>
            <a:cxnSpLocks/>
          </p:cNvCxnSpPr>
          <p:nvPr/>
        </p:nvCxnSpPr>
        <p:spPr>
          <a:xfrm flipH="1" flipV="1">
            <a:off x="2045745" y="1999714"/>
            <a:ext cx="233217" cy="260089"/>
          </a:xfrm>
          <a:prstGeom prst="line">
            <a:avLst/>
          </a:prstGeom>
          <a:noFill/>
          <a:ln w="9525" cap="flat" cmpd="sng" algn="ctr">
            <a:solidFill>
              <a:srgbClr val="505050"/>
            </a:solidFill>
            <a:prstDash val="solid"/>
            <a:headEnd type="none"/>
            <a:tailEnd type="none"/>
          </a:ln>
          <a:effectLst/>
        </p:spPr>
      </p:cxnSp>
      <p:cxnSp>
        <p:nvCxnSpPr>
          <p:cNvPr id="99" name="Straight Connector 98">
            <a:extLst>
              <a:ext uri="{FF2B5EF4-FFF2-40B4-BE49-F238E27FC236}">
                <a16:creationId xmlns:a16="http://schemas.microsoft.com/office/drawing/2014/main" id="{F0C8167F-F645-4C56-A2B1-4C3FF9FFC981}"/>
              </a:ext>
            </a:extLst>
          </p:cNvPr>
          <p:cNvCxnSpPr>
            <a:cxnSpLocks/>
          </p:cNvCxnSpPr>
          <p:nvPr/>
        </p:nvCxnSpPr>
        <p:spPr>
          <a:xfrm flipH="1" flipV="1">
            <a:off x="2045745" y="1474063"/>
            <a:ext cx="233217" cy="785740"/>
          </a:xfrm>
          <a:prstGeom prst="line">
            <a:avLst/>
          </a:prstGeom>
          <a:noFill/>
          <a:ln w="9525" cap="flat" cmpd="sng" algn="ctr">
            <a:solidFill>
              <a:srgbClr val="505050"/>
            </a:solidFill>
            <a:prstDash val="solid"/>
            <a:headEnd type="none"/>
            <a:tailEnd type="none"/>
          </a:ln>
          <a:effectLst/>
        </p:spPr>
      </p:cxnSp>
      <p:cxnSp>
        <p:nvCxnSpPr>
          <p:cNvPr id="100" name="Straight Connector 99">
            <a:extLst>
              <a:ext uri="{FF2B5EF4-FFF2-40B4-BE49-F238E27FC236}">
                <a16:creationId xmlns:a16="http://schemas.microsoft.com/office/drawing/2014/main" id="{79A2347D-986A-42C2-B0D9-69950CC849D8}"/>
              </a:ext>
            </a:extLst>
          </p:cNvPr>
          <p:cNvCxnSpPr>
            <a:cxnSpLocks/>
          </p:cNvCxnSpPr>
          <p:nvPr/>
        </p:nvCxnSpPr>
        <p:spPr>
          <a:xfrm flipH="1" flipV="1">
            <a:off x="2564218" y="1382301"/>
            <a:ext cx="240367" cy="91762"/>
          </a:xfrm>
          <a:prstGeom prst="line">
            <a:avLst/>
          </a:prstGeom>
          <a:noFill/>
          <a:ln w="9525" cap="flat" cmpd="sng" algn="ctr">
            <a:solidFill>
              <a:srgbClr val="505050"/>
            </a:solidFill>
            <a:prstDash val="solid"/>
            <a:headEnd type="none"/>
            <a:tailEnd type="none"/>
          </a:ln>
          <a:effectLst/>
        </p:spPr>
      </p:cxnSp>
      <p:cxnSp>
        <p:nvCxnSpPr>
          <p:cNvPr id="101" name="Straight Connector 100">
            <a:extLst>
              <a:ext uri="{FF2B5EF4-FFF2-40B4-BE49-F238E27FC236}">
                <a16:creationId xmlns:a16="http://schemas.microsoft.com/office/drawing/2014/main" id="{FC5A620C-31C0-44F8-B329-49692AD30015}"/>
              </a:ext>
            </a:extLst>
          </p:cNvPr>
          <p:cNvCxnSpPr>
            <a:cxnSpLocks/>
          </p:cNvCxnSpPr>
          <p:nvPr/>
        </p:nvCxnSpPr>
        <p:spPr>
          <a:xfrm flipH="1" flipV="1">
            <a:off x="2564218" y="1382301"/>
            <a:ext cx="240367" cy="617413"/>
          </a:xfrm>
          <a:prstGeom prst="line">
            <a:avLst/>
          </a:prstGeom>
          <a:noFill/>
          <a:ln w="9525" cap="flat" cmpd="sng" algn="ctr">
            <a:solidFill>
              <a:srgbClr val="505050"/>
            </a:solidFill>
            <a:prstDash val="solid"/>
            <a:headEnd type="none"/>
            <a:tailEnd type="none"/>
          </a:ln>
          <a:effectLst/>
        </p:spPr>
      </p:cxnSp>
      <p:cxnSp>
        <p:nvCxnSpPr>
          <p:cNvPr id="102" name="Straight Connector 101">
            <a:extLst>
              <a:ext uri="{FF2B5EF4-FFF2-40B4-BE49-F238E27FC236}">
                <a16:creationId xmlns:a16="http://schemas.microsoft.com/office/drawing/2014/main" id="{D52B715A-EE3A-4A96-B775-B7CC34EF0569}"/>
              </a:ext>
            </a:extLst>
          </p:cNvPr>
          <p:cNvCxnSpPr>
            <a:cxnSpLocks/>
          </p:cNvCxnSpPr>
          <p:nvPr/>
        </p:nvCxnSpPr>
        <p:spPr>
          <a:xfrm flipH="1">
            <a:off x="2626871" y="1474063"/>
            <a:ext cx="177714" cy="329162"/>
          </a:xfrm>
          <a:prstGeom prst="line">
            <a:avLst/>
          </a:prstGeom>
          <a:noFill/>
          <a:ln w="9525" cap="flat" cmpd="sng" algn="ctr">
            <a:solidFill>
              <a:srgbClr val="505050"/>
            </a:solidFill>
            <a:prstDash val="solid"/>
            <a:headEnd type="none"/>
            <a:tailEnd type="none"/>
          </a:ln>
          <a:effectLst/>
        </p:spPr>
      </p:cxnSp>
      <p:cxnSp>
        <p:nvCxnSpPr>
          <p:cNvPr id="103" name="Straight Connector 102">
            <a:extLst>
              <a:ext uri="{FF2B5EF4-FFF2-40B4-BE49-F238E27FC236}">
                <a16:creationId xmlns:a16="http://schemas.microsoft.com/office/drawing/2014/main" id="{2D7ABE2A-CA07-4B82-B831-AC75C516A91B}"/>
              </a:ext>
            </a:extLst>
          </p:cNvPr>
          <p:cNvCxnSpPr>
            <a:cxnSpLocks/>
          </p:cNvCxnSpPr>
          <p:nvPr/>
        </p:nvCxnSpPr>
        <p:spPr>
          <a:xfrm flipH="1" flipV="1">
            <a:off x="2626871" y="1803225"/>
            <a:ext cx="177714" cy="213372"/>
          </a:xfrm>
          <a:prstGeom prst="line">
            <a:avLst/>
          </a:prstGeom>
          <a:noFill/>
          <a:ln w="9525" cap="flat" cmpd="sng" algn="ctr">
            <a:solidFill>
              <a:srgbClr val="505050"/>
            </a:solidFill>
            <a:prstDash val="solid"/>
            <a:headEnd type="none"/>
            <a:tailEnd type="none"/>
          </a:ln>
          <a:effectLst/>
        </p:spPr>
      </p:cxnSp>
      <p:cxnSp>
        <p:nvCxnSpPr>
          <p:cNvPr id="104" name="Straight Connector 103">
            <a:extLst>
              <a:ext uri="{FF2B5EF4-FFF2-40B4-BE49-F238E27FC236}">
                <a16:creationId xmlns:a16="http://schemas.microsoft.com/office/drawing/2014/main" id="{05692FA6-B62D-42A9-8A69-E23C8F0E9A2B}"/>
              </a:ext>
            </a:extLst>
          </p:cNvPr>
          <p:cNvCxnSpPr>
            <a:cxnSpLocks/>
          </p:cNvCxnSpPr>
          <p:nvPr/>
        </p:nvCxnSpPr>
        <p:spPr>
          <a:xfrm flipH="1">
            <a:off x="2564218" y="1999714"/>
            <a:ext cx="240367" cy="260089"/>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47812715-A58C-4F53-87E1-74017B4B437A}"/>
              </a:ext>
            </a:extLst>
          </p:cNvPr>
          <p:cNvCxnSpPr>
            <a:cxnSpLocks/>
          </p:cNvCxnSpPr>
          <p:nvPr/>
        </p:nvCxnSpPr>
        <p:spPr>
          <a:xfrm flipH="1">
            <a:off x="2564218" y="1474063"/>
            <a:ext cx="240367" cy="785740"/>
          </a:xfrm>
          <a:prstGeom prst="line">
            <a:avLst/>
          </a:prstGeom>
          <a:noFill/>
          <a:ln w="9525" cap="flat" cmpd="sng" algn="ctr">
            <a:solidFill>
              <a:srgbClr val="505050"/>
            </a:solidFill>
            <a:prstDash val="solid"/>
            <a:headEnd type="none"/>
            <a:tailEnd type="none"/>
          </a:ln>
          <a:effectLst/>
        </p:spPr>
      </p:cxnSp>
      <p:sp>
        <p:nvSpPr>
          <p:cNvPr id="126" name="Oval 125">
            <a:extLst>
              <a:ext uri="{FF2B5EF4-FFF2-40B4-BE49-F238E27FC236}">
                <a16:creationId xmlns:a16="http://schemas.microsoft.com/office/drawing/2014/main" id="{FC696564-8623-4DE6-B994-68FD3DD02B63}"/>
              </a:ext>
            </a:extLst>
          </p:cNvPr>
          <p:cNvSpPr/>
          <p:nvPr/>
        </p:nvSpPr>
        <p:spPr bwMode="auto">
          <a:xfrm>
            <a:off x="1280374" y="5068127"/>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9507F84-9FF1-44A2-AAEF-D55AC4E04515}"/>
              </a:ext>
            </a:extLst>
          </p:cNvPr>
          <p:cNvSpPr/>
          <p:nvPr/>
        </p:nvSpPr>
        <p:spPr bwMode="auto">
          <a:xfrm>
            <a:off x="1266213" y="3301871"/>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Connector: Elbow 3">
            <a:extLst>
              <a:ext uri="{FF2B5EF4-FFF2-40B4-BE49-F238E27FC236}">
                <a16:creationId xmlns:a16="http://schemas.microsoft.com/office/drawing/2014/main" id="{65C47DAB-7E29-45C0-8F0A-2C49C6ABBFED}"/>
              </a:ext>
            </a:extLst>
          </p:cNvPr>
          <p:cNvCxnSpPr>
            <a:cxnSpLocks/>
            <a:stCxn id="25" idx="1"/>
            <a:endCxn id="137" idx="6"/>
          </p:cNvCxnSpPr>
          <p:nvPr/>
        </p:nvCxnSpPr>
        <p:spPr>
          <a:xfrm rot="10800000">
            <a:off x="1669626" y="3503039"/>
            <a:ext cx="6993399" cy="2842166"/>
          </a:xfrm>
          <a:prstGeom prst="bentConnector3">
            <a:avLst>
              <a:gd name="adj1" fmla="val 116607"/>
            </a:avLst>
          </a:prstGeom>
          <a:ln w="57150">
            <a:solidFill>
              <a:srgbClr val="505050"/>
            </a:solidFill>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559DA7BF-0187-4ACF-9C7A-7EEBF22FFEB0}"/>
              </a:ext>
            </a:extLst>
          </p:cNvPr>
          <p:cNvSpPr/>
          <p:nvPr/>
        </p:nvSpPr>
        <p:spPr bwMode="auto">
          <a:xfrm>
            <a:off x="3151483" y="1535852"/>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CD3FA289-6F81-4B93-9F78-649A474EC5C4}"/>
              </a:ext>
            </a:extLst>
          </p:cNvPr>
          <p:cNvSpPr/>
          <p:nvPr/>
        </p:nvSpPr>
        <p:spPr>
          <a:xfrm>
            <a:off x="4159622" y="2322228"/>
            <a:ext cx="2885537" cy="2506591"/>
          </a:xfrm>
          <a:prstGeom prst="rect">
            <a:avLst/>
          </a:prstGeom>
          <a:noFill/>
          <a:ln w="38100">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Arrow Connector 177">
            <a:extLst>
              <a:ext uri="{FF2B5EF4-FFF2-40B4-BE49-F238E27FC236}">
                <a16:creationId xmlns:a16="http://schemas.microsoft.com/office/drawing/2014/main" id="{B901EF28-378B-4570-B623-8E055D8D9AFB}"/>
              </a:ext>
            </a:extLst>
          </p:cNvPr>
          <p:cNvCxnSpPr>
            <a:cxnSpLocks/>
          </p:cNvCxnSpPr>
          <p:nvPr/>
        </p:nvCxnSpPr>
        <p:spPr>
          <a:xfrm flipV="1">
            <a:off x="4289856" y="2475326"/>
            <a:ext cx="0" cy="1715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14C4496F-124E-4493-A79E-E4338E647647}"/>
              </a:ext>
            </a:extLst>
          </p:cNvPr>
          <p:cNvCxnSpPr>
            <a:cxnSpLocks/>
          </p:cNvCxnSpPr>
          <p:nvPr/>
        </p:nvCxnSpPr>
        <p:spPr>
          <a:xfrm>
            <a:off x="4289856" y="4175086"/>
            <a:ext cx="2642902" cy="16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F7AE21FB-9BA9-4593-B0A7-C4794264A925}"/>
              </a:ext>
            </a:extLst>
          </p:cNvPr>
          <p:cNvSpPr txBox="1"/>
          <p:nvPr/>
        </p:nvSpPr>
        <p:spPr>
          <a:xfrm>
            <a:off x="4237229" y="4224236"/>
            <a:ext cx="1401998" cy="553998"/>
          </a:xfrm>
          <a:prstGeom prst="rect">
            <a:avLst/>
          </a:prstGeom>
          <a:noFill/>
        </p:spPr>
        <p:txBody>
          <a:bodyPr wrap="square" rtlCol="0">
            <a:spAutoFit/>
          </a:bodyPr>
          <a:lstStyle/>
          <a:p>
            <a:r>
              <a:rPr lang="en-US" sz="3000"/>
              <a:t>Healthy</a:t>
            </a:r>
          </a:p>
        </p:txBody>
      </p:sp>
      <p:sp>
        <p:nvSpPr>
          <p:cNvPr id="185" name="TextBox 184">
            <a:extLst>
              <a:ext uri="{FF2B5EF4-FFF2-40B4-BE49-F238E27FC236}">
                <a16:creationId xmlns:a16="http://schemas.microsoft.com/office/drawing/2014/main" id="{CDC09709-4360-4322-8619-71C5387E29E3}"/>
              </a:ext>
            </a:extLst>
          </p:cNvPr>
          <p:cNvSpPr txBox="1"/>
          <p:nvPr/>
        </p:nvSpPr>
        <p:spPr>
          <a:xfrm>
            <a:off x="5705905" y="4226586"/>
            <a:ext cx="1401998" cy="553998"/>
          </a:xfrm>
          <a:prstGeom prst="rect">
            <a:avLst/>
          </a:prstGeom>
          <a:noFill/>
        </p:spPr>
        <p:txBody>
          <a:bodyPr wrap="square" rtlCol="0">
            <a:spAutoFit/>
          </a:bodyPr>
          <a:lstStyle/>
          <a:p>
            <a:r>
              <a:rPr lang="en-US" sz="3000"/>
              <a:t>Cancer</a:t>
            </a:r>
          </a:p>
        </p:txBody>
      </p:sp>
      <p:sp>
        <p:nvSpPr>
          <p:cNvPr id="188" name="Rectangle 187">
            <a:extLst>
              <a:ext uri="{FF2B5EF4-FFF2-40B4-BE49-F238E27FC236}">
                <a16:creationId xmlns:a16="http://schemas.microsoft.com/office/drawing/2014/main" id="{11FC2AF5-B7A4-4EAB-97C1-459D98367887}"/>
              </a:ext>
            </a:extLst>
          </p:cNvPr>
          <p:cNvSpPr/>
          <p:nvPr/>
        </p:nvSpPr>
        <p:spPr>
          <a:xfrm>
            <a:off x="4668279" y="2984730"/>
            <a:ext cx="469577" cy="118158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DD3FFF8C-4ADB-4876-A7CE-20B049EA9EED}"/>
              </a:ext>
            </a:extLst>
          </p:cNvPr>
          <p:cNvSpPr/>
          <p:nvPr/>
        </p:nvSpPr>
        <p:spPr>
          <a:xfrm>
            <a:off x="6017195" y="3749802"/>
            <a:ext cx="469577" cy="423328"/>
          </a:xfrm>
          <a:prstGeom prst="rect">
            <a:avLst/>
          </a:prstGeom>
          <a:solidFill>
            <a:srgbClr val="E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3A847C4E-E694-478C-A913-8479E539CBB1}"/>
              </a:ext>
            </a:extLst>
          </p:cNvPr>
          <p:cNvSpPr/>
          <p:nvPr/>
        </p:nvSpPr>
        <p:spPr>
          <a:xfrm>
            <a:off x="4668278" y="2671026"/>
            <a:ext cx="469577" cy="309320"/>
          </a:xfrm>
          <a:prstGeom prst="rect">
            <a:avLst/>
          </a:prstGeom>
          <a:solidFill>
            <a:schemeClr val="accent6">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079B656C-DC86-47BF-AF75-BF507944D023}"/>
              </a:ext>
            </a:extLst>
          </p:cNvPr>
          <p:cNvSpPr/>
          <p:nvPr/>
        </p:nvSpPr>
        <p:spPr>
          <a:xfrm>
            <a:off x="6017194" y="3526487"/>
            <a:ext cx="469577" cy="221828"/>
          </a:xfrm>
          <a:prstGeom prst="rect">
            <a:avLst/>
          </a:prstGeom>
          <a:solidFill>
            <a:schemeClr val="accent2">
              <a:lumMod val="20000"/>
              <a:lumOff val="8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Arrow Connector 193">
            <a:extLst>
              <a:ext uri="{FF2B5EF4-FFF2-40B4-BE49-F238E27FC236}">
                <a16:creationId xmlns:a16="http://schemas.microsoft.com/office/drawing/2014/main" id="{A29591A7-4CD4-494D-8DB0-2DD47BA070CC}"/>
              </a:ext>
            </a:extLst>
          </p:cNvPr>
          <p:cNvCxnSpPr>
            <a:cxnSpLocks/>
          </p:cNvCxnSpPr>
          <p:nvPr/>
        </p:nvCxnSpPr>
        <p:spPr>
          <a:xfrm>
            <a:off x="3292653" y="3497654"/>
            <a:ext cx="762587" cy="0"/>
          </a:xfrm>
          <a:prstGeom prst="straightConnector1">
            <a:avLst/>
          </a:prstGeom>
          <a:noFill/>
          <a:ln w="57150" cap="flat" cmpd="sng" algn="ctr">
            <a:solidFill>
              <a:srgbClr val="505050"/>
            </a:solidFill>
            <a:prstDash val="solid"/>
            <a:headEnd type="none"/>
            <a:tailEnd type="triangle"/>
          </a:ln>
          <a:effectLst/>
        </p:spPr>
      </p:cxnSp>
      <p:cxnSp>
        <p:nvCxnSpPr>
          <p:cNvPr id="196" name="Straight Arrow Connector 195">
            <a:extLst>
              <a:ext uri="{FF2B5EF4-FFF2-40B4-BE49-F238E27FC236}">
                <a16:creationId xmlns:a16="http://schemas.microsoft.com/office/drawing/2014/main" id="{8B427688-B164-41F6-A2F2-6336A53E13B3}"/>
              </a:ext>
            </a:extLst>
          </p:cNvPr>
          <p:cNvCxnSpPr>
            <a:cxnSpLocks/>
          </p:cNvCxnSpPr>
          <p:nvPr/>
        </p:nvCxnSpPr>
        <p:spPr>
          <a:xfrm>
            <a:off x="7162183" y="3497654"/>
            <a:ext cx="762587" cy="0"/>
          </a:xfrm>
          <a:prstGeom prst="straightConnector1">
            <a:avLst/>
          </a:prstGeom>
          <a:noFill/>
          <a:ln w="57150" cap="flat" cmpd="sng" algn="ctr">
            <a:solidFill>
              <a:srgbClr val="505050"/>
            </a:solidFill>
            <a:prstDash val="solid"/>
            <a:headEnd type="none"/>
            <a:tailEnd type="triangle"/>
          </a:ln>
          <a:effectLst/>
        </p:spPr>
      </p:cxnSp>
      <p:pic>
        <p:nvPicPr>
          <p:cNvPr id="197" name="Graphic 196" descr="Database">
            <a:extLst>
              <a:ext uri="{FF2B5EF4-FFF2-40B4-BE49-F238E27FC236}">
                <a16:creationId xmlns:a16="http://schemas.microsoft.com/office/drawing/2014/main" id="{7D859799-43F5-4EC6-8827-4590B1C04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9944" y="5168244"/>
            <a:ext cx="1403913" cy="734209"/>
          </a:xfrm>
          <a:prstGeom prst="rect">
            <a:avLst/>
          </a:prstGeom>
        </p:spPr>
      </p:pic>
      <p:sp>
        <p:nvSpPr>
          <p:cNvPr id="106" name="TextBox 105">
            <a:extLst>
              <a:ext uri="{FF2B5EF4-FFF2-40B4-BE49-F238E27FC236}">
                <a16:creationId xmlns:a16="http://schemas.microsoft.com/office/drawing/2014/main" id="{76CF9D97-9818-475C-BB3A-79903E06B376}"/>
              </a:ext>
            </a:extLst>
          </p:cNvPr>
          <p:cNvSpPr txBox="1"/>
          <p:nvPr/>
        </p:nvSpPr>
        <p:spPr>
          <a:xfrm>
            <a:off x="3119118" y="1536107"/>
            <a:ext cx="4984378" cy="9048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0000"/>
                </a:solidFill>
                <a:effectLst/>
                <a:uLnTx/>
                <a:uFillTx/>
                <a:latin typeface="Segoe UI"/>
                <a:ea typeface="+mn-ea"/>
                <a:cs typeface="+mn-cs"/>
              </a:rPr>
              <a:t>Differential Privacy</a:t>
            </a:r>
          </a:p>
        </p:txBody>
      </p:sp>
      <p:sp>
        <p:nvSpPr>
          <p:cNvPr id="108" name="TextBox 107">
            <a:extLst>
              <a:ext uri="{FF2B5EF4-FFF2-40B4-BE49-F238E27FC236}">
                <a16:creationId xmlns:a16="http://schemas.microsoft.com/office/drawing/2014/main" id="{8DD42CC0-76C7-4B86-8DC8-91D780D5E8FC}"/>
              </a:ext>
            </a:extLst>
          </p:cNvPr>
          <p:cNvSpPr txBox="1"/>
          <p:nvPr/>
        </p:nvSpPr>
        <p:spPr>
          <a:xfrm>
            <a:off x="3533158" y="5347128"/>
            <a:ext cx="3851640" cy="1043363"/>
          </a:xfrm>
          <a:prstGeom prst="rect">
            <a:avLst/>
          </a:prstGeom>
          <a:noFill/>
        </p:spPr>
        <p:txBody>
          <a:bodyPr wrap="square" lIns="182880" tIns="146304" rIns="182880" bIns="146304" rtlCol="0">
            <a:spAutoFit/>
          </a:bodyPr>
          <a:lstStyle/>
          <a:p>
            <a:pPr>
              <a:lnSpc>
                <a:spcPct val="90000"/>
              </a:lnSpc>
              <a:spcAft>
                <a:spcPts val="600"/>
              </a:spcAft>
            </a:pPr>
            <a:r>
              <a:rPr lang="en-US" sz="5400">
                <a:solidFill>
                  <a:srgbClr val="FF0000"/>
                </a:solidFill>
              </a:rPr>
              <a:t>Encryption</a:t>
            </a:r>
          </a:p>
        </p:txBody>
      </p:sp>
      <p:pic>
        <p:nvPicPr>
          <p:cNvPr id="109" name="Graphic 108" descr="Lock">
            <a:extLst>
              <a:ext uri="{FF2B5EF4-FFF2-40B4-BE49-F238E27FC236}">
                <a16:creationId xmlns:a16="http://schemas.microsoft.com/office/drawing/2014/main" id="{1CE3BA0B-34D4-4C0E-B145-8A48A477B6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26620" y="5418639"/>
            <a:ext cx="914400" cy="914400"/>
          </a:xfrm>
          <a:prstGeom prst="rect">
            <a:avLst/>
          </a:prstGeom>
        </p:spPr>
      </p:pic>
      <p:sp>
        <p:nvSpPr>
          <p:cNvPr id="111" name="TextBox 110">
            <a:extLst>
              <a:ext uri="{FF2B5EF4-FFF2-40B4-BE49-F238E27FC236}">
                <a16:creationId xmlns:a16="http://schemas.microsoft.com/office/drawing/2014/main" id="{B8E2F67F-7D4F-43C4-B78F-E61615B58AD1}"/>
              </a:ext>
            </a:extLst>
          </p:cNvPr>
          <p:cNvSpPr txBox="1"/>
          <p:nvPr/>
        </p:nvSpPr>
        <p:spPr>
          <a:xfrm>
            <a:off x="-124385" y="2356470"/>
            <a:ext cx="2138804"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Answering Parties</a:t>
            </a:r>
          </a:p>
        </p:txBody>
      </p:sp>
      <p:sp>
        <p:nvSpPr>
          <p:cNvPr id="112" name="TextBox 111">
            <a:extLst>
              <a:ext uri="{FF2B5EF4-FFF2-40B4-BE49-F238E27FC236}">
                <a16:creationId xmlns:a16="http://schemas.microsoft.com/office/drawing/2014/main" id="{2D3B6DE7-C6A4-4652-9A6E-E01DB036F98D}"/>
              </a:ext>
            </a:extLst>
          </p:cNvPr>
          <p:cNvSpPr txBox="1"/>
          <p:nvPr/>
        </p:nvSpPr>
        <p:spPr>
          <a:xfrm>
            <a:off x="10348967" y="4323212"/>
            <a:ext cx="1950855" cy="12034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Querying</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3000">
                <a:gradFill>
                  <a:gsLst>
                    <a:gs pos="2917">
                      <a:srgbClr val="505050"/>
                    </a:gs>
                    <a:gs pos="30000">
                      <a:srgbClr val="505050"/>
                    </a:gs>
                  </a:gsLst>
                  <a:lin ang="5400000" scaled="0"/>
                </a:gradFill>
                <a:latin typeface="Segoe UI"/>
              </a:rPr>
              <a:t>Party</a:t>
            </a:r>
            <a:endPar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cxnSp>
        <p:nvCxnSpPr>
          <p:cNvPr id="118" name="Straight Connector 117">
            <a:extLst>
              <a:ext uri="{FF2B5EF4-FFF2-40B4-BE49-F238E27FC236}">
                <a16:creationId xmlns:a16="http://schemas.microsoft.com/office/drawing/2014/main" id="{A73858C6-4032-4EF0-9FF0-46C55909C596}"/>
              </a:ext>
            </a:extLst>
          </p:cNvPr>
          <p:cNvCxnSpPr>
            <a:cxnSpLocks/>
          </p:cNvCxnSpPr>
          <p:nvPr/>
        </p:nvCxnSpPr>
        <p:spPr>
          <a:xfrm>
            <a:off x="7936482" y="795770"/>
            <a:ext cx="41961" cy="5909830"/>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0579A2C9-7DDB-4DE8-B15B-B9DF06BC6262}"/>
              </a:ext>
            </a:extLst>
          </p:cNvPr>
          <p:cNvSpPr txBox="1"/>
          <p:nvPr/>
        </p:nvSpPr>
        <p:spPr>
          <a:xfrm>
            <a:off x="7900166" y="3730733"/>
            <a:ext cx="2034445" cy="710964"/>
          </a:xfrm>
          <a:prstGeom prst="rect">
            <a:avLst/>
          </a:prstGeom>
          <a:noFill/>
        </p:spPr>
        <p:txBody>
          <a:bodyPr wrap="square" lIns="182880" tIns="146304" rIns="182880" bIns="146304" rtlCol="0">
            <a:spAutoFit/>
          </a:bodyPr>
          <a:lstStyle/>
          <a:p>
            <a:pPr>
              <a:lnSpc>
                <a:spcPct val="90000"/>
              </a:lnSpc>
              <a:spcAft>
                <a:spcPts val="600"/>
              </a:spcAft>
            </a:pPr>
            <a:r>
              <a:rPr lang="en-US" sz="3000">
                <a:gradFill>
                  <a:gsLst>
                    <a:gs pos="2917">
                      <a:srgbClr val="505050"/>
                    </a:gs>
                    <a:gs pos="30000">
                      <a:srgbClr val="505050"/>
                    </a:gs>
                  </a:gsLst>
                  <a:lin ang="5400000" scaled="0"/>
                </a:gradFill>
                <a:latin typeface="Segoe UI"/>
              </a:rPr>
              <a:t>Labels</a:t>
            </a:r>
          </a:p>
        </p:txBody>
      </p:sp>
      <p:sp>
        <p:nvSpPr>
          <p:cNvPr id="113" name="Slide Number Placeholder 1">
            <a:extLst>
              <a:ext uri="{FF2B5EF4-FFF2-40B4-BE49-F238E27FC236}">
                <a16:creationId xmlns:a16="http://schemas.microsoft.com/office/drawing/2014/main" id="{706F16D6-D307-49B7-855B-FBB578C48C6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11</a:t>
            </a:fld>
            <a:endParaRPr lang="en-US">
              <a:solidFill>
                <a:srgbClr val="505050">
                  <a:tint val="75000"/>
                </a:srgbClr>
              </a:solidFill>
              <a:latin typeface="Segoe UI"/>
            </a:endParaRPr>
          </a:p>
        </p:txBody>
      </p:sp>
    </p:spTree>
    <p:extLst>
      <p:ext uri="{BB962C8B-B14F-4D97-AF65-F5344CB8AC3E}">
        <p14:creationId xmlns:p14="http://schemas.microsoft.com/office/powerpoint/2010/main" val="1070370722"/>
      </p:ext>
    </p:extLst>
  </p:cSld>
  <p:clrMapOvr>
    <a:masterClrMapping/>
  </p:clrMapOvr>
  <mc:AlternateContent xmlns:mc="http://schemas.openxmlformats.org/markup-compatibility/2006" xmlns:p14="http://schemas.microsoft.com/office/powerpoint/2010/main">
    <mc:Choice Requires="p14">
      <p:transition spd="slow" p14:dur="2000" advTm="77959"/>
    </mc:Choice>
    <mc:Fallback xmlns="">
      <p:transition spd="slow" advTm="7795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01F7BA2-CF20-4CFA-82B1-726A7CFA7CDF}"/>
              </a:ext>
            </a:extLst>
          </p:cNvPr>
          <p:cNvSpPr txBox="1">
            <a:spLocks/>
          </p:cNvSpPr>
          <p:nvPr/>
        </p:nvSpPr>
        <p:spPr>
          <a:xfrm>
            <a:off x="0" y="-1629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r>
              <a:rPr lang="en-CA" sz="5294">
                <a:gradFill>
                  <a:gsLst>
                    <a:gs pos="1250">
                      <a:srgbClr val="505050"/>
                    </a:gs>
                    <a:gs pos="100000">
                      <a:srgbClr val="505050"/>
                    </a:gs>
                  </a:gsLst>
                  <a:lin ang="5400000" scaled="0"/>
                </a:gradFill>
                <a:latin typeface="Segoe UI Light"/>
              </a:rPr>
              <a:t>CaPC Workflow </a:t>
            </a:r>
            <a:endParaRPr sz="5294">
              <a:gradFill>
                <a:gsLst>
                  <a:gs pos="1250">
                    <a:srgbClr val="505050"/>
                  </a:gs>
                  <a:gs pos="100000">
                    <a:srgbClr val="505050"/>
                  </a:gs>
                </a:gsLst>
                <a:lin ang="5400000" scaled="0"/>
              </a:gradFill>
              <a:latin typeface="Segoe UI Light"/>
            </a:endParaRPr>
          </a:p>
        </p:txBody>
      </p:sp>
      <p:graphicFrame>
        <p:nvGraphicFramePr>
          <p:cNvPr id="11" name="Diagram 10">
            <a:extLst>
              <a:ext uri="{FF2B5EF4-FFF2-40B4-BE49-F238E27FC236}">
                <a16:creationId xmlns:a16="http://schemas.microsoft.com/office/drawing/2014/main" id="{72CDE757-4FEF-47D3-9869-7A6C76CC5242}"/>
              </a:ext>
            </a:extLst>
          </p:cNvPr>
          <p:cNvGraphicFramePr/>
          <p:nvPr>
            <p:extLst>
              <p:ext uri="{D42A27DB-BD31-4B8C-83A1-F6EECF244321}">
                <p14:modId xmlns:p14="http://schemas.microsoft.com/office/powerpoint/2010/main" val="1602737695"/>
              </p:ext>
            </p:extLst>
          </p:nvPr>
        </p:nvGraphicFramePr>
        <p:xfrm>
          <a:off x="128196" y="796065"/>
          <a:ext cx="11752729" cy="5922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2AF690B9-F08F-4453-94DC-53E0718D251C}"/>
              </a:ext>
            </a:extLst>
          </p:cNvPr>
          <p:cNvGrpSpPr/>
          <p:nvPr/>
        </p:nvGrpSpPr>
        <p:grpSpPr>
          <a:xfrm>
            <a:off x="216518" y="1080919"/>
            <a:ext cx="488434" cy="487638"/>
            <a:chOff x="6005468" y="4642183"/>
            <a:chExt cx="1316736" cy="1314591"/>
          </a:xfrm>
        </p:grpSpPr>
        <p:sp>
          <p:nvSpPr>
            <p:cNvPr id="6" name="Oval 5">
              <a:extLst>
                <a:ext uri="{FF2B5EF4-FFF2-40B4-BE49-F238E27FC236}">
                  <a16:creationId xmlns:a16="http://schemas.microsoft.com/office/drawing/2014/main" id="{7FD62805-9DAD-46B5-AC5D-5CF7A5E94B83}"/>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533CD43-4781-4FB3-8FFC-CABBA9A0D809}"/>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8" name="Group 7">
            <a:extLst>
              <a:ext uri="{FF2B5EF4-FFF2-40B4-BE49-F238E27FC236}">
                <a16:creationId xmlns:a16="http://schemas.microsoft.com/office/drawing/2014/main" id="{C44457A2-DB5A-4516-A2EE-E6F3291A8869}"/>
              </a:ext>
            </a:extLst>
          </p:cNvPr>
          <p:cNvGrpSpPr/>
          <p:nvPr/>
        </p:nvGrpSpPr>
        <p:grpSpPr>
          <a:xfrm>
            <a:off x="890582" y="2301204"/>
            <a:ext cx="488434" cy="487638"/>
            <a:chOff x="5998464" y="4616263"/>
            <a:chExt cx="1316736" cy="1314591"/>
          </a:xfrm>
        </p:grpSpPr>
        <p:sp>
          <p:nvSpPr>
            <p:cNvPr id="9" name="Oval 8">
              <a:extLst>
                <a:ext uri="{FF2B5EF4-FFF2-40B4-BE49-F238E27FC236}">
                  <a16:creationId xmlns:a16="http://schemas.microsoft.com/office/drawing/2014/main" id="{DFAFA1EC-5C2C-42A7-9985-167D9398ED0F}"/>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5B82BC8-7B99-4106-BCA8-AD4FDEFFF7D6}"/>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2" name="Group 11">
            <a:extLst>
              <a:ext uri="{FF2B5EF4-FFF2-40B4-BE49-F238E27FC236}">
                <a16:creationId xmlns:a16="http://schemas.microsoft.com/office/drawing/2014/main" id="{394FAA6E-0DD6-4334-A18B-7E99FA70E75A}"/>
              </a:ext>
            </a:extLst>
          </p:cNvPr>
          <p:cNvGrpSpPr/>
          <p:nvPr/>
        </p:nvGrpSpPr>
        <p:grpSpPr>
          <a:xfrm>
            <a:off x="1549906" y="3513289"/>
            <a:ext cx="488434" cy="487638"/>
            <a:chOff x="5998464" y="4616263"/>
            <a:chExt cx="1316736" cy="1314591"/>
          </a:xfrm>
        </p:grpSpPr>
        <p:sp>
          <p:nvSpPr>
            <p:cNvPr id="13" name="Oval 12">
              <a:extLst>
                <a:ext uri="{FF2B5EF4-FFF2-40B4-BE49-F238E27FC236}">
                  <a16:creationId xmlns:a16="http://schemas.microsoft.com/office/drawing/2014/main" id="{FA26AC31-70BA-4D15-B1CB-EA9D8D093771}"/>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27B9D6E-A755-4D4F-826D-9D53BE08F304}"/>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grpSp>
        <p:nvGrpSpPr>
          <p:cNvPr id="15" name="Group 14">
            <a:extLst>
              <a:ext uri="{FF2B5EF4-FFF2-40B4-BE49-F238E27FC236}">
                <a16:creationId xmlns:a16="http://schemas.microsoft.com/office/drawing/2014/main" id="{71FCDFC0-857A-4310-AB23-7517F69F975A}"/>
              </a:ext>
            </a:extLst>
          </p:cNvPr>
          <p:cNvGrpSpPr/>
          <p:nvPr/>
        </p:nvGrpSpPr>
        <p:grpSpPr>
          <a:xfrm>
            <a:off x="2262821" y="4747660"/>
            <a:ext cx="488434" cy="487638"/>
            <a:chOff x="5998464" y="4616263"/>
            <a:chExt cx="1316736" cy="1314591"/>
          </a:xfrm>
        </p:grpSpPr>
        <p:sp>
          <p:nvSpPr>
            <p:cNvPr id="16" name="Oval 15">
              <a:extLst>
                <a:ext uri="{FF2B5EF4-FFF2-40B4-BE49-F238E27FC236}">
                  <a16:creationId xmlns:a16="http://schemas.microsoft.com/office/drawing/2014/main" id="{2CD8328F-1C5A-4463-BFF5-B312226B92C8}"/>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03B15B45-D440-446D-88FE-4A35A92E2AB4}"/>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18" name="Group 17">
            <a:extLst>
              <a:ext uri="{FF2B5EF4-FFF2-40B4-BE49-F238E27FC236}">
                <a16:creationId xmlns:a16="http://schemas.microsoft.com/office/drawing/2014/main" id="{7DFC0F9D-1CCA-458D-BDF7-1A98EBDB4499}"/>
              </a:ext>
            </a:extLst>
          </p:cNvPr>
          <p:cNvGrpSpPr/>
          <p:nvPr/>
        </p:nvGrpSpPr>
        <p:grpSpPr>
          <a:xfrm>
            <a:off x="2932566" y="5943150"/>
            <a:ext cx="496332" cy="487638"/>
            <a:chOff x="5998464" y="4616263"/>
            <a:chExt cx="1316736" cy="1314591"/>
          </a:xfrm>
        </p:grpSpPr>
        <p:sp>
          <p:nvSpPr>
            <p:cNvPr id="19" name="Oval 18">
              <a:extLst>
                <a:ext uri="{FF2B5EF4-FFF2-40B4-BE49-F238E27FC236}">
                  <a16:creationId xmlns:a16="http://schemas.microsoft.com/office/drawing/2014/main" id="{A2C0971A-0375-4205-B77A-2BCD4DA59713}"/>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54F3EA34-47ED-43B6-B34C-665C2E35DCB7}"/>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sp>
        <p:nvSpPr>
          <p:cNvPr id="21" name="Slide Number Placeholder 1">
            <a:extLst>
              <a:ext uri="{FF2B5EF4-FFF2-40B4-BE49-F238E27FC236}">
                <a16:creationId xmlns:a16="http://schemas.microsoft.com/office/drawing/2014/main" id="{1C348C4A-6417-4CFD-B2B9-A91B4656DEB6}"/>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12</a:t>
            </a:fld>
            <a:endParaRPr lang="en-US">
              <a:solidFill>
                <a:srgbClr val="505050">
                  <a:tint val="75000"/>
                </a:srgbClr>
              </a:solidFill>
              <a:latin typeface="Segoe UI"/>
            </a:endParaRPr>
          </a:p>
        </p:txBody>
      </p:sp>
    </p:spTree>
    <p:extLst>
      <p:ext uri="{BB962C8B-B14F-4D97-AF65-F5344CB8AC3E}">
        <p14:creationId xmlns:p14="http://schemas.microsoft.com/office/powerpoint/2010/main" val="1281198936"/>
      </p:ext>
    </p:extLst>
  </p:cSld>
  <p:clrMapOvr>
    <a:masterClrMapping/>
  </p:clrMapOvr>
  <mc:AlternateContent xmlns:mc="http://schemas.openxmlformats.org/markup-compatibility/2006" xmlns:p14="http://schemas.microsoft.com/office/powerpoint/2010/main">
    <mc:Choice Requires="p14">
      <p:transition spd="slow" p14:dur="2000" advTm="23726"/>
    </mc:Choice>
    <mc:Fallback xmlns="">
      <p:transition spd="slow" advTm="2372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92" name="Connector: Elbow 191">
            <a:extLst>
              <a:ext uri="{FF2B5EF4-FFF2-40B4-BE49-F238E27FC236}">
                <a16:creationId xmlns:a16="http://schemas.microsoft.com/office/drawing/2014/main" id="{DD99B405-6BE7-4C87-8952-3519509E4F9D}"/>
              </a:ext>
            </a:extLst>
          </p:cNvPr>
          <p:cNvCxnSpPr>
            <a:cxnSpLocks/>
          </p:cNvCxnSpPr>
          <p:nvPr/>
        </p:nvCxnSpPr>
        <p:spPr>
          <a:xfrm rot="16200000" flipV="1">
            <a:off x="4305977" y="3334886"/>
            <a:ext cx="1607250" cy="667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p:cNvCxnSpPr>
          <p:nvPr/>
        </p:nvCxnSpPr>
        <p:spPr>
          <a:xfrm flipV="1">
            <a:off x="399094" y="2533557"/>
            <a:ext cx="0" cy="25262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a:t>
            </a:r>
          </a:p>
        </p:txBody>
      </p:sp>
      <p:cxnSp>
        <p:nvCxnSpPr>
          <p:cNvPr id="77" name="Straight Arrow Connector 76">
            <a:extLst>
              <a:ext uri="{FF2B5EF4-FFF2-40B4-BE49-F238E27FC236}">
                <a16:creationId xmlns:a16="http://schemas.microsoft.com/office/drawing/2014/main" id="{734B6FD0-1483-1843-94C2-1E7E332344E4}"/>
              </a:ext>
            </a:extLst>
          </p:cNvPr>
          <p:cNvCxnSpPr>
            <a:cxnSpLocks/>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3A816B0-6CAA-0648-9305-91CC42A938C2}"/>
              </a:ext>
            </a:extLst>
          </p:cNvPr>
          <p:cNvSpPr txBox="1"/>
          <p:nvPr/>
        </p:nvSpPr>
        <p:spPr>
          <a:xfrm>
            <a:off x="3721111" y="3284458"/>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Blind</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Outputs</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TextBox 220">
            <a:extLst>
              <a:ext uri="{FF2B5EF4-FFF2-40B4-BE49-F238E27FC236}">
                <a16:creationId xmlns:a16="http://schemas.microsoft.com/office/drawing/2014/main" id="{BA8E1564-B7C0-784D-821D-D3248C520701}"/>
              </a:ext>
            </a:extLst>
          </p:cNvPr>
          <p:cNvSpPr txBox="1"/>
          <p:nvPr/>
        </p:nvSpPr>
        <p:spPr>
          <a:xfrm>
            <a:off x="7297952" y="2961059"/>
            <a:ext cx="1254997"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Compute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Labels</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787138AF-C051-454C-8685-BCCC13831F71}"/>
              </a:ext>
            </a:extLst>
          </p:cNvPr>
          <p:cNvSpPr txBox="1"/>
          <p:nvPr/>
        </p:nvSpPr>
        <p:spPr>
          <a:xfrm>
            <a:off x="6936260" y="4866193"/>
            <a:ext cx="4817056" cy="1938992"/>
          </a:xfrm>
          <a:prstGeom prst="rect">
            <a:avLst/>
          </a:prstGeom>
          <a:solidFill>
            <a:srgbClr val="92D050"/>
          </a:solidFill>
          <a:ln w="28575">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a:solidFill>
                  <a:schemeClr val="bg1"/>
                </a:solidFill>
                <a:latin typeface="Calibri" panose="020F0502020204030204"/>
              </a:rPr>
              <a:t>Privacy Guardian</a:t>
            </a:r>
          </a:p>
        </p:txBody>
      </p:sp>
      <p:sp>
        <p:nvSpPr>
          <p:cNvPr id="268" name="TextBox 267">
            <a:extLst>
              <a:ext uri="{FF2B5EF4-FFF2-40B4-BE49-F238E27FC236}">
                <a16:creationId xmlns:a16="http://schemas.microsoft.com/office/drawing/2014/main" id="{77F3F239-B6CC-4841-A757-1ED460E51C44}"/>
              </a:ext>
            </a:extLst>
          </p:cNvPr>
          <p:cNvSpPr txBox="1"/>
          <p:nvPr/>
        </p:nvSpPr>
        <p:spPr>
          <a:xfrm>
            <a:off x="8965352" y="3248643"/>
            <a:ext cx="140682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Unblind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Labels</a:t>
            </a:r>
          </a:p>
        </p:txBody>
      </p:sp>
      <p:sp>
        <p:nvSpPr>
          <p:cNvPr id="284" name="TextBox 283">
            <a:extLst>
              <a:ext uri="{FF2B5EF4-FFF2-40B4-BE49-F238E27FC236}">
                <a16:creationId xmlns:a16="http://schemas.microsoft.com/office/drawing/2014/main" id="{6426711E-D34E-9F42-B9FC-478779E11FE6}"/>
              </a:ext>
            </a:extLst>
          </p:cNvPr>
          <p:cNvSpPr txBox="1"/>
          <p:nvPr/>
        </p:nvSpPr>
        <p:spPr>
          <a:xfrm>
            <a:off x="10921978" y="3726777"/>
            <a:ext cx="831338"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Label </a:t>
            </a:r>
          </a:p>
        </p:txBody>
      </p:sp>
      <p:sp>
        <p:nvSpPr>
          <p:cNvPr id="2" name="Rectangle 1">
            <a:extLst>
              <a:ext uri="{FF2B5EF4-FFF2-40B4-BE49-F238E27FC236}">
                <a16:creationId xmlns:a16="http://schemas.microsoft.com/office/drawing/2014/main" id="{84F8CF88-2E14-544D-8E61-DC8FDA025330}"/>
              </a:ext>
            </a:extLst>
          </p:cNvPr>
          <p:cNvSpPr/>
          <p:nvPr/>
        </p:nvSpPr>
        <p:spPr>
          <a:xfrm>
            <a:off x="168108" y="874860"/>
            <a:ext cx="11797071" cy="1663856"/>
          </a:xfrm>
          <a:prstGeom prst="rect">
            <a:avLst/>
          </a:prstGeom>
          <a:solidFill>
            <a:srgbClr val="FF000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500" b="0" i="0" u="none" strike="noStrike" kern="1200" cap="none" spc="0" normalizeH="0" baseline="0" noProof="0">
                <a:ln>
                  <a:noFill/>
                </a:ln>
                <a:solidFill>
                  <a:prstClr val="white"/>
                </a:solidFill>
                <a:effectLst/>
                <a:uLnTx/>
                <a:uFillTx/>
                <a:latin typeface="Calibri" panose="020F0502020204030204"/>
                <a:ea typeface="+mn-ea"/>
                <a:cs typeface="+mn-cs"/>
              </a:rPr>
              <a:t>Querying Party</a:t>
            </a:r>
          </a:p>
        </p:txBody>
      </p:sp>
      <p:sp>
        <p:nvSpPr>
          <p:cNvPr id="129" name="Rectangle 128">
            <a:extLst>
              <a:ext uri="{FF2B5EF4-FFF2-40B4-BE49-F238E27FC236}">
                <a16:creationId xmlns:a16="http://schemas.microsoft.com/office/drawing/2014/main" id="{683ADCE5-63E9-2943-A388-BFFD749EC9F7}"/>
              </a:ext>
            </a:extLst>
          </p:cNvPr>
          <p:cNvSpPr/>
          <p:nvPr/>
        </p:nvSpPr>
        <p:spPr>
          <a:xfrm>
            <a:off x="616280" y="4141846"/>
            <a:ext cx="6120864" cy="2648967"/>
          </a:xfrm>
          <a:prstGeom prst="rect">
            <a:avLst/>
          </a:prstGeom>
          <a:solidFill>
            <a:srgbClr val="3891D3"/>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a:extLst>
              <a:ext uri="{FF2B5EF4-FFF2-40B4-BE49-F238E27FC236}">
                <a16:creationId xmlns:a16="http://schemas.microsoft.com/office/drawing/2014/main" id="{0468EBC9-E2DB-5E42-8D57-053724B4B2E2}"/>
              </a:ext>
            </a:extLst>
          </p:cNvPr>
          <p:cNvSpPr txBox="1"/>
          <p:nvPr/>
        </p:nvSpPr>
        <p:spPr>
          <a:xfrm>
            <a:off x="2762666" y="4559573"/>
            <a:ext cx="3467276" cy="193899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a:solidFill>
                  <a:schemeClr val="bg1"/>
                </a:solidFill>
                <a:latin typeface="Calibri" panose="020F0502020204030204"/>
              </a:rPr>
              <a:t>Answering Parties</a:t>
            </a: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38" name="Group 137">
            <a:extLst>
              <a:ext uri="{FF2B5EF4-FFF2-40B4-BE49-F238E27FC236}">
                <a16:creationId xmlns:a16="http://schemas.microsoft.com/office/drawing/2014/main" id="{F2F2FA5D-34E4-344D-B67E-F9D11E9FA669}"/>
              </a:ext>
            </a:extLst>
          </p:cNvPr>
          <p:cNvGrpSpPr/>
          <p:nvPr/>
        </p:nvGrpSpPr>
        <p:grpSpPr>
          <a:xfrm>
            <a:off x="6934108" y="3100510"/>
            <a:ext cx="488434" cy="487638"/>
            <a:chOff x="5998464" y="4616263"/>
            <a:chExt cx="1316736" cy="1314591"/>
          </a:xfrm>
        </p:grpSpPr>
        <p:sp>
          <p:nvSpPr>
            <p:cNvPr id="142" name="Oval 141">
              <a:extLst>
                <a:ext uri="{FF2B5EF4-FFF2-40B4-BE49-F238E27FC236}">
                  <a16:creationId xmlns:a16="http://schemas.microsoft.com/office/drawing/2014/main" id="{4771FF2C-9534-6040-A3D6-B877ACF7A114}"/>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70871553-1EB8-8B44-9C1B-39452FF782CD}"/>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grpSp>
        <p:nvGrpSpPr>
          <p:cNvPr id="144" name="Group 143">
            <a:extLst>
              <a:ext uri="{FF2B5EF4-FFF2-40B4-BE49-F238E27FC236}">
                <a16:creationId xmlns:a16="http://schemas.microsoft.com/office/drawing/2014/main" id="{8DB59F84-FB47-A546-8EC8-42F512C22A10}"/>
              </a:ext>
            </a:extLst>
          </p:cNvPr>
          <p:cNvGrpSpPr/>
          <p:nvPr/>
        </p:nvGrpSpPr>
        <p:grpSpPr>
          <a:xfrm>
            <a:off x="7422091" y="4315754"/>
            <a:ext cx="488434" cy="487638"/>
            <a:chOff x="5998464" y="4616263"/>
            <a:chExt cx="1316736" cy="1314591"/>
          </a:xfrm>
        </p:grpSpPr>
        <p:sp>
          <p:nvSpPr>
            <p:cNvPr id="145" name="Oval 144">
              <a:extLst>
                <a:ext uri="{FF2B5EF4-FFF2-40B4-BE49-F238E27FC236}">
                  <a16:creationId xmlns:a16="http://schemas.microsoft.com/office/drawing/2014/main" id="{8DB07943-5F02-854B-8065-318846CE4F80}"/>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A921F470-56A4-474E-9416-D37B8F77BA99}"/>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148" name="Group 147">
            <a:extLst>
              <a:ext uri="{FF2B5EF4-FFF2-40B4-BE49-F238E27FC236}">
                <a16:creationId xmlns:a16="http://schemas.microsoft.com/office/drawing/2014/main" id="{3101D785-7021-FB49-9016-45C1CACEAD82}"/>
              </a:ext>
            </a:extLst>
          </p:cNvPr>
          <p:cNvGrpSpPr/>
          <p:nvPr/>
        </p:nvGrpSpPr>
        <p:grpSpPr>
          <a:xfrm>
            <a:off x="10102538" y="3468891"/>
            <a:ext cx="496332" cy="487638"/>
            <a:chOff x="5998464" y="4616263"/>
            <a:chExt cx="1316736" cy="1314591"/>
          </a:xfrm>
        </p:grpSpPr>
        <p:sp>
          <p:nvSpPr>
            <p:cNvPr id="149" name="Oval 148">
              <a:extLst>
                <a:ext uri="{FF2B5EF4-FFF2-40B4-BE49-F238E27FC236}">
                  <a16:creationId xmlns:a16="http://schemas.microsoft.com/office/drawing/2014/main" id="{3E880126-884B-B94E-BDC1-CB7108B03622}"/>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94661BD5-7B5F-A84B-A1C9-035309585760}"/>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0AD8B3E-7732-4265-8EC5-8B68A064FC56}"/>
              </a:ext>
            </a:extLst>
          </p:cNvPr>
          <p:cNvCxnSpPr>
            <a:cxnSpLocks/>
            <a:endCxn id="143" idx="1"/>
          </p:cNvCxnSpPr>
          <p:nvPr/>
        </p:nvCxnSpPr>
        <p:spPr>
          <a:xfrm rot="5400000" flipH="1" flipV="1">
            <a:off x="6378066" y="3560821"/>
            <a:ext cx="779178" cy="36794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B0F8B1B0-6574-46EE-910E-80048DC93E1E}"/>
              </a:ext>
            </a:extLst>
          </p:cNvPr>
          <p:cNvCxnSpPr>
            <a:cxnSpLocks/>
            <a:stCxn id="143" idx="2"/>
          </p:cNvCxnSpPr>
          <p:nvPr/>
        </p:nvCxnSpPr>
        <p:spPr>
          <a:xfrm rot="16200000" flipH="1">
            <a:off x="6517800" y="4212865"/>
            <a:ext cx="1314766" cy="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42B80B20-3301-4CB0-8DB1-AD6804FAD07F}"/>
              </a:ext>
            </a:extLst>
          </p:cNvPr>
          <p:cNvCxnSpPr>
            <a:cxnSpLocks/>
            <a:endCxn id="143" idx="1"/>
          </p:cNvCxnSpPr>
          <p:nvPr/>
        </p:nvCxnSpPr>
        <p:spPr>
          <a:xfrm rot="16200000" flipH="1">
            <a:off x="6357350" y="2760926"/>
            <a:ext cx="820609" cy="36794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1505E05E-8B32-472D-AE6F-441E49D2FD5E}"/>
              </a:ext>
            </a:extLst>
          </p:cNvPr>
          <p:cNvCxnSpPr>
            <a:cxnSpLocks/>
            <a:stCxn id="142" idx="0"/>
          </p:cNvCxnSpPr>
          <p:nvPr/>
        </p:nvCxnSpPr>
        <p:spPr>
          <a:xfrm rot="16200000" flipV="1">
            <a:off x="6903636" y="2825821"/>
            <a:ext cx="546234" cy="31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Actors in CaPC</a:t>
            </a:r>
          </a:p>
        </p:txBody>
      </p:sp>
      <p:cxnSp>
        <p:nvCxnSpPr>
          <p:cNvPr id="223" name="Straight Arrow Connector 222">
            <a:extLst>
              <a:ext uri="{FF2B5EF4-FFF2-40B4-BE49-F238E27FC236}">
                <a16:creationId xmlns:a16="http://schemas.microsoft.com/office/drawing/2014/main" id="{38859DF5-727C-4B53-9F6D-4AFF581ACA75}"/>
              </a:ext>
            </a:extLst>
          </p:cNvPr>
          <p:cNvCxnSpPr>
            <a:cxnSpLocks/>
            <a:endCxn id="149" idx="0"/>
          </p:cNvCxnSpPr>
          <p:nvPr/>
        </p:nvCxnSpPr>
        <p:spPr>
          <a:xfrm>
            <a:off x="10350704" y="2552284"/>
            <a:ext cx="0" cy="916607"/>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99F063B8-D1C5-43A5-8B74-7319EEBD31A1}"/>
              </a:ext>
            </a:extLst>
          </p:cNvPr>
          <p:cNvCxnSpPr>
            <a:cxnSpLocks/>
            <a:stCxn id="149" idx="6"/>
          </p:cNvCxnSpPr>
          <p:nvPr/>
        </p:nvCxnSpPr>
        <p:spPr>
          <a:xfrm flipV="1">
            <a:off x="10598870" y="2543688"/>
            <a:ext cx="885748" cy="116902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8C6FC16-775B-4DC0-B1DB-65B65F426179}"/>
              </a:ext>
            </a:extLst>
          </p:cNvPr>
          <p:cNvCxnSpPr>
            <a:cxnSpLocks/>
            <a:endCxn id="149" idx="4"/>
          </p:cNvCxnSpPr>
          <p:nvPr/>
        </p:nvCxnSpPr>
        <p:spPr>
          <a:xfrm flipV="1">
            <a:off x="10350704" y="3956529"/>
            <a:ext cx="0" cy="897964"/>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77140EAC-4CBB-4A9F-BFEE-595DEBEE6545}"/>
              </a:ext>
            </a:extLst>
          </p:cNvPr>
          <p:cNvSpPr txBox="1"/>
          <p:nvPr/>
        </p:nvSpPr>
        <p:spPr>
          <a:xfrm>
            <a:off x="7755061" y="4075943"/>
            <a:ext cx="140682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Differential Privacy</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2B904459-6B4D-4614-846E-43D0AFF5D8CA}"/>
              </a:ext>
            </a:extLst>
          </p:cNvPr>
          <p:cNvSpPr/>
          <p:nvPr/>
        </p:nvSpPr>
        <p:spPr bwMode="auto">
          <a:xfrm>
            <a:off x="900333" y="4602224"/>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D2D2703-791C-4E2E-AA0E-80BFE47A40AC}"/>
              </a:ext>
            </a:extLst>
          </p:cNvPr>
          <p:cNvSpPr/>
          <p:nvPr/>
        </p:nvSpPr>
        <p:spPr bwMode="auto">
          <a:xfrm>
            <a:off x="900333" y="5127875"/>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385E618B-E6EB-4695-88DA-443D9878B989}"/>
              </a:ext>
            </a:extLst>
          </p:cNvPr>
          <p:cNvSpPr/>
          <p:nvPr/>
        </p:nvSpPr>
        <p:spPr bwMode="auto">
          <a:xfrm>
            <a:off x="1477884" y="4368215"/>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DD549F9-2025-433D-8DBD-50655E2EC4E7}"/>
              </a:ext>
            </a:extLst>
          </p:cNvPr>
          <p:cNvSpPr/>
          <p:nvPr/>
        </p:nvSpPr>
        <p:spPr bwMode="auto">
          <a:xfrm>
            <a:off x="1481459" y="4931386"/>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649E5167-37F1-4C39-AEA9-F8022B9B37D0}"/>
              </a:ext>
            </a:extLst>
          </p:cNvPr>
          <p:cNvSpPr/>
          <p:nvPr/>
        </p:nvSpPr>
        <p:spPr bwMode="auto">
          <a:xfrm>
            <a:off x="1477884" y="553021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1B16345-6F2A-45EA-AD2A-0AF308732BB7}"/>
              </a:ext>
            </a:extLst>
          </p:cNvPr>
          <p:cNvSpPr/>
          <p:nvPr/>
        </p:nvSpPr>
        <p:spPr bwMode="auto">
          <a:xfrm>
            <a:off x="2062585" y="4602224"/>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3884A3D5-1E5E-4B55-83CE-E98EEFE90C3A}"/>
              </a:ext>
            </a:extLst>
          </p:cNvPr>
          <p:cNvSpPr/>
          <p:nvPr/>
        </p:nvSpPr>
        <p:spPr bwMode="auto">
          <a:xfrm>
            <a:off x="2062585" y="5127875"/>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7A1A7229-4BFE-4215-93F1-FA14504B2EA8}"/>
              </a:ext>
            </a:extLst>
          </p:cNvPr>
          <p:cNvCxnSpPr>
            <a:cxnSpLocks/>
            <a:stCxn id="124" idx="6"/>
            <a:endCxn id="126" idx="3"/>
          </p:cNvCxnSpPr>
          <p:nvPr/>
        </p:nvCxnSpPr>
        <p:spPr>
          <a:xfrm flipV="1">
            <a:off x="1303745" y="4711630"/>
            <a:ext cx="233217" cy="91762"/>
          </a:xfrm>
          <a:prstGeom prst="line">
            <a:avLst/>
          </a:prstGeom>
          <a:noFill/>
          <a:ln w="9525" cap="flat" cmpd="sng" algn="ctr">
            <a:solidFill>
              <a:srgbClr val="505050"/>
            </a:solidFill>
            <a:prstDash val="solid"/>
            <a:headEnd type="none"/>
            <a:tailEnd type="none"/>
          </a:ln>
          <a:effectLst/>
        </p:spPr>
      </p:cxnSp>
      <p:cxnSp>
        <p:nvCxnSpPr>
          <p:cNvPr id="137" name="Straight Connector 136">
            <a:extLst>
              <a:ext uri="{FF2B5EF4-FFF2-40B4-BE49-F238E27FC236}">
                <a16:creationId xmlns:a16="http://schemas.microsoft.com/office/drawing/2014/main" id="{113C05CB-018E-4A14-820F-06FC8BBFC013}"/>
              </a:ext>
            </a:extLst>
          </p:cNvPr>
          <p:cNvCxnSpPr>
            <a:cxnSpLocks/>
            <a:stCxn id="125" idx="6"/>
            <a:endCxn id="127" idx="2"/>
          </p:cNvCxnSpPr>
          <p:nvPr/>
        </p:nvCxnSpPr>
        <p:spPr>
          <a:xfrm flipV="1">
            <a:off x="1303745" y="5132554"/>
            <a:ext cx="177714" cy="196489"/>
          </a:xfrm>
          <a:prstGeom prst="line">
            <a:avLst/>
          </a:prstGeom>
          <a:noFill/>
          <a:ln w="9525" cap="flat" cmpd="sng" algn="ctr">
            <a:solidFill>
              <a:srgbClr val="505050"/>
            </a:solidFill>
            <a:prstDash val="solid"/>
            <a:headEnd type="none"/>
            <a:tailEnd type="none"/>
          </a:ln>
          <a:effectLst/>
        </p:spPr>
      </p:cxnSp>
      <p:cxnSp>
        <p:nvCxnSpPr>
          <p:cNvPr id="139" name="Straight Connector 138">
            <a:extLst>
              <a:ext uri="{FF2B5EF4-FFF2-40B4-BE49-F238E27FC236}">
                <a16:creationId xmlns:a16="http://schemas.microsoft.com/office/drawing/2014/main" id="{7CB19526-91CA-4AD8-B708-5FFB3ADF6B4C}"/>
              </a:ext>
            </a:extLst>
          </p:cNvPr>
          <p:cNvCxnSpPr>
            <a:cxnSpLocks/>
            <a:stCxn id="125" idx="6"/>
            <a:endCxn id="126" idx="3"/>
          </p:cNvCxnSpPr>
          <p:nvPr/>
        </p:nvCxnSpPr>
        <p:spPr>
          <a:xfrm flipV="1">
            <a:off x="1303745" y="4711630"/>
            <a:ext cx="233217" cy="617413"/>
          </a:xfrm>
          <a:prstGeom prst="line">
            <a:avLst/>
          </a:prstGeom>
          <a:noFill/>
          <a:ln w="9525" cap="flat" cmpd="sng" algn="ctr">
            <a:solidFill>
              <a:srgbClr val="505050"/>
            </a:solidFill>
            <a:prstDash val="solid"/>
            <a:headEnd type="none"/>
            <a:tailEnd type="none"/>
          </a:ln>
          <a:effectLst/>
        </p:spPr>
      </p:cxnSp>
      <p:cxnSp>
        <p:nvCxnSpPr>
          <p:cNvPr id="140" name="Straight Connector 139">
            <a:extLst>
              <a:ext uri="{FF2B5EF4-FFF2-40B4-BE49-F238E27FC236}">
                <a16:creationId xmlns:a16="http://schemas.microsoft.com/office/drawing/2014/main" id="{E5BE0304-1CD3-475C-B462-71B122CFAE53}"/>
              </a:ext>
            </a:extLst>
          </p:cNvPr>
          <p:cNvCxnSpPr>
            <a:cxnSpLocks/>
            <a:stCxn id="127" idx="2"/>
            <a:endCxn id="124" idx="6"/>
          </p:cNvCxnSpPr>
          <p:nvPr/>
        </p:nvCxnSpPr>
        <p:spPr>
          <a:xfrm flipH="1" flipV="1">
            <a:off x="1303745" y="4803392"/>
            <a:ext cx="177714" cy="329162"/>
          </a:xfrm>
          <a:prstGeom prst="line">
            <a:avLst/>
          </a:prstGeom>
          <a:noFill/>
          <a:ln w="9525" cap="flat" cmpd="sng" algn="ctr">
            <a:solidFill>
              <a:srgbClr val="505050"/>
            </a:solidFill>
            <a:prstDash val="solid"/>
            <a:headEnd type="none"/>
            <a:tailEnd type="none"/>
          </a:ln>
          <a:effectLst/>
        </p:spPr>
      </p:cxnSp>
      <p:cxnSp>
        <p:nvCxnSpPr>
          <p:cNvPr id="141" name="Straight Connector 140">
            <a:extLst>
              <a:ext uri="{FF2B5EF4-FFF2-40B4-BE49-F238E27FC236}">
                <a16:creationId xmlns:a16="http://schemas.microsoft.com/office/drawing/2014/main" id="{CF81F09B-FA36-4149-9567-BEB9369BBEE1}"/>
              </a:ext>
            </a:extLst>
          </p:cNvPr>
          <p:cNvCxnSpPr>
            <a:cxnSpLocks/>
            <a:stCxn id="128" idx="1"/>
            <a:endCxn id="125" idx="6"/>
          </p:cNvCxnSpPr>
          <p:nvPr/>
        </p:nvCxnSpPr>
        <p:spPr>
          <a:xfrm flipH="1" flipV="1">
            <a:off x="1303745" y="5329043"/>
            <a:ext cx="233217" cy="260089"/>
          </a:xfrm>
          <a:prstGeom prst="line">
            <a:avLst/>
          </a:prstGeom>
          <a:noFill/>
          <a:ln w="9525" cap="flat" cmpd="sng" algn="ctr">
            <a:solidFill>
              <a:srgbClr val="505050"/>
            </a:solidFill>
            <a:prstDash val="solid"/>
            <a:headEnd type="none"/>
            <a:tailEnd type="none"/>
          </a:ln>
          <a:effectLst/>
        </p:spPr>
      </p:cxnSp>
      <p:cxnSp>
        <p:nvCxnSpPr>
          <p:cNvPr id="146" name="Straight Connector 145">
            <a:extLst>
              <a:ext uri="{FF2B5EF4-FFF2-40B4-BE49-F238E27FC236}">
                <a16:creationId xmlns:a16="http://schemas.microsoft.com/office/drawing/2014/main" id="{239BC38F-08D9-43B8-8144-D2828746E0A6}"/>
              </a:ext>
            </a:extLst>
          </p:cNvPr>
          <p:cNvCxnSpPr>
            <a:cxnSpLocks/>
            <a:stCxn id="128" idx="1"/>
            <a:endCxn id="124" idx="6"/>
          </p:cNvCxnSpPr>
          <p:nvPr/>
        </p:nvCxnSpPr>
        <p:spPr>
          <a:xfrm flipH="1" flipV="1">
            <a:off x="1303745" y="4803392"/>
            <a:ext cx="233217" cy="785740"/>
          </a:xfrm>
          <a:prstGeom prst="line">
            <a:avLst/>
          </a:prstGeom>
          <a:noFill/>
          <a:ln w="9525" cap="flat" cmpd="sng" algn="ctr">
            <a:solidFill>
              <a:srgbClr val="505050"/>
            </a:solidFill>
            <a:prstDash val="solid"/>
            <a:headEnd type="none"/>
            <a:tailEnd type="none"/>
          </a:ln>
          <a:effectLst/>
        </p:spPr>
      </p:cxnSp>
      <p:cxnSp>
        <p:nvCxnSpPr>
          <p:cNvPr id="153" name="Straight Connector 152">
            <a:extLst>
              <a:ext uri="{FF2B5EF4-FFF2-40B4-BE49-F238E27FC236}">
                <a16:creationId xmlns:a16="http://schemas.microsoft.com/office/drawing/2014/main" id="{1C4293A5-7798-41C6-B54C-0544A45E289D}"/>
              </a:ext>
            </a:extLst>
          </p:cNvPr>
          <p:cNvCxnSpPr>
            <a:cxnSpLocks/>
            <a:stCxn id="130" idx="2"/>
            <a:endCxn id="126" idx="5"/>
          </p:cNvCxnSpPr>
          <p:nvPr/>
        </p:nvCxnSpPr>
        <p:spPr>
          <a:xfrm flipH="1" flipV="1">
            <a:off x="1822218" y="4711630"/>
            <a:ext cx="240367" cy="91762"/>
          </a:xfrm>
          <a:prstGeom prst="line">
            <a:avLst/>
          </a:prstGeom>
          <a:noFill/>
          <a:ln w="9525" cap="flat" cmpd="sng" algn="ctr">
            <a:solidFill>
              <a:srgbClr val="505050"/>
            </a:solidFill>
            <a:prstDash val="solid"/>
            <a:headEnd type="none"/>
            <a:tailEnd type="none"/>
          </a:ln>
          <a:effectLst/>
        </p:spPr>
      </p:cxnSp>
      <p:cxnSp>
        <p:nvCxnSpPr>
          <p:cNvPr id="163" name="Straight Connector 162">
            <a:extLst>
              <a:ext uri="{FF2B5EF4-FFF2-40B4-BE49-F238E27FC236}">
                <a16:creationId xmlns:a16="http://schemas.microsoft.com/office/drawing/2014/main" id="{2ED2A400-6704-4A86-99E5-B0C1D13943D5}"/>
              </a:ext>
            </a:extLst>
          </p:cNvPr>
          <p:cNvCxnSpPr>
            <a:cxnSpLocks/>
            <a:stCxn id="132" idx="2"/>
            <a:endCxn id="126" idx="5"/>
          </p:cNvCxnSpPr>
          <p:nvPr/>
        </p:nvCxnSpPr>
        <p:spPr>
          <a:xfrm flipH="1" flipV="1">
            <a:off x="1822218" y="4711630"/>
            <a:ext cx="240367" cy="617413"/>
          </a:xfrm>
          <a:prstGeom prst="line">
            <a:avLst/>
          </a:prstGeom>
          <a:noFill/>
          <a:ln w="9525" cap="flat" cmpd="sng" algn="ctr">
            <a:solidFill>
              <a:srgbClr val="505050"/>
            </a:solidFill>
            <a:prstDash val="solid"/>
            <a:headEnd type="none"/>
            <a:tailEnd type="none"/>
          </a:ln>
          <a:effectLst/>
        </p:spPr>
      </p:cxnSp>
      <p:cxnSp>
        <p:nvCxnSpPr>
          <p:cNvPr id="166" name="Straight Connector 165">
            <a:extLst>
              <a:ext uri="{FF2B5EF4-FFF2-40B4-BE49-F238E27FC236}">
                <a16:creationId xmlns:a16="http://schemas.microsoft.com/office/drawing/2014/main" id="{0E055408-7567-4B5F-9524-6F8C1363173D}"/>
              </a:ext>
            </a:extLst>
          </p:cNvPr>
          <p:cNvCxnSpPr>
            <a:cxnSpLocks/>
            <a:stCxn id="130" idx="2"/>
            <a:endCxn id="127" idx="6"/>
          </p:cNvCxnSpPr>
          <p:nvPr/>
        </p:nvCxnSpPr>
        <p:spPr>
          <a:xfrm flipH="1">
            <a:off x="1884871" y="4803392"/>
            <a:ext cx="177714" cy="329162"/>
          </a:xfrm>
          <a:prstGeom prst="line">
            <a:avLst/>
          </a:prstGeom>
          <a:noFill/>
          <a:ln w="9525" cap="flat" cmpd="sng" algn="ctr">
            <a:solidFill>
              <a:srgbClr val="505050"/>
            </a:solidFill>
            <a:prstDash val="solid"/>
            <a:headEnd type="none"/>
            <a:tailEnd type="none"/>
          </a:ln>
          <a:effectLst/>
        </p:spPr>
      </p:cxnSp>
      <p:cxnSp>
        <p:nvCxnSpPr>
          <p:cNvPr id="168" name="Straight Connector 167">
            <a:extLst>
              <a:ext uri="{FF2B5EF4-FFF2-40B4-BE49-F238E27FC236}">
                <a16:creationId xmlns:a16="http://schemas.microsoft.com/office/drawing/2014/main" id="{89A9593F-5D83-4394-9C87-C474B3160ACF}"/>
              </a:ext>
            </a:extLst>
          </p:cNvPr>
          <p:cNvCxnSpPr>
            <a:cxnSpLocks/>
            <a:endCxn id="127" idx="6"/>
          </p:cNvCxnSpPr>
          <p:nvPr/>
        </p:nvCxnSpPr>
        <p:spPr>
          <a:xfrm flipH="1" flipV="1">
            <a:off x="1884871" y="5132554"/>
            <a:ext cx="177714" cy="213371"/>
          </a:xfrm>
          <a:prstGeom prst="line">
            <a:avLst/>
          </a:prstGeom>
          <a:noFill/>
          <a:ln w="9525" cap="flat" cmpd="sng" algn="ctr">
            <a:solidFill>
              <a:srgbClr val="505050"/>
            </a:solidFill>
            <a:prstDash val="solid"/>
            <a:headEnd type="none"/>
            <a:tailEnd type="none"/>
          </a:ln>
          <a:effectLst/>
        </p:spPr>
      </p:cxnSp>
      <p:cxnSp>
        <p:nvCxnSpPr>
          <p:cNvPr id="181" name="Straight Connector 180">
            <a:extLst>
              <a:ext uri="{FF2B5EF4-FFF2-40B4-BE49-F238E27FC236}">
                <a16:creationId xmlns:a16="http://schemas.microsoft.com/office/drawing/2014/main" id="{53D711B0-C8F5-42F0-8E36-C439317EEDF9}"/>
              </a:ext>
            </a:extLst>
          </p:cNvPr>
          <p:cNvCxnSpPr>
            <a:cxnSpLocks/>
            <a:stCxn id="132" idx="2"/>
            <a:endCxn id="128" idx="7"/>
          </p:cNvCxnSpPr>
          <p:nvPr/>
        </p:nvCxnSpPr>
        <p:spPr>
          <a:xfrm flipH="1">
            <a:off x="1822218" y="5329043"/>
            <a:ext cx="240367" cy="260089"/>
          </a:xfrm>
          <a:prstGeom prst="line">
            <a:avLst/>
          </a:prstGeom>
          <a:noFill/>
          <a:ln w="9525" cap="flat" cmpd="sng" algn="ctr">
            <a:solidFill>
              <a:srgbClr val="505050"/>
            </a:solidFill>
            <a:prstDash val="solid"/>
            <a:headEnd type="none"/>
            <a:tailEnd type="none"/>
          </a:ln>
          <a:effectLst/>
        </p:spPr>
      </p:cxnSp>
      <p:cxnSp>
        <p:nvCxnSpPr>
          <p:cNvPr id="182" name="Straight Connector 181">
            <a:extLst>
              <a:ext uri="{FF2B5EF4-FFF2-40B4-BE49-F238E27FC236}">
                <a16:creationId xmlns:a16="http://schemas.microsoft.com/office/drawing/2014/main" id="{DDC11C1C-341E-4B20-A855-32A4A0B1FC26}"/>
              </a:ext>
            </a:extLst>
          </p:cNvPr>
          <p:cNvCxnSpPr>
            <a:cxnSpLocks/>
            <a:stCxn id="130" idx="2"/>
            <a:endCxn id="128" idx="7"/>
          </p:cNvCxnSpPr>
          <p:nvPr/>
        </p:nvCxnSpPr>
        <p:spPr>
          <a:xfrm flipH="1">
            <a:off x="1822218" y="4803392"/>
            <a:ext cx="240367" cy="785740"/>
          </a:xfrm>
          <a:prstGeom prst="line">
            <a:avLst/>
          </a:prstGeom>
          <a:noFill/>
          <a:ln w="9525" cap="flat" cmpd="sng" algn="ctr">
            <a:solidFill>
              <a:srgbClr val="505050"/>
            </a:solidFill>
            <a:prstDash val="solid"/>
            <a:headEnd type="none"/>
            <a:tailEnd type="none"/>
          </a:ln>
          <a:effectLst/>
        </p:spPr>
      </p:cxnSp>
      <p:sp>
        <p:nvSpPr>
          <p:cNvPr id="183" name="Slide Number Placeholder 1">
            <a:extLst>
              <a:ext uri="{FF2B5EF4-FFF2-40B4-BE49-F238E27FC236}">
                <a16:creationId xmlns:a16="http://schemas.microsoft.com/office/drawing/2014/main" id="{438D7E82-2722-4C73-81A9-FDAA5FFF496B}"/>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13</a:t>
            </a:fld>
            <a:endParaRPr lang="en-US">
              <a:solidFill>
                <a:srgbClr val="505050">
                  <a:tint val="75000"/>
                </a:srgbClr>
              </a:solidFill>
              <a:latin typeface="Segoe UI"/>
            </a:endParaRPr>
          </a:p>
        </p:txBody>
      </p:sp>
    </p:spTree>
    <p:extLst>
      <p:ext uri="{BB962C8B-B14F-4D97-AF65-F5344CB8AC3E}">
        <p14:creationId xmlns:p14="http://schemas.microsoft.com/office/powerpoint/2010/main" val="3248911059"/>
      </p:ext>
    </p:extLst>
  </p:cSld>
  <p:clrMapOvr>
    <a:masterClrMapping/>
  </p:clrMapOvr>
  <mc:AlternateContent xmlns:mc="http://schemas.openxmlformats.org/markup-compatibility/2006" xmlns:p14="http://schemas.microsoft.com/office/powerpoint/2010/main">
    <mc:Choice Requires="p14">
      <p:transition spd="slow" p14:dur="2000" advTm="28640"/>
    </mc:Choice>
    <mc:Fallback xmlns="">
      <p:transition spd="slow" advTm="2864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6E53F6-2525-488B-804D-A46F37D35C10}"/>
              </a:ext>
            </a:extLst>
          </p:cNvPr>
          <p:cNvSpPr>
            <a:spLocks noGrp="1"/>
          </p:cNvSpPr>
          <p:nvPr>
            <p:ph type="title"/>
          </p:nvPr>
        </p:nvSpPr>
        <p:spPr>
          <a:xfrm>
            <a:off x="0" y="1134208"/>
            <a:ext cx="12192000" cy="4589584"/>
          </a:xfrm>
        </p:spPr>
        <p:txBody>
          <a:bodyPr/>
          <a:lstStyle/>
          <a:p>
            <a:r>
              <a:rPr lang="en-US" sz="6600">
                <a:solidFill>
                  <a:schemeClr val="tx1">
                    <a:lumMod val="65000"/>
                  </a:schemeClr>
                </a:solidFill>
              </a:rPr>
              <a:t>1. </a:t>
            </a:r>
            <a:r>
              <a:rPr lang="pl-PL" sz="6600" err="1">
                <a:solidFill>
                  <a:schemeClr val="tx1">
                    <a:lumMod val="65000"/>
                  </a:schemeClr>
                </a:solidFill>
              </a:rPr>
              <a:t>Requirements</a:t>
            </a:r>
            <a:r>
              <a:rPr lang="pl-PL" sz="6600">
                <a:solidFill>
                  <a:schemeClr val="tx1">
                    <a:lumMod val="65000"/>
                  </a:schemeClr>
                </a:solidFill>
              </a:rPr>
              <a:t> &amp; </a:t>
            </a:r>
            <a:r>
              <a:rPr lang="pl-PL" sz="6600" err="1">
                <a:solidFill>
                  <a:schemeClr val="tx1">
                    <a:lumMod val="65000"/>
                  </a:schemeClr>
                </a:solidFill>
              </a:rPr>
              <a:t>Overview</a:t>
            </a:r>
            <a:r>
              <a:rPr lang="pl-PL" sz="6600">
                <a:solidFill>
                  <a:schemeClr val="tx1">
                    <a:lumMod val="65000"/>
                  </a:schemeClr>
                </a:solidFill>
              </a:rPr>
              <a:t> </a:t>
            </a:r>
            <a:br>
              <a:rPr lang="en-US" sz="6600"/>
            </a:br>
            <a:br>
              <a:rPr lang="en-US" sz="6600"/>
            </a:br>
            <a:r>
              <a:rPr lang="en-US" sz="6600" b="1"/>
              <a:t>2. </a:t>
            </a:r>
            <a:r>
              <a:rPr lang="pl-PL" sz="6600" b="1"/>
              <a:t>CaPC </a:t>
            </a:r>
            <a:r>
              <a:rPr lang="pl-PL" sz="6600" b="1" err="1"/>
              <a:t>Protocol</a:t>
            </a:r>
            <a:br>
              <a:rPr lang="en-US" sz="6600"/>
            </a:br>
            <a:br>
              <a:rPr lang="en-US" sz="6600"/>
            </a:br>
            <a:r>
              <a:rPr lang="en-US" sz="6600"/>
              <a:t>3. </a:t>
            </a:r>
            <a:r>
              <a:rPr lang="pl-PL" sz="6600" err="1"/>
              <a:t>Empirical</a:t>
            </a:r>
            <a:r>
              <a:rPr lang="pl-PL" sz="6600"/>
              <a:t> Evaluation</a:t>
            </a:r>
            <a:r>
              <a:rPr lang="en-US" sz="6600"/>
              <a:t>	</a:t>
            </a:r>
          </a:p>
        </p:txBody>
      </p:sp>
    </p:spTree>
    <p:extLst>
      <p:ext uri="{BB962C8B-B14F-4D97-AF65-F5344CB8AC3E}">
        <p14:creationId xmlns:p14="http://schemas.microsoft.com/office/powerpoint/2010/main" val="2227334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92" name="Connector: Elbow 191">
            <a:extLst>
              <a:ext uri="{FF2B5EF4-FFF2-40B4-BE49-F238E27FC236}">
                <a16:creationId xmlns:a16="http://schemas.microsoft.com/office/drawing/2014/main" id="{DD99B405-6BE7-4C87-8952-3519509E4F9D}"/>
              </a:ext>
            </a:extLst>
          </p:cNvPr>
          <p:cNvCxnSpPr>
            <a:cxnSpLocks/>
            <a:stCxn id="94" idx="0"/>
            <a:endCxn id="184" idx="1"/>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77" name="Straight Arrow Connector 76">
            <a:extLst>
              <a:ext uri="{FF2B5EF4-FFF2-40B4-BE49-F238E27FC236}">
                <a16:creationId xmlns:a16="http://schemas.microsoft.com/office/drawing/2014/main" id="{734B6FD0-1483-1843-94C2-1E7E332344E4}"/>
              </a:ext>
            </a:extLst>
          </p:cNvPr>
          <p:cNvCxnSpPr>
            <a:cxnSpLocks/>
            <a:stCxn id="86"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91" name="Straight Arrow Connector 90">
            <a:extLst>
              <a:ext uri="{FF2B5EF4-FFF2-40B4-BE49-F238E27FC236}">
                <a16:creationId xmlns:a16="http://schemas.microsoft.com/office/drawing/2014/main" id="{BE48AAB3-77F7-8B40-B3E4-F6274B48B40A}"/>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3A816B0-6CAA-0648-9305-91CC42A938C2}"/>
              </a:ext>
            </a:extLst>
          </p:cNvPr>
          <p:cNvSpPr txBox="1"/>
          <p:nvPr/>
        </p:nvSpPr>
        <p:spPr>
          <a:xfrm>
            <a:off x="3542853" y="2945882"/>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3BFEEA10-F2BD-7D4C-B5B7-829FFCF6535D}"/>
              </a:ext>
            </a:extLst>
          </p:cNvPr>
          <p:cNvSpPr txBox="1"/>
          <p:nvPr/>
        </p:nvSpPr>
        <p:spPr>
          <a:xfrm>
            <a:off x="4148631" y="1607255"/>
            <a:ext cx="1131974"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Decrypt</a:t>
            </a:r>
          </a:p>
        </p:txBody>
      </p:sp>
      <p:sp>
        <p:nvSpPr>
          <p:cNvPr id="177" name="TextBox 176">
            <a:extLst>
              <a:ext uri="{FF2B5EF4-FFF2-40B4-BE49-F238E27FC236}">
                <a16:creationId xmlns:a16="http://schemas.microsoft.com/office/drawing/2014/main" id="{0C75F675-A0D4-7D4B-990D-AC00D84CD6BC}"/>
              </a:ext>
            </a:extLst>
          </p:cNvPr>
          <p:cNvSpPr txBox="1"/>
          <p:nvPr/>
        </p:nvSpPr>
        <p:spPr>
          <a:xfrm>
            <a:off x="5350012" y="1094008"/>
            <a:ext cx="875527"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F55F8BC0-A82D-6547-991B-19E00F5A1BE3}"/>
              </a:ext>
            </a:extLst>
          </p:cNvPr>
          <p:cNvSpPr txBox="1"/>
          <p:nvPr/>
        </p:nvSpPr>
        <p:spPr>
          <a:xfrm>
            <a:off x="5350010" y="1836125"/>
            <a:ext cx="875529"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6CCB4F64-11DD-474B-898F-F9436BC498B2}"/>
              </a:ext>
            </a:extLst>
          </p:cNvPr>
          <p:cNvSpPr/>
          <p:nvPr/>
        </p:nvSpPr>
        <p:spPr>
          <a:xfrm>
            <a:off x="5350012" y="1094008"/>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665FCB86-F072-7144-B79D-98FC5FA35885}"/>
              </a:ext>
            </a:extLst>
          </p:cNvPr>
          <p:cNvSpPr txBox="1"/>
          <p:nvPr/>
        </p:nvSpPr>
        <p:spPr>
          <a:xfrm rot="5400000">
            <a:off x="5586606" y="1513856"/>
            <a:ext cx="456557" cy="297774"/>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5"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21" name="TextBox 220">
            <a:extLst>
              <a:ext uri="{FF2B5EF4-FFF2-40B4-BE49-F238E27FC236}">
                <a16:creationId xmlns:a16="http://schemas.microsoft.com/office/drawing/2014/main" id="{BA8E1564-B7C0-784D-821D-D3248C520701}"/>
              </a:ext>
            </a:extLst>
          </p:cNvPr>
          <p:cNvSpPr txBox="1"/>
          <p:nvPr/>
        </p:nvSpPr>
        <p:spPr>
          <a:xfrm>
            <a:off x="7267863" y="2640451"/>
            <a:ext cx="1254997"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One-hot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encoding</a:t>
            </a:r>
          </a:p>
        </p:txBody>
      </p:sp>
      <p:sp>
        <p:nvSpPr>
          <p:cNvPr id="222" name="TextBox 221">
            <a:extLst>
              <a:ext uri="{FF2B5EF4-FFF2-40B4-BE49-F238E27FC236}">
                <a16:creationId xmlns:a16="http://schemas.microsoft.com/office/drawing/2014/main" id="{537D5302-4B34-0D48-9203-A1ABC0FA4CCA}"/>
              </a:ext>
            </a:extLst>
          </p:cNvPr>
          <p:cNvSpPr txBox="1"/>
          <p:nvPr/>
        </p:nvSpPr>
        <p:spPr>
          <a:xfrm>
            <a:off x="7570074" y="1071449"/>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32">
            <a:extLst>
              <a:ext uri="{FF2B5EF4-FFF2-40B4-BE49-F238E27FC236}">
                <a16:creationId xmlns:a16="http://schemas.microsoft.com/office/drawing/2014/main" id="{372219E0-3D4A-9C48-941A-683F50B63E4E}"/>
              </a:ext>
            </a:extLst>
          </p:cNvPr>
          <p:cNvSpPr txBox="1"/>
          <p:nvPr/>
        </p:nvSpPr>
        <p:spPr>
          <a:xfrm>
            <a:off x="7570074" y="1815852"/>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6" name="Group 235">
            <a:extLst>
              <a:ext uri="{FF2B5EF4-FFF2-40B4-BE49-F238E27FC236}">
                <a16:creationId xmlns:a16="http://schemas.microsoft.com/office/drawing/2014/main" id="{8A4E0636-5538-E744-90B2-969F4AB6C70F}"/>
              </a:ext>
            </a:extLst>
          </p:cNvPr>
          <p:cNvGrpSpPr/>
          <p:nvPr/>
        </p:nvGrpSpPr>
        <p:grpSpPr>
          <a:xfrm>
            <a:off x="7516648" y="5307021"/>
            <a:ext cx="4236668" cy="1426040"/>
            <a:chOff x="24239616" y="14217399"/>
            <a:chExt cx="2487168" cy="2441912"/>
          </a:xfrm>
        </p:grpSpPr>
        <p:sp>
          <p:nvSpPr>
            <p:cNvPr id="234" name="Rectangle 233">
              <a:extLst>
                <a:ext uri="{FF2B5EF4-FFF2-40B4-BE49-F238E27FC236}">
                  <a16:creationId xmlns:a16="http://schemas.microsoft.com/office/drawing/2014/main" id="{B573F34C-A1B4-4643-90EC-1CD780FF6D32}"/>
                </a:ext>
              </a:extLst>
            </p:cNvPr>
            <p:cNvSpPr/>
            <p:nvPr/>
          </p:nvSpPr>
          <p:spPr>
            <a:xfrm>
              <a:off x="24239616" y="14217399"/>
              <a:ext cx="2487168" cy="2441912"/>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787138AF-C051-454C-8685-BCCC13831F71}"/>
                </a:ext>
              </a:extLst>
            </p:cNvPr>
            <p:cNvSpPr txBox="1"/>
            <p:nvPr/>
          </p:nvSpPr>
          <p:spPr>
            <a:xfrm>
              <a:off x="24480389" y="14217399"/>
              <a:ext cx="2033079" cy="685137"/>
            </a:xfrm>
            <a:prstGeom prst="rect">
              <a:avLst/>
            </a:prstGeom>
            <a:noFill/>
            <a:ln w="28575">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AD47"/>
                  </a:solidFill>
                  <a:effectLst/>
                  <a:uLnTx/>
                  <a:uFillTx/>
                  <a:latin typeface="Calibri" panose="020F0502020204030204"/>
                  <a:ea typeface="+mn-ea"/>
                  <a:cs typeface="+mn-cs"/>
                </a:rPr>
                <a:t>Privacy Guardian</a:t>
              </a:r>
            </a:p>
          </p:txBody>
        </p:sp>
      </p:grpSp>
      <p:sp>
        <p:nvSpPr>
          <p:cNvPr id="237" name="Right Brace 236">
            <a:extLst>
              <a:ext uri="{FF2B5EF4-FFF2-40B4-BE49-F238E27FC236}">
                <a16:creationId xmlns:a16="http://schemas.microsoft.com/office/drawing/2014/main" id="{37B4D483-314A-F34F-BA05-805DBCF47C0B}"/>
              </a:ext>
            </a:extLst>
          </p:cNvPr>
          <p:cNvSpPr/>
          <p:nvPr/>
        </p:nvSpPr>
        <p:spPr>
          <a:xfrm>
            <a:off x="8529537" y="999749"/>
            <a:ext cx="233047" cy="13375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CB6139A6-FEDF-084A-B7E2-9042F79F8109}"/>
                  </a:ext>
                </a:extLst>
              </p:cNvPr>
              <p:cNvSpPr txBox="1"/>
              <p:nvPr/>
            </p:nvSpPr>
            <p:spPr>
              <a:xfrm>
                <a:off x="7756586" y="5779857"/>
                <a:ext cx="746218"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4" name="TextBox 253">
                <a:extLst>
                  <a:ext uri="{FF2B5EF4-FFF2-40B4-BE49-F238E27FC236}">
                    <a16:creationId xmlns:a16="http://schemas.microsoft.com/office/drawing/2014/main" id="{CB6139A6-FEDF-084A-B7E2-9042F79F8109}"/>
                  </a:ext>
                </a:extLst>
              </p:cNvPr>
              <p:cNvSpPr txBox="1">
                <a:spLocks noRot="1" noChangeAspect="1" noMove="1" noResize="1" noEditPoints="1" noAdjustHandles="1" noChangeArrowheads="1" noChangeShapeType="1" noTextEdit="1"/>
              </p:cNvSpPr>
              <p:nvPr/>
            </p:nvSpPr>
            <p:spPr>
              <a:xfrm>
                <a:off x="7756586" y="5779857"/>
                <a:ext cx="746218" cy="932628"/>
              </a:xfrm>
              <a:prstGeom prst="rect">
                <a:avLst/>
              </a:prstGeom>
              <a:blipFill>
                <a:blip r:embed="rId5"/>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19D1CACE-08B2-4B42-B27C-3E9AA00CD7FB}"/>
                  </a:ext>
                </a:extLst>
              </p:cNvPr>
              <p:cNvSpPr txBox="1"/>
              <p:nvPr/>
            </p:nvSpPr>
            <p:spPr>
              <a:xfrm>
                <a:off x="10115290" y="1273854"/>
                <a:ext cx="457102" cy="777777"/>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1632" b="0" i="0" u="none" strike="noStrike" kern="1200" cap="none" spc="0" normalizeH="0" baseline="0" noProof="0">
                              <a:ln>
                                <a:noFill/>
                              </a:ln>
                              <a:solidFill>
                                <a:prstClr val="black"/>
                              </a:solidFill>
                              <a:effectLst/>
                              <a:uLnTx/>
                              <a:uFillTx/>
                              <a:latin typeface="Calibri" panose="020F0502020204030204"/>
                              <a:ea typeface="+mn-ea"/>
                              <a:cs typeface="+mn-cs"/>
                            </a:rPr>
                            <m:t>s</m:t>
                          </m:r>
                          <m:r>
                            <m:rPr>
                              <m:nor/>
                            </m:rPr>
                            <a:rPr kumimoji="0" lang="en-CA" sz="1632"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1632"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8" name="TextBox 257">
                <a:extLst>
                  <a:ext uri="{FF2B5EF4-FFF2-40B4-BE49-F238E27FC236}">
                    <a16:creationId xmlns:a16="http://schemas.microsoft.com/office/drawing/2014/main" id="{19D1CACE-08B2-4B42-B27C-3E9AA00CD7FB}"/>
                  </a:ext>
                </a:extLst>
              </p:cNvPr>
              <p:cNvSpPr txBox="1">
                <a:spLocks noRot="1" noChangeAspect="1" noMove="1" noResize="1" noEditPoints="1" noAdjustHandles="1" noChangeArrowheads="1" noChangeShapeType="1" noTextEdit="1"/>
              </p:cNvSpPr>
              <p:nvPr/>
            </p:nvSpPr>
            <p:spPr>
              <a:xfrm>
                <a:off x="10115290" y="1273854"/>
                <a:ext cx="457102" cy="777777"/>
              </a:xfrm>
              <a:prstGeom prst="rect">
                <a:avLst/>
              </a:prstGeom>
              <a:blipFill>
                <a:blip r:embed="rId6"/>
                <a:stretch>
                  <a:fillRect r="-12000"/>
                </a:stretch>
              </a:blipFill>
              <a:ln w="28575">
                <a:noFill/>
              </a:ln>
            </p:spPr>
            <p:txBody>
              <a:bodyPr/>
              <a:lstStyle/>
              <a:p>
                <a:r>
                  <a:rPr lang="en-US">
                    <a:noFill/>
                  </a:rPr>
                  <a:t> </a:t>
                </a:r>
              </a:p>
            </p:txBody>
          </p:sp>
        </mc:Fallback>
      </mc:AlternateContent>
      <p:cxnSp>
        <p:nvCxnSpPr>
          <p:cNvPr id="263" name="Straight Arrow Connector 262">
            <a:extLst>
              <a:ext uri="{FF2B5EF4-FFF2-40B4-BE49-F238E27FC236}">
                <a16:creationId xmlns:a16="http://schemas.microsoft.com/office/drawing/2014/main" id="{8E2BDAE5-149F-534F-8674-801580C5286C}"/>
              </a:ext>
            </a:extLst>
          </p:cNvPr>
          <p:cNvCxnSpPr>
            <a:cxnSpLocks/>
            <a:stCxn id="237" idx="1"/>
            <a:endCxn id="258" idx="1"/>
          </p:cNvCxnSpPr>
          <p:nvPr/>
        </p:nvCxnSpPr>
        <p:spPr>
          <a:xfrm flipV="1">
            <a:off x="8762584" y="1662743"/>
            <a:ext cx="1352706" cy="580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77F3F239-B6CC-4841-A757-1ED460E51C44}"/>
              </a:ext>
            </a:extLst>
          </p:cNvPr>
          <p:cNvSpPr txBox="1"/>
          <p:nvPr/>
        </p:nvSpPr>
        <p:spPr>
          <a:xfrm>
            <a:off x="8919065" y="3699851"/>
            <a:ext cx="140682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Noisy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argmax</a:t>
            </a:r>
          </a:p>
        </p:txBody>
      </p:sp>
      <p:cxnSp>
        <p:nvCxnSpPr>
          <p:cNvPr id="273" name="Straight Arrow Connector 272">
            <a:extLst>
              <a:ext uri="{FF2B5EF4-FFF2-40B4-BE49-F238E27FC236}">
                <a16:creationId xmlns:a16="http://schemas.microsoft.com/office/drawing/2014/main" id="{76E57BF8-6D32-6C4D-BEF6-D5D090FF24C5}"/>
              </a:ext>
            </a:extLst>
          </p:cNvPr>
          <p:cNvCxnSpPr>
            <a:cxnSpLocks/>
            <a:stCxn id="254" idx="3"/>
            <a:endCxn id="276" idx="1"/>
          </p:cNvCxnSpPr>
          <p:nvPr/>
        </p:nvCxnSpPr>
        <p:spPr>
          <a:xfrm flipV="1">
            <a:off x="8502804" y="6244647"/>
            <a:ext cx="1074885" cy="1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2C731E87-D836-8B4C-9514-C2DB8DEE97F5}"/>
              </a:ext>
            </a:extLst>
          </p:cNvPr>
          <p:cNvSpPr txBox="1"/>
          <p:nvPr/>
        </p:nvSpPr>
        <p:spPr>
          <a:xfrm>
            <a:off x="8388217" y="5858251"/>
            <a:ext cx="121751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Gaussian noise</a:t>
            </a:r>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200A64D1-D85C-7F45-82C2-40BA0805261C}"/>
                  </a:ext>
                </a:extLst>
              </p:cNvPr>
              <p:cNvSpPr txBox="1"/>
              <p:nvPr/>
            </p:nvSpPr>
            <p:spPr>
              <a:xfrm>
                <a:off x="9577689" y="5778333"/>
                <a:ext cx="2118797"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𝐷𝑃</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𝑁𝑜𝑖𝑠𝑒</m:t>
                      </m:r>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76" name="TextBox 275">
                <a:extLst>
                  <a:ext uri="{FF2B5EF4-FFF2-40B4-BE49-F238E27FC236}">
                    <a16:creationId xmlns:a16="http://schemas.microsoft.com/office/drawing/2014/main" id="{200A64D1-D85C-7F45-82C2-40BA0805261C}"/>
                  </a:ext>
                </a:extLst>
              </p:cNvPr>
              <p:cNvSpPr txBox="1">
                <a:spLocks noRot="1" noChangeAspect="1" noMove="1" noResize="1" noEditPoints="1" noAdjustHandles="1" noChangeArrowheads="1" noChangeShapeType="1" noTextEdit="1"/>
              </p:cNvSpPr>
              <p:nvPr/>
            </p:nvSpPr>
            <p:spPr>
              <a:xfrm>
                <a:off x="9577689" y="5778333"/>
                <a:ext cx="2118797" cy="932628"/>
              </a:xfrm>
              <a:prstGeom prst="rect">
                <a:avLst/>
              </a:prstGeom>
              <a:blipFill>
                <a:blip r:embed="rId7"/>
                <a:stretch>
                  <a:fillRect/>
                </a:stretch>
              </a:blipFill>
              <a:ln w="28575">
                <a:noFill/>
              </a:ln>
            </p:spPr>
            <p:txBody>
              <a:bodyPr/>
              <a:lstStyle/>
              <a:p>
                <a:r>
                  <a:rPr lang="en-US">
                    <a:noFill/>
                  </a:rPr>
                  <a:t> </a:t>
                </a:r>
              </a:p>
            </p:txBody>
          </p:sp>
        </mc:Fallback>
      </mc:AlternateContent>
      <p:sp>
        <p:nvSpPr>
          <p:cNvPr id="284" name="TextBox 283">
            <a:extLst>
              <a:ext uri="{FF2B5EF4-FFF2-40B4-BE49-F238E27FC236}">
                <a16:creationId xmlns:a16="http://schemas.microsoft.com/office/drawing/2014/main" id="{6426711E-D34E-9F42-B9FC-478779E11FE6}"/>
              </a:ext>
            </a:extLst>
          </p:cNvPr>
          <p:cNvSpPr txBox="1"/>
          <p:nvPr/>
        </p:nvSpPr>
        <p:spPr>
          <a:xfrm>
            <a:off x="10921978" y="3726777"/>
            <a:ext cx="831338"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Label </a:t>
            </a:r>
          </a:p>
        </p:txBody>
      </p:sp>
      <p:sp>
        <p:nvSpPr>
          <p:cNvPr id="290" name="TextBox 289">
            <a:extLst>
              <a:ext uri="{FF2B5EF4-FFF2-40B4-BE49-F238E27FC236}">
                <a16:creationId xmlns:a16="http://schemas.microsoft.com/office/drawing/2014/main" id="{F6C8BD0C-FFC8-FC47-B8C0-830350DC40D9}"/>
              </a:ext>
            </a:extLst>
          </p:cNvPr>
          <p:cNvSpPr txBox="1"/>
          <p:nvPr/>
        </p:nvSpPr>
        <p:spPr>
          <a:xfrm rot="5400000">
            <a:off x="7848089" y="1526809"/>
            <a:ext cx="423415" cy="29854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40"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31" name="TextBox 130">
            <a:extLst>
              <a:ext uri="{FF2B5EF4-FFF2-40B4-BE49-F238E27FC236}">
                <a16:creationId xmlns:a16="http://schemas.microsoft.com/office/drawing/2014/main" id="{0468EBC9-E2DB-5E42-8D57-053724B4B2E2}"/>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38" name="Group 137">
            <a:extLst>
              <a:ext uri="{FF2B5EF4-FFF2-40B4-BE49-F238E27FC236}">
                <a16:creationId xmlns:a16="http://schemas.microsoft.com/office/drawing/2014/main" id="{F2F2FA5D-34E4-344D-B67E-F9D11E9FA669}"/>
              </a:ext>
            </a:extLst>
          </p:cNvPr>
          <p:cNvGrpSpPr/>
          <p:nvPr/>
        </p:nvGrpSpPr>
        <p:grpSpPr>
          <a:xfrm>
            <a:off x="6934108" y="3100510"/>
            <a:ext cx="488434" cy="487638"/>
            <a:chOff x="5998464" y="4616263"/>
            <a:chExt cx="1316736" cy="1314591"/>
          </a:xfrm>
        </p:grpSpPr>
        <p:sp>
          <p:nvSpPr>
            <p:cNvPr id="142" name="Oval 141">
              <a:extLst>
                <a:ext uri="{FF2B5EF4-FFF2-40B4-BE49-F238E27FC236}">
                  <a16:creationId xmlns:a16="http://schemas.microsoft.com/office/drawing/2014/main" id="{4771FF2C-9534-6040-A3D6-B877ACF7A114}"/>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70871553-1EB8-8B44-9C1B-39452FF782CD}"/>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grpSp>
        <p:nvGrpSpPr>
          <p:cNvPr id="144" name="Group 143">
            <a:extLst>
              <a:ext uri="{FF2B5EF4-FFF2-40B4-BE49-F238E27FC236}">
                <a16:creationId xmlns:a16="http://schemas.microsoft.com/office/drawing/2014/main" id="{8DB59F84-FB47-A546-8EC8-42F512C22A10}"/>
              </a:ext>
            </a:extLst>
          </p:cNvPr>
          <p:cNvGrpSpPr/>
          <p:nvPr/>
        </p:nvGrpSpPr>
        <p:grpSpPr>
          <a:xfrm>
            <a:off x="7706191" y="4742281"/>
            <a:ext cx="488434" cy="487638"/>
            <a:chOff x="5998464" y="4616263"/>
            <a:chExt cx="1316736" cy="1314591"/>
          </a:xfrm>
        </p:grpSpPr>
        <p:sp>
          <p:nvSpPr>
            <p:cNvPr id="145" name="Oval 144">
              <a:extLst>
                <a:ext uri="{FF2B5EF4-FFF2-40B4-BE49-F238E27FC236}">
                  <a16:creationId xmlns:a16="http://schemas.microsoft.com/office/drawing/2014/main" id="{8DB07943-5F02-854B-8065-318846CE4F80}"/>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A921F470-56A4-474E-9416-D37B8F77BA99}"/>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148" name="Group 147">
            <a:extLst>
              <a:ext uri="{FF2B5EF4-FFF2-40B4-BE49-F238E27FC236}">
                <a16:creationId xmlns:a16="http://schemas.microsoft.com/office/drawing/2014/main" id="{3101D785-7021-FB49-9016-45C1CACEAD82}"/>
              </a:ext>
            </a:extLst>
          </p:cNvPr>
          <p:cNvGrpSpPr/>
          <p:nvPr/>
        </p:nvGrpSpPr>
        <p:grpSpPr>
          <a:xfrm>
            <a:off x="10102538" y="3468891"/>
            <a:ext cx="496332" cy="487638"/>
            <a:chOff x="5998464" y="4616263"/>
            <a:chExt cx="1316736" cy="1314591"/>
          </a:xfrm>
        </p:grpSpPr>
        <p:sp>
          <p:nvSpPr>
            <p:cNvPr id="149" name="Oval 148">
              <a:extLst>
                <a:ext uri="{FF2B5EF4-FFF2-40B4-BE49-F238E27FC236}">
                  <a16:creationId xmlns:a16="http://schemas.microsoft.com/office/drawing/2014/main" id="{3E880126-884B-B94E-BDC1-CB7108B03622}"/>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94661BD5-7B5F-A84B-A1C9-035309585760}"/>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a:endCxn id="86"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0AD8B3E-7732-4265-8EC5-8B68A064FC56}"/>
              </a:ext>
            </a:extLst>
          </p:cNvPr>
          <p:cNvCxnSpPr>
            <a:cxnSpLocks/>
            <a:stCxn id="109" idx="3"/>
            <a:endCxn id="143" idx="1"/>
          </p:cNvCxnSpPr>
          <p:nvPr/>
        </p:nvCxnSpPr>
        <p:spPr>
          <a:xfrm flipV="1">
            <a:off x="4406580" y="3355205"/>
            <a:ext cx="2545048" cy="3147406"/>
          </a:xfrm>
          <a:prstGeom prst="bentConnector3">
            <a:avLst>
              <a:gd name="adj1" fmla="val 857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B0F8B1B0-6574-46EE-910E-80048DC93E1E}"/>
              </a:ext>
            </a:extLst>
          </p:cNvPr>
          <p:cNvCxnSpPr>
            <a:cxnSpLocks/>
            <a:stCxn id="143" idx="2"/>
            <a:endCxn id="254" idx="1"/>
          </p:cNvCxnSpPr>
          <p:nvPr/>
        </p:nvCxnSpPr>
        <p:spPr>
          <a:xfrm rot="16200000" flipH="1">
            <a:off x="6120541" y="4610125"/>
            <a:ext cx="2690687" cy="58140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42B80B20-3301-4CB0-8DB1-AD6804FAD07F}"/>
              </a:ext>
            </a:extLst>
          </p:cNvPr>
          <p:cNvCxnSpPr>
            <a:cxnSpLocks/>
            <a:stCxn id="184" idx="3"/>
            <a:endCxn id="143" idx="1"/>
          </p:cNvCxnSpPr>
          <p:nvPr/>
        </p:nvCxnSpPr>
        <p:spPr>
          <a:xfrm>
            <a:off x="6225539" y="2036180"/>
            <a:ext cx="726089" cy="1319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1505E05E-8B32-472D-AE6F-441E49D2FD5E}"/>
              </a:ext>
            </a:extLst>
          </p:cNvPr>
          <p:cNvCxnSpPr>
            <a:cxnSpLocks/>
            <a:stCxn id="142" idx="0"/>
            <a:endCxn id="233" idx="1"/>
          </p:cNvCxnSpPr>
          <p:nvPr/>
        </p:nvCxnSpPr>
        <p:spPr>
          <a:xfrm rot="5400000" flipH="1" flipV="1">
            <a:off x="6831898" y="2362335"/>
            <a:ext cx="1084603" cy="39174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A0E510AC-3CBE-4B83-981F-9A6361A4D688}"/>
              </a:ext>
            </a:extLst>
          </p:cNvPr>
          <p:cNvSpPr txBox="1"/>
          <p:nvPr/>
        </p:nvSpPr>
        <p:spPr>
          <a:xfrm>
            <a:off x="6920852" y="3628210"/>
            <a:ext cx="1227792"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71B11748-1671-472B-B853-C8334302136A}"/>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6DD5B946-3177-42CE-ABCD-EC0DB33E6324}"/>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E5DFCCAC-798D-46A0-ABDE-32D0DE431308}"/>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C863994-0725-450F-B3C7-2E991A76926F}"/>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5202976-6416-494C-98E6-C0A32C072D23}"/>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2BA98F8-38D8-4915-B91A-E4CDA875A6E7}"/>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2F4C55C7-48F5-4991-9660-C628147FB03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080BCB23-5B38-4AA0-829F-B22C421FAEBE}"/>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C10BB2A5-7C7B-4FBD-8399-B01868771E6D}"/>
              </a:ext>
            </a:extLst>
          </p:cNvPr>
          <p:cNvCxnSpPr>
            <a:cxnSpLocks/>
            <a:stCxn id="96" idx="6"/>
            <a:endCxn id="99"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7B619BA2-3BB6-4DF7-90C2-633F0E71311A}"/>
              </a:ext>
            </a:extLst>
          </p:cNvPr>
          <p:cNvCxnSpPr>
            <a:cxnSpLocks/>
            <a:stCxn id="98" idx="6"/>
            <a:endCxn id="100"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107" name="Straight Connector 106">
            <a:extLst>
              <a:ext uri="{FF2B5EF4-FFF2-40B4-BE49-F238E27FC236}">
                <a16:creationId xmlns:a16="http://schemas.microsoft.com/office/drawing/2014/main" id="{A3375083-5183-401D-835B-6F17D1DBF5E2}"/>
              </a:ext>
            </a:extLst>
          </p:cNvPr>
          <p:cNvCxnSpPr>
            <a:cxnSpLocks/>
            <a:stCxn id="98" idx="6"/>
            <a:endCxn id="99"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108" name="Straight Connector 107">
            <a:extLst>
              <a:ext uri="{FF2B5EF4-FFF2-40B4-BE49-F238E27FC236}">
                <a16:creationId xmlns:a16="http://schemas.microsoft.com/office/drawing/2014/main" id="{F7C0592A-8476-47E6-BC10-326B3EEF0949}"/>
              </a:ext>
            </a:extLst>
          </p:cNvPr>
          <p:cNvCxnSpPr>
            <a:cxnSpLocks/>
            <a:stCxn id="100" idx="2"/>
            <a:endCxn id="96"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110" name="Straight Connector 109">
            <a:extLst>
              <a:ext uri="{FF2B5EF4-FFF2-40B4-BE49-F238E27FC236}">
                <a16:creationId xmlns:a16="http://schemas.microsoft.com/office/drawing/2014/main" id="{C46CE0BA-BA85-488E-B8A1-1CF63AA807BC}"/>
              </a:ext>
            </a:extLst>
          </p:cNvPr>
          <p:cNvCxnSpPr>
            <a:cxnSpLocks/>
            <a:stCxn id="101" idx="1"/>
            <a:endCxn id="98"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111" name="Straight Connector 110">
            <a:extLst>
              <a:ext uri="{FF2B5EF4-FFF2-40B4-BE49-F238E27FC236}">
                <a16:creationId xmlns:a16="http://schemas.microsoft.com/office/drawing/2014/main" id="{D7567A3F-0CE3-4B4D-873B-A2EEA0686FF7}"/>
              </a:ext>
            </a:extLst>
          </p:cNvPr>
          <p:cNvCxnSpPr>
            <a:cxnSpLocks/>
            <a:stCxn id="101" idx="1"/>
            <a:endCxn id="96"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112" name="Straight Connector 111">
            <a:extLst>
              <a:ext uri="{FF2B5EF4-FFF2-40B4-BE49-F238E27FC236}">
                <a16:creationId xmlns:a16="http://schemas.microsoft.com/office/drawing/2014/main" id="{06A3687F-1505-4484-814E-8372623C3BF0}"/>
              </a:ext>
            </a:extLst>
          </p:cNvPr>
          <p:cNvCxnSpPr>
            <a:cxnSpLocks/>
            <a:stCxn id="102" idx="2"/>
            <a:endCxn id="99"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113" name="Straight Connector 112">
            <a:extLst>
              <a:ext uri="{FF2B5EF4-FFF2-40B4-BE49-F238E27FC236}">
                <a16:creationId xmlns:a16="http://schemas.microsoft.com/office/drawing/2014/main" id="{EF07A638-BA1E-4DA8-B6C7-A6C452CF3DC6}"/>
              </a:ext>
            </a:extLst>
          </p:cNvPr>
          <p:cNvCxnSpPr>
            <a:cxnSpLocks/>
            <a:stCxn id="103" idx="2"/>
            <a:endCxn id="99"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114" name="Straight Connector 113">
            <a:extLst>
              <a:ext uri="{FF2B5EF4-FFF2-40B4-BE49-F238E27FC236}">
                <a16:creationId xmlns:a16="http://schemas.microsoft.com/office/drawing/2014/main" id="{26162AB0-1652-40FD-BF21-75D960ED009D}"/>
              </a:ext>
            </a:extLst>
          </p:cNvPr>
          <p:cNvCxnSpPr>
            <a:cxnSpLocks/>
            <a:stCxn id="102" idx="2"/>
            <a:endCxn id="100"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115" name="Straight Connector 114">
            <a:extLst>
              <a:ext uri="{FF2B5EF4-FFF2-40B4-BE49-F238E27FC236}">
                <a16:creationId xmlns:a16="http://schemas.microsoft.com/office/drawing/2014/main" id="{DF07A682-C5BD-4417-AC38-D5F0E99D940F}"/>
              </a:ext>
            </a:extLst>
          </p:cNvPr>
          <p:cNvCxnSpPr>
            <a:cxnSpLocks/>
            <a:endCxn id="100"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116" name="Straight Connector 115">
            <a:extLst>
              <a:ext uri="{FF2B5EF4-FFF2-40B4-BE49-F238E27FC236}">
                <a16:creationId xmlns:a16="http://schemas.microsoft.com/office/drawing/2014/main" id="{5DDC34F9-A5F6-442C-8B49-96A1BD007268}"/>
              </a:ext>
            </a:extLst>
          </p:cNvPr>
          <p:cNvCxnSpPr>
            <a:cxnSpLocks/>
            <a:stCxn id="103" idx="2"/>
            <a:endCxn id="101"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117" name="Straight Connector 116">
            <a:extLst>
              <a:ext uri="{FF2B5EF4-FFF2-40B4-BE49-F238E27FC236}">
                <a16:creationId xmlns:a16="http://schemas.microsoft.com/office/drawing/2014/main" id="{8B7E24A1-8336-414D-9C62-ED6EF4E5C73A}"/>
              </a:ext>
            </a:extLst>
          </p:cNvPr>
          <p:cNvCxnSpPr>
            <a:cxnSpLocks/>
            <a:stCxn id="102" idx="2"/>
            <a:endCxn id="101"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121" name="Connector: Elbow 120">
            <a:extLst>
              <a:ext uri="{FF2B5EF4-FFF2-40B4-BE49-F238E27FC236}">
                <a16:creationId xmlns:a16="http://schemas.microsoft.com/office/drawing/2014/main" id="{0ECFB2E2-645E-407C-97FD-C8B371A7DD1D}"/>
              </a:ext>
            </a:extLst>
          </p:cNvPr>
          <p:cNvCxnSpPr>
            <a:cxnSpLocks/>
            <a:stCxn id="86" idx="2"/>
            <a:endCxn id="109"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CaPC Protocol</a:t>
            </a:r>
          </a:p>
        </p:txBody>
      </p:sp>
      <p:sp>
        <p:nvSpPr>
          <p:cNvPr id="154" name="Oval 153">
            <a:extLst>
              <a:ext uri="{FF2B5EF4-FFF2-40B4-BE49-F238E27FC236}">
                <a16:creationId xmlns:a16="http://schemas.microsoft.com/office/drawing/2014/main" id="{0D1B9909-40EB-4066-8860-1F9998EB0ADA}"/>
              </a:ext>
            </a:extLst>
          </p:cNvPr>
          <p:cNvSpPr/>
          <p:nvPr/>
        </p:nvSpPr>
        <p:spPr bwMode="auto">
          <a:xfrm>
            <a:off x="2048687"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7905C6D7-284F-4DC0-984A-29BB63CEDD95}"/>
              </a:ext>
            </a:extLst>
          </p:cNvPr>
          <p:cNvSpPr/>
          <p:nvPr/>
        </p:nvSpPr>
        <p:spPr bwMode="auto">
          <a:xfrm>
            <a:off x="2048687"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652CBC21-4401-4E15-A072-6790F740818B}"/>
              </a:ext>
            </a:extLst>
          </p:cNvPr>
          <p:cNvSpPr/>
          <p:nvPr/>
        </p:nvSpPr>
        <p:spPr bwMode="auto">
          <a:xfrm>
            <a:off x="2626238" y="908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2C4D843C-100B-479F-91DE-EDEC9F5FA3C4}"/>
              </a:ext>
            </a:extLst>
          </p:cNvPr>
          <p:cNvSpPr/>
          <p:nvPr/>
        </p:nvSpPr>
        <p:spPr bwMode="auto">
          <a:xfrm>
            <a:off x="2629813" y="147202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8EDE8223-FAC8-4257-9048-C6417979F617}"/>
              </a:ext>
            </a:extLst>
          </p:cNvPr>
          <p:cNvSpPr/>
          <p:nvPr/>
        </p:nvSpPr>
        <p:spPr bwMode="auto">
          <a:xfrm>
            <a:off x="2626238" y="2070854"/>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737D61F4-9295-4E7B-8A8A-6D70234AABC6}"/>
              </a:ext>
            </a:extLst>
          </p:cNvPr>
          <p:cNvSpPr/>
          <p:nvPr/>
        </p:nvSpPr>
        <p:spPr bwMode="auto">
          <a:xfrm>
            <a:off x="3210939"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69649DAB-2BB1-4D9E-8D99-45C090BD7D8E}"/>
              </a:ext>
            </a:extLst>
          </p:cNvPr>
          <p:cNvSpPr/>
          <p:nvPr/>
        </p:nvSpPr>
        <p:spPr bwMode="auto">
          <a:xfrm>
            <a:off x="3210939"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CA2F98A-E988-45ED-93BF-2940582324C6}"/>
              </a:ext>
            </a:extLst>
          </p:cNvPr>
          <p:cNvCxnSpPr>
            <a:cxnSpLocks/>
            <a:stCxn id="154" idx="6"/>
            <a:endCxn id="156" idx="3"/>
          </p:cNvCxnSpPr>
          <p:nvPr/>
        </p:nvCxnSpPr>
        <p:spPr>
          <a:xfrm flipV="1">
            <a:off x="2452099" y="1252273"/>
            <a:ext cx="233217" cy="91762"/>
          </a:xfrm>
          <a:prstGeom prst="line">
            <a:avLst/>
          </a:prstGeom>
          <a:noFill/>
          <a:ln w="9525" cap="flat" cmpd="sng" algn="ctr">
            <a:solidFill>
              <a:srgbClr val="505050"/>
            </a:solidFill>
            <a:prstDash val="solid"/>
            <a:headEnd type="none"/>
            <a:tailEnd type="none"/>
          </a:ln>
          <a:effectLst/>
        </p:spPr>
      </p:cxnSp>
      <p:cxnSp>
        <p:nvCxnSpPr>
          <p:cNvPr id="162" name="Straight Connector 161">
            <a:extLst>
              <a:ext uri="{FF2B5EF4-FFF2-40B4-BE49-F238E27FC236}">
                <a16:creationId xmlns:a16="http://schemas.microsoft.com/office/drawing/2014/main" id="{2C95ED68-39C1-4DA4-BAFC-101DD5FF7B89}"/>
              </a:ext>
            </a:extLst>
          </p:cNvPr>
          <p:cNvCxnSpPr>
            <a:cxnSpLocks/>
            <a:stCxn id="155" idx="6"/>
            <a:endCxn id="157" idx="2"/>
          </p:cNvCxnSpPr>
          <p:nvPr/>
        </p:nvCxnSpPr>
        <p:spPr>
          <a:xfrm flipV="1">
            <a:off x="2452099" y="1673197"/>
            <a:ext cx="177714" cy="196489"/>
          </a:xfrm>
          <a:prstGeom prst="line">
            <a:avLst/>
          </a:prstGeom>
          <a:noFill/>
          <a:ln w="9525" cap="flat" cmpd="sng" algn="ctr">
            <a:solidFill>
              <a:srgbClr val="505050"/>
            </a:solidFill>
            <a:prstDash val="solid"/>
            <a:headEnd type="none"/>
            <a:tailEnd type="none"/>
          </a:ln>
          <a:effectLst/>
        </p:spPr>
      </p:cxnSp>
      <p:cxnSp>
        <p:nvCxnSpPr>
          <p:cNvPr id="164" name="Straight Connector 163">
            <a:extLst>
              <a:ext uri="{FF2B5EF4-FFF2-40B4-BE49-F238E27FC236}">
                <a16:creationId xmlns:a16="http://schemas.microsoft.com/office/drawing/2014/main" id="{00BA16B8-C77F-49AE-BA3E-28300FDD484B}"/>
              </a:ext>
            </a:extLst>
          </p:cNvPr>
          <p:cNvCxnSpPr>
            <a:cxnSpLocks/>
            <a:stCxn id="155" idx="6"/>
            <a:endCxn id="156" idx="3"/>
          </p:cNvCxnSpPr>
          <p:nvPr/>
        </p:nvCxnSpPr>
        <p:spPr>
          <a:xfrm flipV="1">
            <a:off x="2452099" y="1252273"/>
            <a:ext cx="233217" cy="617413"/>
          </a:xfrm>
          <a:prstGeom prst="line">
            <a:avLst/>
          </a:prstGeom>
          <a:noFill/>
          <a:ln w="9525" cap="flat" cmpd="sng" algn="ctr">
            <a:solidFill>
              <a:srgbClr val="505050"/>
            </a:solidFill>
            <a:prstDash val="solid"/>
            <a:headEnd type="none"/>
            <a:tailEnd type="none"/>
          </a:ln>
          <a:effectLst/>
        </p:spPr>
      </p:cxnSp>
      <p:cxnSp>
        <p:nvCxnSpPr>
          <p:cNvPr id="165" name="Straight Connector 164">
            <a:extLst>
              <a:ext uri="{FF2B5EF4-FFF2-40B4-BE49-F238E27FC236}">
                <a16:creationId xmlns:a16="http://schemas.microsoft.com/office/drawing/2014/main" id="{8A30AF76-4C64-4DC2-AC85-AB74CC691D7A}"/>
              </a:ext>
            </a:extLst>
          </p:cNvPr>
          <p:cNvCxnSpPr>
            <a:cxnSpLocks/>
            <a:stCxn id="157" idx="2"/>
            <a:endCxn id="154" idx="6"/>
          </p:cNvCxnSpPr>
          <p:nvPr/>
        </p:nvCxnSpPr>
        <p:spPr>
          <a:xfrm flipH="1" flipV="1">
            <a:off x="2452099" y="1344035"/>
            <a:ext cx="177714" cy="329162"/>
          </a:xfrm>
          <a:prstGeom prst="line">
            <a:avLst/>
          </a:prstGeom>
          <a:noFill/>
          <a:ln w="9525" cap="flat" cmpd="sng" algn="ctr">
            <a:solidFill>
              <a:srgbClr val="505050"/>
            </a:solidFill>
            <a:prstDash val="solid"/>
            <a:headEnd type="none"/>
            <a:tailEnd type="none"/>
          </a:ln>
          <a:effectLst/>
        </p:spPr>
      </p:cxnSp>
      <p:cxnSp>
        <p:nvCxnSpPr>
          <p:cNvPr id="170" name="Straight Connector 169">
            <a:extLst>
              <a:ext uri="{FF2B5EF4-FFF2-40B4-BE49-F238E27FC236}">
                <a16:creationId xmlns:a16="http://schemas.microsoft.com/office/drawing/2014/main" id="{D2B72D3D-E3BB-45AC-AB0D-B5D2ACAE9519}"/>
              </a:ext>
            </a:extLst>
          </p:cNvPr>
          <p:cNvCxnSpPr>
            <a:cxnSpLocks/>
            <a:stCxn id="158" idx="1"/>
            <a:endCxn id="155" idx="6"/>
          </p:cNvCxnSpPr>
          <p:nvPr/>
        </p:nvCxnSpPr>
        <p:spPr>
          <a:xfrm flipH="1" flipV="1">
            <a:off x="2452099" y="1869686"/>
            <a:ext cx="233217" cy="260089"/>
          </a:xfrm>
          <a:prstGeom prst="line">
            <a:avLst/>
          </a:prstGeom>
          <a:noFill/>
          <a:ln w="9525" cap="flat" cmpd="sng" algn="ctr">
            <a:solidFill>
              <a:srgbClr val="505050"/>
            </a:solidFill>
            <a:prstDash val="solid"/>
            <a:headEnd type="none"/>
            <a:tailEnd type="none"/>
          </a:ln>
          <a:effectLst/>
        </p:spPr>
      </p:cxnSp>
      <p:cxnSp>
        <p:nvCxnSpPr>
          <p:cNvPr id="172" name="Straight Connector 171">
            <a:extLst>
              <a:ext uri="{FF2B5EF4-FFF2-40B4-BE49-F238E27FC236}">
                <a16:creationId xmlns:a16="http://schemas.microsoft.com/office/drawing/2014/main" id="{383525C8-5CB4-4C85-9BD2-5F91E29B7F6E}"/>
              </a:ext>
            </a:extLst>
          </p:cNvPr>
          <p:cNvCxnSpPr>
            <a:cxnSpLocks/>
            <a:stCxn id="158" idx="1"/>
            <a:endCxn id="154" idx="6"/>
          </p:cNvCxnSpPr>
          <p:nvPr/>
        </p:nvCxnSpPr>
        <p:spPr>
          <a:xfrm flipH="1" flipV="1">
            <a:off x="2452099" y="1344035"/>
            <a:ext cx="233217" cy="785740"/>
          </a:xfrm>
          <a:prstGeom prst="line">
            <a:avLst/>
          </a:prstGeom>
          <a:noFill/>
          <a:ln w="9525" cap="flat" cmpd="sng" algn="ctr">
            <a:solidFill>
              <a:srgbClr val="505050"/>
            </a:solidFill>
            <a:prstDash val="solid"/>
            <a:headEnd type="none"/>
            <a:tailEnd type="none"/>
          </a:ln>
          <a:effectLst/>
        </p:spPr>
      </p:cxnSp>
      <p:cxnSp>
        <p:nvCxnSpPr>
          <p:cNvPr id="173" name="Straight Connector 172">
            <a:extLst>
              <a:ext uri="{FF2B5EF4-FFF2-40B4-BE49-F238E27FC236}">
                <a16:creationId xmlns:a16="http://schemas.microsoft.com/office/drawing/2014/main" id="{747EDD0D-5555-4A9A-BF42-84B2A6C9FD0F}"/>
              </a:ext>
            </a:extLst>
          </p:cNvPr>
          <p:cNvCxnSpPr>
            <a:cxnSpLocks/>
            <a:stCxn id="159" idx="2"/>
            <a:endCxn id="156" idx="5"/>
          </p:cNvCxnSpPr>
          <p:nvPr/>
        </p:nvCxnSpPr>
        <p:spPr>
          <a:xfrm flipH="1" flipV="1">
            <a:off x="2970572" y="1252273"/>
            <a:ext cx="240367" cy="91762"/>
          </a:xfrm>
          <a:prstGeom prst="line">
            <a:avLst/>
          </a:prstGeom>
          <a:noFill/>
          <a:ln w="9525" cap="flat" cmpd="sng" algn="ctr">
            <a:solidFill>
              <a:srgbClr val="505050"/>
            </a:solidFill>
            <a:prstDash val="solid"/>
            <a:headEnd type="none"/>
            <a:tailEnd type="none"/>
          </a:ln>
          <a:effectLst/>
        </p:spPr>
      </p:cxnSp>
      <p:cxnSp>
        <p:nvCxnSpPr>
          <p:cNvPr id="174" name="Straight Connector 173">
            <a:extLst>
              <a:ext uri="{FF2B5EF4-FFF2-40B4-BE49-F238E27FC236}">
                <a16:creationId xmlns:a16="http://schemas.microsoft.com/office/drawing/2014/main" id="{5521FF4C-05F0-454C-90FF-EE89489C257C}"/>
              </a:ext>
            </a:extLst>
          </p:cNvPr>
          <p:cNvCxnSpPr>
            <a:cxnSpLocks/>
            <a:stCxn id="160" idx="2"/>
            <a:endCxn id="156" idx="5"/>
          </p:cNvCxnSpPr>
          <p:nvPr/>
        </p:nvCxnSpPr>
        <p:spPr>
          <a:xfrm flipH="1" flipV="1">
            <a:off x="2970572" y="1252273"/>
            <a:ext cx="240367" cy="617413"/>
          </a:xfrm>
          <a:prstGeom prst="line">
            <a:avLst/>
          </a:prstGeom>
          <a:noFill/>
          <a:ln w="9525" cap="flat" cmpd="sng" algn="ctr">
            <a:solidFill>
              <a:srgbClr val="505050"/>
            </a:solidFill>
            <a:prstDash val="solid"/>
            <a:headEnd type="none"/>
            <a:tailEnd type="none"/>
          </a:ln>
          <a:effectLst/>
        </p:spPr>
      </p:cxnSp>
      <p:cxnSp>
        <p:nvCxnSpPr>
          <p:cNvPr id="175" name="Straight Connector 174">
            <a:extLst>
              <a:ext uri="{FF2B5EF4-FFF2-40B4-BE49-F238E27FC236}">
                <a16:creationId xmlns:a16="http://schemas.microsoft.com/office/drawing/2014/main" id="{7462B509-BEB7-4397-ADA4-9EF4F96B47E2}"/>
              </a:ext>
            </a:extLst>
          </p:cNvPr>
          <p:cNvCxnSpPr>
            <a:cxnSpLocks/>
            <a:stCxn id="159" idx="2"/>
            <a:endCxn id="157" idx="6"/>
          </p:cNvCxnSpPr>
          <p:nvPr/>
        </p:nvCxnSpPr>
        <p:spPr>
          <a:xfrm flipH="1">
            <a:off x="3033225" y="1344035"/>
            <a:ext cx="177714" cy="329162"/>
          </a:xfrm>
          <a:prstGeom prst="line">
            <a:avLst/>
          </a:prstGeom>
          <a:noFill/>
          <a:ln w="9525" cap="flat" cmpd="sng" algn="ctr">
            <a:solidFill>
              <a:srgbClr val="505050"/>
            </a:solidFill>
            <a:prstDash val="solid"/>
            <a:headEnd type="none"/>
            <a:tailEnd type="none"/>
          </a:ln>
          <a:effectLst/>
        </p:spPr>
      </p:cxnSp>
      <p:cxnSp>
        <p:nvCxnSpPr>
          <p:cNvPr id="176" name="Straight Connector 175">
            <a:extLst>
              <a:ext uri="{FF2B5EF4-FFF2-40B4-BE49-F238E27FC236}">
                <a16:creationId xmlns:a16="http://schemas.microsoft.com/office/drawing/2014/main" id="{1BF7F093-DBE6-466D-A07E-2752B10A2F45}"/>
              </a:ext>
            </a:extLst>
          </p:cNvPr>
          <p:cNvCxnSpPr>
            <a:cxnSpLocks/>
            <a:endCxn id="157" idx="6"/>
          </p:cNvCxnSpPr>
          <p:nvPr/>
        </p:nvCxnSpPr>
        <p:spPr>
          <a:xfrm flipH="1" flipV="1">
            <a:off x="3033225" y="1673197"/>
            <a:ext cx="177714" cy="213371"/>
          </a:xfrm>
          <a:prstGeom prst="line">
            <a:avLst/>
          </a:prstGeom>
          <a:noFill/>
          <a:ln w="9525" cap="flat" cmpd="sng" algn="ctr">
            <a:solidFill>
              <a:srgbClr val="505050"/>
            </a:solidFill>
            <a:prstDash val="solid"/>
            <a:headEnd type="none"/>
            <a:tailEnd type="none"/>
          </a:ln>
          <a:effectLst/>
        </p:spPr>
      </p:cxnSp>
      <p:cxnSp>
        <p:nvCxnSpPr>
          <p:cNvPr id="178" name="Straight Connector 177">
            <a:extLst>
              <a:ext uri="{FF2B5EF4-FFF2-40B4-BE49-F238E27FC236}">
                <a16:creationId xmlns:a16="http://schemas.microsoft.com/office/drawing/2014/main" id="{4E7998BC-197C-4F53-BB41-01DA771ABC47}"/>
              </a:ext>
            </a:extLst>
          </p:cNvPr>
          <p:cNvCxnSpPr>
            <a:cxnSpLocks/>
            <a:stCxn id="160" idx="2"/>
            <a:endCxn id="158" idx="7"/>
          </p:cNvCxnSpPr>
          <p:nvPr/>
        </p:nvCxnSpPr>
        <p:spPr>
          <a:xfrm flipH="1">
            <a:off x="2970572" y="1869686"/>
            <a:ext cx="240367" cy="260089"/>
          </a:xfrm>
          <a:prstGeom prst="line">
            <a:avLst/>
          </a:prstGeom>
          <a:noFill/>
          <a:ln w="9525" cap="flat" cmpd="sng" algn="ctr">
            <a:solidFill>
              <a:srgbClr val="505050"/>
            </a:solidFill>
            <a:prstDash val="solid"/>
            <a:headEnd type="none"/>
            <a:tailEnd type="none"/>
          </a:ln>
          <a:effectLst/>
        </p:spPr>
      </p:cxnSp>
      <p:cxnSp>
        <p:nvCxnSpPr>
          <p:cNvPr id="179" name="Straight Connector 178">
            <a:extLst>
              <a:ext uri="{FF2B5EF4-FFF2-40B4-BE49-F238E27FC236}">
                <a16:creationId xmlns:a16="http://schemas.microsoft.com/office/drawing/2014/main" id="{9F1E3BD5-B85A-48A9-8510-4AA56DAE5645}"/>
              </a:ext>
            </a:extLst>
          </p:cNvPr>
          <p:cNvCxnSpPr>
            <a:cxnSpLocks/>
            <a:stCxn id="159" idx="2"/>
            <a:endCxn id="158" idx="7"/>
          </p:cNvCxnSpPr>
          <p:nvPr/>
        </p:nvCxnSpPr>
        <p:spPr>
          <a:xfrm flipH="1">
            <a:off x="2970572" y="1344035"/>
            <a:ext cx="240367" cy="785740"/>
          </a:xfrm>
          <a:prstGeom prst="line">
            <a:avLst/>
          </a:prstGeom>
          <a:noFill/>
          <a:ln w="9525" cap="flat" cmpd="sng" algn="ctr">
            <a:solidFill>
              <a:srgbClr val="505050"/>
            </a:solidFill>
            <a:prstDash val="solid"/>
            <a:headEnd type="none"/>
            <a:tailEnd type="none"/>
          </a:ln>
          <a:effectLst/>
        </p:spPr>
      </p:cxnSp>
      <p:cxnSp>
        <p:nvCxnSpPr>
          <p:cNvPr id="180" name="Connector: Elbow 179">
            <a:extLst>
              <a:ext uri="{FF2B5EF4-FFF2-40B4-BE49-F238E27FC236}">
                <a16:creationId xmlns:a16="http://schemas.microsoft.com/office/drawing/2014/main" id="{75F66C1E-7D8B-4DAD-938D-68120E0EB523}"/>
              </a:ext>
            </a:extLst>
          </p:cNvPr>
          <p:cNvCxnSpPr>
            <a:cxnSpLocks/>
            <a:stCxn id="109" idx="3"/>
            <a:endCxn id="94"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1534880-AF73-4DEC-AD0B-1E371C12C7D7}"/>
              </a:ext>
            </a:extLst>
          </p:cNvPr>
          <p:cNvSpPr/>
          <p:nvPr/>
        </p:nvSpPr>
        <p:spPr>
          <a:xfrm>
            <a:off x="7570073" y="1071449"/>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3" name="Straight Arrow Connector 222">
            <a:extLst>
              <a:ext uri="{FF2B5EF4-FFF2-40B4-BE49-F238E27FC236}">
                <a16:creationId xmlns:a16="http://schemas.microsoft.com/office/drawing/2014/main" id="{38859DF5-727C-4B53-9F6D-4AFF581ACA75}"/>
              </a:ext>
            </a:extLst>
          </p:cNvPr>
          <p:cNvCxnSpPr>
            <a:cxnSpLocks/>
            <a:stCxn id="258" idx="2"/>
            <a:endCxn id="149" idx="0"/>
          </p:cNvCxnSpPr>
          <p:nvPr/>
        </p:nvCxnSpPr>
        <p:spPr>
          <a:xfrm>
            <a:off x="10343841" y="2051631"/>
            <a:ext cx="6863" cy="141726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99F063B8-D1C5-43A5-8B74-7319EEBD31A1}"/>
              </a:ext>
            </a:extLst>
          </p:cNvPr>
          <p:cNvCxnSpPr>
            <a:cxnSpLocks/>
            <a:stCxn id="149" idx="6"/>
            <a:endCxn id="230" idx="2"/>
          </p:cNvCxnSpPr>
          <p:nvPr/>
        </p:nvCxnSpPr>
        <p:spPr>
          <a:xfrm flipV="1">
            <a:off x="10598870" y="2333615"/>
            <a:ext cx="883094" cy="137909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D501040C-A359-4031-A193-B81636F212FE}"/>
              </a:ext>
            </a:extLst>
          </p:cNvPr>
          <p:cNvSpPr/>
          <p:nvPr/>
        </p:nvSpPr>
        <p:spPr>
          <a:xfrm>
            <a:off x="11210612" y="1790911"/>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TextBox 231">
            <a:extLst>
              <a:ext uri="{FF2B5EF4-FFF2-40B4-BE49-F238E27FC236}">
                <a16:creationId xmlns:a16="http://schemas.microsoft.com/office/drawing/2014/main" id="{0BAC1507-4DDB-4DE0-80F6-DD9BEF5CD8BE}"/>
              </a:ext>
            </a:extLst>
          </p:cNvPr>
          <p:cNvSpPr txBox="1"/>
          <p:nvPr/>
        </p:nvSpPr>
        <p:spPr>
          <a:xfrm>
            <a:off x="11258347" y="1847293"/>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cxnSp>
        <p:nvCxnSpPr>
          <p:cNvPr id="240" name="Straight Arrow Connector 239">
            <a:extLst>
              <a:ext uri="{FF2B5EF4-FFF2-40B4-BE49-F238E27FC236}">
                <a16:creationId xmlns:a16="http://schemas.microsoft.com/office/drawing/2014/main" id="{78C6FC16-775B-4DC0-B1DB-65B65F426179}"/>
              </a:ext>
            </a:extLst>
          </p:cNvPr>
          <p:cNvCxnSpPr>
            <a:cxnSpLocks/>
            <a:endCxn id="149" idx="4"/>
          </p:cNvCxnSpPr>
          <p:nvPr/>
        </p:nvCxnSpPr>
        <p:spPr>
          <a:xfrm flipV="1">
            <a:off x="10350704" y="3956529"/>
            <a:ext cx="0" cy="126467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Slide Number Placeholder 1">
            <a:extLst>
              <a:ext uri="{FF2B5EF4-FFF2-40B4-BE49-F238E27FC236}">
                <a16:creationId xmlns:a16="http://schemas.microsoft.com/office/drawing/2014/main" id="{16AA9A22-5EEA-4627-BF23-7DD0025EA93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65708ACD-D53E-42A6-B9F3-E7D9CCB0C201}"/>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548639"/>
      </p:ext>
    </p:extLst>
  </p:cSld>
  <p:clrMapOvr>
    <a:masterClrMapping/>
  </p:clrMapOvr>
  <mc:AlternateContent xmlns:mc="http://schemas.openxmlformats.org/markup-compatibility/2006" xmlns:p14="http://schemas.microsoft.com/office/powerpoint/2010/main">
    <mc:Choice Requires="p14">
      <p:transition spd="slow" p14:dur="2000" advTm="8624"/>
    </mc:Choice>
    <mc:Fallback xmlns="">
      <p:transition spd="slow" advTm="862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Private Inference</a:t>
            </a:r>
          </a:p>
        </p:txBody>
      </p:sp>
      <p:sp>
        <p:nvSpPr>
          <p:cNvPr id="13" name="Slide Number Placeholder 1">
            <a:extLst>
              <a:ext uri="{FF2B5EF4-FFF2-40B4-BE49-F238E27FC236}">
                <a16:creationId xmlns:a16="http://schemas.microsoft.com/office/drawing/2014/main" id="{7C2DB83D-C1CB-407C-928D-198769B0CFF4}"/>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38B18739-1757-459C-8E41-3A01B58DD0D3}"/>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F0AFCBF-2F68-47DF-B4C7-52F7C60DD9A3}"/>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733467"/>
      </p:ext>
    </p:extLst>
  </p:cSld>
  <p:clrMapOvr>
    <a:masterClrMapping/>
  </p:clrMapOvr>
  <mc:AlternateContent xmlns:mc="http://schemas.openxmlformats.org/markup-compatibility/2006" xmlns:p14="http://schemas.microsoft.com/office/powerpoint/2010/main">
    <mc:Choice Requires="p14">
      <p:transition spd="slow" p14:dur="2000" advTm="9994"/>
    </mc:Choice>
    <mc:Fallback xmlns="">
      <p:transition spd="slow" advTm="999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77" name="Straight Arrow Connector 76">
            <a:extLst>
              <a:ext uri="{FF2B5EF4-FFF2-40B4-BE49-F238E27FC236}">
                <a16:creationId xmlns:a16="http://schemas.microsoft.com/office/drawing/2014/main" id="{734B6FD0-1483-1843-94C2-1E7E332344E4}"/>
              </a:ext>
            </a:extLst>
          </p:cNvPr>
          <p:cNvCxnSpPr>
            <a:cxnSpLocks/>
            <a:stCxn id="86"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91" name="Straight Arrow Connector 90">
            <a:extLst>
              <a:ext uri="{FF2B5EF4-FFF2-40B4-BE49-F238E27FC236}">
                <a16:creationId xmlns:a16="http://schemas.microsoft.com/office/drawing/2014/main" id="{BE48AAB3-77F7-8B40-B3E4-F6274B48B40A}"/>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31" name="TextBox 130">
            <a:extLst>
              <a:ext uri="{FF2B5EF4-FFF2-40B4-BE49-F238E27FC236}">
                <a16:creationId xmlns:a16="http://schemas.microsoft.com/office/drawing/2014/main" id="{0468EBC9-E2DB-5E42-8D57-053724B4B2E2}"/>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a:endCxn id="86"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1B11748-1671-472B-B853-C8334302136A}"/>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6DD5B946-3177-42CE-ABCD-EC0DB33E6324}"/>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E5DFCCAC-798D-46A0-ABDE-32D0DE431308}"/>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C863994-0725-450F-B3C7-2E991A76926F}"/>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5202976-6416-494C-98E6-C0A32C072D23}"/>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2BA98F8-38D8-4915-B91A-E4CDA875A6E7}"/>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2F4C55C7-48F5-4991-9660-C628147FB03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080BCB23-5B38-4AA0-829F-B22C421FAEBE}"/>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C10BB2A5-7C7B-4FBD-8399-B01868771E6D}"/>
              </a:ext>
            </a:extLst>
          </p:cNvPr>
          <p:cNvCxnSpPr>
            <a:cxnSpLocks/>
            <a:stCxn id="96" idx="6"/>
            <a:endCxn id="99"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7B619BA2-3BB6-4DF7-90C2-633F0E71311A}"/>
              </a:ext>
            </a:extLst>
          </p:cNvPr>
          <p:cNvCxnSpPr>
            <a:cxnSpLocks/>
            <a:stCxn id="98" idx="6"/>
            <a:endCxn id="100"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107" name="Straight Connector 106">
            <a:extLst>
              <a:ext uri="{FF2B5EF4-FFF2-40B4-BE49-F238E27FC236}">
                <a16:creationId xmlns:a16="http://schemas.microsoft.com/office/drawing/2014/main" id="{A3375083-5183-401D-835B-6F17D1DBF5E2}"/>
              </a:ext>
            </a:extLst>
          </p:cNvPr>
          <p:cNvCxnSpPr>
            <a:cxnSpLocks/>
            <a:stCxn id="98" idx="6"/>
            <a:endCxn id="99"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108" name="Straight Connector 107">
            <a:extLst>
              <a:ext uri="{FF2B5EF4-FFF2-40B4-BE49-F238E27FC236}">
                <a16:creationId xmlns:a16="http://schemas.microsoft.com/office/drawing/2014/main" id="{F7C0592A-8476-47E6-BC10-326B3EEF0949}"/>
              </a:ext>
            </a:extLst>
          </p:cNvPr>
          <p:cNvCxnSpPr>
            <a:cxnSpLocks/>
            <a:stCxn id="100" idx="2"/>
            <a:endCxn id="96"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110" name="Straight Connector 109">
            <a:extLst>
              <a:ext uri="{FF2B5EF4-FFF2-40B4-BE49-F238E27FC236}">
                <a16:creationId xmlns:a16="http://schemas.microsoft.com/office/drawing/2014/main" id="{C46CE0BA-BA85-488E-B8A1-1CF63AA807BC}"/>
              </a:ext>
            </a:extLst>
          </p:cNvPr>
          <p:cNvCxnSpPr>
            <a:cxnSpLocks/>
            <a:stCxn id="101" idx="1"/>
            <a:endCxn id="98"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111" name="Straight Connector 110">
            <a:extLst>
              <a:ext uri="{FF2B5EF4-FFF2-40B4-BE49-F238E27FC236}">
                <a16:creationId xmlns:a16="http://schemas.microsoft.com/office/drawing/2014/main" id="{D7567A3F-0CE3-4B4D-873B-A2EEA0686FF7}"/>
              </a:ext>
            </a:extLst>
          </p:cNvPr>
          <p:cNvCxnSpPr>
            <a:cxnSpLocks/>
            <a:stCxn id="101" idx="1"/>
            <a:endCxn id="96"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112" name="Straight Connector 111">
            <a:extLst>
              <a:ext uri="{FF2B5EF4-FFF2-40B4-BE49-F238E27FC236}">
                <a16:creationId xmlns:a16="http://schemas.microsoft.com/office/drawing/2014/main" id="{06A3687F-1505-4484-814E-8372623C3BF0}"/>
              </a:ext>
            </a:extLst>
          </p:cNvPr>
          <p:cNvCxnSpPr>
            <a:cxnSpLocks/>
            <a:stCxn id="102" idx="2"/>
            <a:endCxn id="99"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113" name="Straight Connector 112">
            <a:extLst>
              <a:ext uri="{FF2B5EF4-FFF2-40B4-BE49-F238E27FC236}">
                <a16:creationId xmlns:a16="http://schemas.microsoft.com/office/drawing/2014/main" id="{EF07A638-BA1E-4DA8-B6C7-A6C452CF3DC6}"/>
              </a:ext>
            </a:extLst>
          </p:cNvPr>
          <p:cNvCxnSpPr>
            <a:cxnSpLocks/>
            <a:stCxn id="103" idx="2"/>
            <a:endCxn id="99"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114" name="Straight Connector 113">
            <a:extLst>
              <a:ext uri="{FF2B5EF4-FFF2-40B4-BE49-F238E27FC236}">
                <a16:creationId xmlns:a16="http://schemas.microsoft.com/office/drawing/2014/main" id="{26162AB0-1652-40FD-BF21-75D960ED009D}"/>
              </a:ext>
            </a:extLst>
          </p:cNvPr>
          <p:cNvCxnSpPr>
            <a:cxnSpLocks/>
            <a:stCxn id="102" idx="2"/>
            <a:endCxn id="100"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115" name="Straight Connector 114">
            <a:extLst>
              <a:ext uri="{FF2B5EF4-FFF2-40B4-BE49-F238E27FC236}">
                <a16:creationId xmlns:a16="http://schemas.microsoft.com/office/drawing/2014/main" id="{DF07A682-C5BD-4417-AC38-D5F0E99D940F}"/>
              </a:ext>
            </a:extLst>
          </p:cNvPr>
          <p:cNvCxnSpPr>
            <a:cxnSpLocks/>
            <a:endCxn id="100"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116" name="Straight Connector 115">
            <a:extLst>
              <a:ext uri="{FF2B5EF4-FFF2-40B4-BE49-F238E27FC236}">
                <a16:creationId xmlns:a16="http://schemas.microsoft.com/office/drawing/2014/main" id="{5DDC34F9-A5F6-442C-8B49-96A1BD007268}"/>
              </a:ext>
            </a:extLst>
          </p:cNvPr>
          <p:cNvCxnSpPr>
            <a:cxnSpLocks/>
            <a:stCxn id="103" idx="2"/>
            <a:endCxn id="101"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117" name="Straight Connector 116">
            <a:extLst>
              <a:ext uri="{FF2B5EF4-FFF2-40B4-BE49-F238E27FC236}">
                <a16:creationId xmlns:a16="http://schemas.microsoft.com/office/drawing/2014/main" id="{8B7E24A1-8336-414D-9C62-ED6EF4E5C73A}"/>
              </a:ext>
            </a:extLst>
          </p:cNvPr>
          <p:cNvCxnSpPr>
            <a:cxnSpLocks/>
            <a:stCxn id="102" idx="2"/>
            <a:endCxn id="101"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Private Inference</a:t>
            </a:r>
          </a:p>
        </p:txBody>
      </p:sp>
      <p:sp>
        <p:nvSpPr>
          <p:cNvPr id="41" name="Slide Number Placeholder 1">
            <a:extLst>
              <a:ext uri="{FF2B5EF4-FFF2-40B4-BE49-F238E27FC236}">
                <a16:creationId xmlns:a16="http://schemas.microsoft.com/office/drawing/2014/main" id="{8C1B2D73-2220-41CF-A54E-40B56E8AD90D}"/>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0478196-6202-43DD-ABA9-7B1B8BAE31BB}"/>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254371"/>
      </p:ext>
    </p:extLst>
  </p:cSld>
  <p:clrMapOvr>
    <a:masterClrMapping/>
  </p:clrMapOvr>
  <mc:AlternateContent xmlns:mc="http://schemas.openxmlformats.org/markup-compatibility/2006" xmlns:p14="http://schemas.microsoft.com/office/powerpoint/2010/main">
    <mc:Choice Requires="p14">
      <p:transition spd="slow" p14:dur="2000" advTm="12937"/>
    </mc:Choice>
    <mc:Fallback xmlns="">
      <p:transition spd="slow" advTm="1293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77" name="Straight Arrow Connector 76">
            <a:extLst>
              <a:ext uri="{FF2B5EF4-FFF2-40B4-BE49-F238E27FC236}">
                <a16:creationId xmlns:a16="http://schemas.microsoft.com/office/drawing/2014/main" id="{734B6FD0-1483-1843-94C2-1E7E332344E4}"/>
              </a:ext>
            </a:extLst>
          </p:cNvPr>
          <p:cNvCxnSpPr>
            <a:cxnSpLocks/>
            <a:stCxn id="86"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91" name="Straight Arrow Connector 90">
            <a:extLst>
              <a:ext uri="{FF2B5EF4-FFF2-40B4-BE49-F238E27FC236}">
                <a16:creationId xmlns:a16="http://schemas.microsoft.com/office/drawing/2014/main" id="{BE48AAB3-77F7-8B40-B3E4-F6274B48B40A}"/>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31" name="TextBox 130">
            <a:extLst>
              <a:ext uri="{FF2B5EF4-FFF2-40B4-BE49-F238E27FC236}">
                <a16:creationId xmlns:a16="http://schemas.microsoft.com/office/drawing/2014/main" id="{0468EBC9-E2DB-5E42-8D57-053724B4B2E2}"/>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a:endCxn id="86"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1B11748-1671-472B-B853-C8334302136A}"/>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6DD5B946-3177-42CE-ABCD-EC0DB33E6324}"/>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E5DFCCAC-798D-46A0-ABDE-32D0DE431308}"/>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C863994-0725-450F-B3C7-2E991A76926F}"/>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5202976-6416-494C-98E6-C0A32C072D23}"/>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2BA98F8-38D8-4915-B91A-E4CDA875A6E7}"/>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2F4C55C7-48F5-4991-9660-C628147FB03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080BCB23-5B38-4AA0-829F-B22C421FAEBE}"/>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C10BB2A5-7C7B-4FBD-8399-B01868771E6D}"/>
              </a:ext>
            </a:extLst>
          </p:cNvPr>
          <p:cNvCxnSpPr>
            <a:cxnSpLocks/>
            <a:stCxn id="96" idx="6"/>
            <a:endCxn id="99"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7B619BA2-3BB6-4DF7-90C2-633F0E71311A}"/>
              </a:ext>
            </a:extLst>
          </p:cNvPr>
          <p:cNvCxnSpPr>
            <a:cxnSpLocks/>
            <a:stCxn id="98" idx="6"/>
            <a:endCxn id="100"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107" name="Straight Connector 106">
            <a:extLst>
              <a:ext uri="{FF2B5EF4-FFF2-40B4-BE49-F238E27FC236}">
                <a16:creationId xmlns:a16="http://schemas.microsoft.com/office/drawing/2014/main" id="{A3375083-5183-401D-835B-6F17D1DBF5E2}"/>
              </a:ext>
            </a:extLst>
          </p:cNvPr>
          <p:cNvCxnSpPr>
            <a:cxnSpLocks/>
            <a:stCxn id="98" idx="6"/>
            <a:endCxn id="99"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108" name="Straight Connector 107">
            <a:extLst>
              <a:ext uri="{FF2B5EF4-FFF2-40B4-BE49-F238E27FC236}">
                <a16:creationId xmlns:a16="http://schemas.microsoft.com/office/drawing/2014/main" id="{F7C0592A-8476-47E6-BC10-326B3EEF0949}"/>
              </a:ext>
            </a:extLst>
          </p:cNvPr>
          <p:cNvCxnSpPr>
            <a:cxnSpLocks/>
            <a:stCxn id="100" idx="2"/>
            <a:endCxn id="96"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110" name="Straight Connector 109">
            <a:extLst>
              <a:ext uri="{FF2B5EF4-FFF2-40B4-BE49-F238E27FC236}">
                <a16:creationId xmlns:a16="http://schemas.microsoft.com/office/drawing/2014/main" id="{C46CE0BA-BA85-488E-B8A1-1CF63AA807BC}"/>
              </a:ext>
            </a:extLst>
          </p:cNvPr>
          <p:cNvCxnSpPr>
            <a:cxnSpLocks/>
            <a:stCxn id="101" idx="1"/>
            <a:endCxn id="98"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111" name="Straight Connector 110">
            <a:extLst>
              <a:ext uri="{FF2B5EF4-FFF2-40B4-BE49-F238E27FC236}">
                <a16:creationId xmlns:a16="http://schemas.microsoft.com/office/drawing/2014/main" id="{D7567A3F-0CE3-4B4D-873B-A2EEA0686FF7}"/>
              </a:ext>
            </a:extLst>
          </p:cNvPr>
          <p:cNvCxnSpPr>
            <a:cxnSpLocks/>
            <a:stCxn id="101" idx="1"/>
            <a:endCxn id="96"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112" name="Straight Connector 111">
            <a:extLst>
              <a:ext uri="{FF2B5EF4-FFF2-40B4-BE49-F238E27FC236}">
                <a16:creationId xmlns:a16="http://schemas.microsoft.com/office/drawing/2014/main" id="{06A3687F-1505-4484-814E-8372623C3BF0}"/>
              </a:ext>
            </a:extLst>
          </p:cNvPr>
          <p:cNvCxnSpPr>
            <a:cxnSpLocks/>
            <a:stCxn id="102" idx="2"/>
            <a:endCxn id="99"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113" name="Straight Connector 112">
            <a:extLst>
              <a:ext uri="{FF2B5EF4-FFF2-40B4-BE49-F238E27FC236}">
                <a16:creationId xmlns:a16="http://schemas.microsoft.com/office/drawing/2014/main" id="{EF07A638-BA1E-4DA8-B6C7-A6C452CF3DC6}"/>
              </a:ext>
            </a:extLst>
          </p:cNvPr>
          <p:cNvCxnSpPr>
            <a:cxnSpLocks/>
            <a:stCxn id="103" idx="2"/>
            <a:endCxn id="99"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114" name="Straight Connector 113">
            <a:extLst>
              <a:ext uri="{FF2B5EF4-FFF2-40B4-BE49-F238E27FC236}">
                <a16:creationId xmlns:a16="http://schemas.microsoft.com/office/drawing/2014/main" id="{26162AB0-1652-40FD-BF21-75D960ED009D}"/>
              </a:ext>
            </a:extLst>
          </p:cNvPr>
          <p:cNvCxnSpPr>
            <a:cxnSpLocks/>
            <a:stCxn id="102" idx="2"/>
            <a:endCxn id="100"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115" name="Straight Connector 114">
            <a:extLst>
              <a:ext uri="{FF2B5EF4-FFF2-40B4-BE49-F238E27FC236}">
                <a16:creationId xmlns:a16="http://schemas.microsoft.com/office/drawing/2014/main" id="{DF07A682-C5BD-4417-AC38-D5F0E99D940F}"/>
              </a:ext>
            </a:extLst>
          </p:cNvPr>
          <p:cNvCxnSpPr>
            <a:cxnSpLocks/>
            <a:endCxn id="100"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116" name="Straight Connector 115">
            <a:extLst>
              <a:ext uri="{FF2B5EF4-FFF2-40B4-BE49-F238E27FC236}">
                <a16:creationId xmlns:a16="http://schemas.microsoft.com/office/drawing/2014/main" id="{5DDC34F9-A5F6-442C-8B49-96A1BD007268}"/>
              </a:ext>
            </a:extLst>
          </p:cNvPr>
          <p:cNvCxnSpPr>
            <a:cxnSpLocks/>
            <a:stCxn id="103" idx="2"/>
            <a:endCxn id="101"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117" name="Straight Connector 116">
            <a:extLst>
              <a:ext uri="{FF2B5EF4-FFF2-40B4-BE49-F238E27FC236}">
                <a16:creationId xmlns:a16="http://schemas.microsoft.com/office/drawing/2014/main" id="{8B7E24A1-8336-414D-9C62-ED6EF4E5C73A}"/>
              </a:ext>
            </a:extLst>
          </p:cNvPr>
          <p:cNvCxnSpPr>
            <a:cxnSpLocks/>
            <a:stCxn id="102" idx="2"/>
            <a:endCxn id="101"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121" name="Connector: Elbow 120">
            <a:extLst>
              <a:ext uri="{FF2B5EF4-FFF2-40B4-BE49-F238E27FC236}">
                <a16:creationId xmlns:a16="http://schemas.microsoft.com/office/drawing/2014/main" id="{0ECFB2E2-645E-407C-97FD-C8B371A7DD1D}"/>
              </a:ext>
            </a:extLst>
          </p:cNvPr>
          <p:cNvCxnSpPr>
            <a:cxnSpLocks/>
            <a:stCxn id="86" idx="2"/>
            <a:endCxn id="109"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Blind </a:t>
            </a:r>
            <a:r>
              <a:rPr kumimoji="0" lang="pl-PL"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Output</a:t>
            </a:r>
            <a:r>
              <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r>
              <a:rPr kumimoji="0" lang="pl-PL"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Logits</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cxnSp>
        <p:nvCxnSpPr>
          <p:cNvPr id="180" name="Connector: Elbow 179">
            <a:extLst>
              <a:ext uri="{FF2B5EF4-FFF2-40B4-BE49-F238E27FC236}">
                <a16:creationId xmlns:a16="http://schemas.microsoft.com/office/drawing/2014/main" id="{75F66C1E-7D8B-4DAD-938D-68120E0EB523}"/>
              </a:ext>
            </a:extLst>
          </p:cNvPr>
          <p:cNvCxnSpPr>
            <a:cxnSpLocks/>
            <a:stCxn id="109" idx="3"/>
            <a:endCxn id="94"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Slide Number Placeholder 1">
            <a:extLst>
              <a:ext uri="{FF2B5EF4-FFF2-40B4-BE49-F238E27FC236}">
                <a16:creationId xmlns:a16="http://schemas.microsoft.com/office/drawing/2014/main" id="{249E824A-785F-498A-8EE1-4CC9B1FB69B1}"/>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cxnSp>
        <p:nvCxnSpPr>
          <p:cNvPr id="49" name="Connector: Elbow 48">
            <a:extLst>
              <a:ext uri="{FF2B5EF4-FFF2-40B4-BE49-F238E27FC236}">
                <a16:creationId xmlns:a16="http://schemas.microsoft.com/office/drawing/2014/main" id="{DCEA09C9-75A3-44AE-82CC-71FC5AA31620}"/>
              </a:ext>
            </a:extLst>
          </p:cNvPr>
          <p:cNvCxnSpPr>
            <a:cxnSpLocks/>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F86CE0E-FB98-4BF9-A501-DFEC675056FB}"/>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997281"/>
      </p:ext>
    </p:extLst>
  </p:cSld>
  <p:clrMapOvr>
    <a:masterClrMapping/>
  </p:clrMapOvr>
  <mc:AlternateContent xmlns:mc="http://schemas.openxmlformats.org/markup-compatibility/2006" xmlns:p14="http://schemas.microsoft.com/office/powerpoint/2010/main">
    <mc:Choice Requires="p14">
      <p:transition spd="slow" p14:dur="2000" advTm="13802"/>
    </mc:Choice>
    <mc:Fallback xmlns="">
      <p:transition spd="slow" advTm="1380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92" name="Connector: Elbow 191">
            <a:extLst>
              <a:ext uri="{FF2B5EF4-FFF2-40B4-BE49-F238E27FC236}">
                <a16:creationId xmlns:a16="http://schemas.microsoft.com/office/drawing/2014/main" id="{DD99B405-6BE7-4C87-8952-3519509E4F9D}"/>
              </a:ext>
            </a:extLst>
          </p:cNvPr>
          <p:cNvCxnSpPr>
            <a:cxnSpLocks/>
            <a:stCxn id="94" idx="0"/>
            <a:endCxn id="184" idx="1"/>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77" name="Straight Arrow Connector 76">
            <a:extLst>
              <a:ext uri="{FF2B5EF4-FFF2-40B4-BE49-F238E27FC236}">
                <a16:creationId xmlns:a16="http://schemas.microsoft.com/office/drawing/2014/main" id="{734B6FD0-1483-1843-94C2-1E7E332344E4}"/>
              </a:ext>
            </a:extLst>
          </p:cNvPr>
          <p:cNvCxnSpPr>
            <a:cxnSpLocks/>
            <a:stCxn id="86"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91" name="Straight Arrow Connector 90">
            <a:extLst>
              <a:ext uri="{FF2B5EF4-FFF2-40B4-BE49-F238E27FC236}">
                <a16:creationId xmlns:a16="http://schemas.microsoft.com/office/drawing/2014/main" id="{BE48AAB3-77F7-8B40-B3E4-F6274B48B40A}"/>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3A816B0-6CAA-0648-9305-91CC42A938C2}"/>
              </a:ext>
            </a:extLst>
          </p:cNvPr>
          <p:cNvSpPr txBox="1"/>
          <p:nvPr/>
        </p:nvSpPr>
        <p:spPr>
          <a:xfrm>
            <a:off x="3542853" y="2945882"/>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3BFEEA10-F2BD-7D4C-B5B7-829FFCF6535D}"/>
              </a:ext>
            </a:extLst>
          </p:cNvPr>
          <p:cNvSpPr txBox="1"/>
          <p:nvPr/>
        </p:nvSpPr>
        <p:spPr>
          <a:xfrm>
            <a:off x="4148631" y="1607255"/>
            <a:ext cx="1131974"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Decrypt</a:t>
            </a:r>
          </a:p>
        </p:txBody>
      </p:sp>
      <p:sp>
        <p:nvSpPr>
          <p:cNvPr id="177" name="TextBox 176">
            <a:extLst>
              <a:ext uri="{FF2B5EF4-FFF2-40B4-BE49-F238E27FC236}">
                <a16:creationId xmlns:a16="http://schemas.microsoft.com/office/drawing/2014/main" id="{0C75F675-A0D4-7D4B-990D-AC00D84CD6BC}"/>
              </a:ext>
            </a:extLst>
          </p:cNvPr>
          <p:cNvSpPr txBox="1"/>
          <p:nvPr/>
        </p:nvSpPr>
        <p:spPr>
          <a:xfrm>
            <a:off x="5350012" y="1094008"/>
            <a:ext cx="875527"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F55F8BC0-A82D-6547-991B-19E00F5A1BE3}"/>
              </a:ext>
            </a:extLst>
          </p:cNvPr>
          <p:cNvSpPr txBox="1"/>
          <p:nvPr/>
        </p:nvSpPr>
        <p:spPr>
          <a:xfrm>
            <a:off x="5350010" y="1836125"/>
            <a:ext cx="875529"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6CCB4F64-11DD-474B-898F-F9436BC498B2}"/>
              </a:ext>
            </a:extLst>
          </p:cNvPr>
          <p:cNvSpPr/>
          <p:nvPr/>
        </p:nvSpPr>
        <p:spPr>
          <a:xfrm>
            <a:off x="5350012" y="1094008"/>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665FCB86-F072-7144-B79D-98FC5FA35885}"/>
              </a:ext>
            </a:extLst>
          </p:cNvPr>
          <p:cNvSpPr txBox="1"/>
          <p:nvPr/>
        </p:nvSpPr>
        <p:spPr>
          <a:xfrm rot="5400000">
            <a:off x="5586606" y="1513856"/>
            <a:ext cx="456557" cy="297774"/>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5"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31" name="TextBox 130">
            <a:extLst>
              <a:ext uri="{FF2B5EF4-FFF2-40B4-BE49-F238E27FC236}">
                <a16:creationId xmlns:a16="http://schemas.microsoft.com/office/drawing/2014/main" id="{0468EBC9-E2DB-5E42-8D57-053724B4B2E2}"/>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a:endCxn id="86"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1B11748-1671-472B-B853-C8334302136A}"/>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6DD5B946-3177-42CE-ABCD-EC0DB33E6324}"/>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E5DFCCAC-798D-46A0-ABDE-32D0DE431308}"/>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C863994-0725-450F-B3C7-2E991A76926F}"/>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5202976-6416-494C-98E6-C0A32C072D23}"/>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2BA98F8-38D8-4915-B91A-E4CDA875A6E7}"/>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2F4C55C7-48F5-4991-9660-C628147FB03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080BCB23-5B38-4AA0-829F-B22C421FAEBE}"/>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C10BB2A5-7C7B-4FBD-8399-B01868771E6D}"/>
              </a:ext>
            </a:extLst>
          </p:cNvPr>
          <p:cNvCxnSpPr>
            <a:cxnSpLocks/>
            <a:stCxn id="96" idx="6"/>
            <a:endCxn id="99"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7B619BA2-3BB6-4DF7-90C2-633F0E71311A}"/>
              </a:ext>
            </a:extLst>
          </p:cNvPr>
          <p:cNvCxnSpPr>
            <a:cxnSpLocks/>
            <a:stCxn id="98" idx="6"/>
            <a:endCxn id="100"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107" name="Straight Connector 106">
            <a:extLst>
              <a:ext uri="{FF2B5EF4-FFF2-40B4-BE49-F238E27FC236}">
                <a16:creationId xmlns:a16="http://schemas.microsoft.com/office/drawing/2014/main" id="{A3375083-5183-401D-835B-6F17D1DBF5E2}"/>
              </a:ext>
            </a:extLst>
          </p:cNvPr>
          <p:cNvCxnSpPr>
            <a:cxnSpLocks/>
            <a:stCxn id="98" idx="6"/>
            <a:endCxn id="99"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108" name="Straight Connector 107">
            <a:extLst>
              <a:ext uri="{FF2B5EF4-FFF2-40B4-BE49-F238E27FC236}">
                <a16:creationId xmlns:a16="http://schemas.microsoft.com/office/drawing/2014/main" id="{F7C0592A-8476-47E6-BC10-326B3EEF0949}"/>
              </a:ext>
            </a:extLst>
          </p:cNvPr>
          <p:cNvCxnSpPr>
            <a:cxnSpLocks/>
            <a:stCxn id="100" idx="2"/>
            <a:endCxn id="96"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110" name="Straight Connector 109">
            <a:extLst>
              <a:ext uri="{FF2B5EF4-FFF2-40B4-BE49-F238E27FC236}">
                <a16:creationId xmlns:a16="http://schemas.microsoft.com/office/drawing/2014/main" id="{C46CE0BA-BA85-488E-B8A1-1CF63AA807BC}"/>
              </a:ext>
            </a:extLst>
          </p:cNvPr>
          <p:cNvCxnSpPr>
            <a:cxnSpLocks/>
            <a:stCxn id="101" idx="1"/>
            <a:endCxn id="98"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111" name="Straight Connector 110">
            <a:extLst>
              <a:ext uri="{FF2B5EF4-FFF2-40B4-BE49-F238E27FC236}">
                <a16:creationId xmlns:a16="http://schemas.microsoft.com/office/drawing/2014/main" id="{D7567A3F-0CE3-4B4D-873B-A2EEA0686FF7}"/>
              </a:ext>
            </a:extLst>
          </p:cNvPr>
          <p:cNvCxnSpPr>
            <a:cxnSpLocks/>
            <a:stCxn id="101" idx="1"/>
            <a:endCxn id="96"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112" name="Straight Connector 111">
            <a:extLst>
              <a:ext uri="{FF2B5EF4-FFF2-40B4-BE49-F238E27FC236}">
                <a16:creationId xmlns:a16="http://schemas.microsoft.com/office/drawing/2014/main" id="{06A3687F-1505-4484-814E-8372623C3BF0}"/>
              </a:ext>
            </a:extLst>
          </p:cNvPr>
          <p:cNvCxnSpPr>
            <a:cxnSpLocks/>
            <a:stCxn id="102" idx="2"/>
            <a:endCxn id="99"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113" name="Straight Connector 112">
            <a:extLst>
              <a:ext uri="{FF2B5EF4-FFF2-40B4-BE49-F238E27FC236}">
                <a16:creationId xmlns:a16="http://schemas.microsoft.com/office/drawing/2014/main" id="{EF07A638-BA1E-4DA8-B6C7-A6C452CF3DC6}"/>
              </a:ext>
            </a:extLst>
          </p:cNvPr>
          <p:cNvCxnSpPr>
            <a:cxnSpLocks/>
            <a:stCxn id="103" idx="2"/>
            <a:endCxn id="99"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114" name="Straight Connector 113">
            <a:extLst>
              <a:ext uri="{FF2B5EF4-FFF2-40B4-BE49-F238E27FC236}">
                <a16:creationId xmlns:a16="http://schemas.microsoft.com/office/drawing/2014/main" id="{26162AB0-1652-40FD-BF21-75D960ED009D}"/>
              </a:ext>
            </a:extLst>
          </p:cNvPr>
          <p:cNvCxnSpPr>
            <a:cxnSpLocks/>
            <a:stCxn id="102" idx="2"/>
            <a:endCxn id="100"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115" name="Straight Connector 114">
            <a:extLst>
              <a:ext uri="{FF2B5EF4-FFF2-40B4-BE49-F238E27FC236}">
                <a16:creationId xmlns:a16="http://schemas.microsoft.com/office/drawing/2014/main" id="{DF07A682-C5BD-4417-AC38-D5F0E99D940F}"/>
              </a:ext>
            </a:extLst>
          </p:cNvPr>
          <p:cNvCxnSpPr>
            <a:cxnSpLocks/>
            <a:endCxn id="100"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116" name="Straight Connector 115">
            <a:extLst>
              <a:ext uri="{FF2B5EF4-FFF2-40B4-BE49-F238E27FC236}">
                <a16:creationId xmlns:a16="http://schemas.microsoft.com/office/drawing/2014/main" id="{5DDC34F9-A5F6-442C-8B49-96A1BD007268}"/>
              </a:ext>
            </a:extLst>
          </p:cNvPr>
          <p:cNvCxnSpPr>
            <a:cxnSpLocks/>
            <a:stCxn id="103" idx="2"/>
            <a:endCxn id="101"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117" name="Straight Connector 116">
            <a:extLst>
              <a:ext uri="{FF2B5EF4-FFF2-40B4-BE49-F238E27FC236}">
                <a16:creationId xmlns:a16="http://schemas.microsoft.com/office/drawing/2014/main" id="{8B7E24A1-8336-414D-9C62-ED6EF4E5C73A}"/>
              </a:ext>
            </a:extLst>
          </p:cNvPr>
          <p:cNvCxnSpPr>
            <a:cxnSpLocks/>
            <a:stCxn id="102" idx="2"/>
            <a:endCxn id="101"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121" name="Connector: Elbow 120">
            <a:extLst>
              <a:ext uri="{FF2B5EF4-FFF2-40B4-BE49-F238E27FC236}">
                <a16:creationId xmlns:a16="http://schemas.microsoft.com/office/drawing/2014/main" id="{0ECFB2E2-645E-407C-97FD-C8B371A7DD1D}"/>
              </a:ext>
            </a:extLst>
          </p:cNvPr>
          <p:cNvCxnSpPr>
            <a:cxnSpLocks/>
            <a:stCxn id="86" idx="2"/>
            <a:endCxn id="109"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pl-PL"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Decrypt</a:t>
            </a:r>
            <a:r>
              <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r>
              <a:rPr kumimoji="0" lang="pl-PL"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Blinded</a:t>
            </a:r>
            <a:r>
              <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r>
              <a:rPr kumimoji="0" lang="pl-PL"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Logits</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cxnSp>
        <p:nvCxnSpPr>
          <p:cNvPr id="180" name="Connector: Elbow 179">
            <a:extLst>
              <a:ext uri="{FF2B5EF4-FFF2-40B4-BE49-F238E27FC236}">
                <a16:creationId xmlns:a16="http://schemas.microsoft.com/office/drawing/2014/main" id="{75F66C1E-7D8B-4DAD-938D-68120E0EB523}"/>
              </a:ext>
            </a:extLst>
          </p:cNvPr>
          <p:cNvCxnSpPr>
            <a:cxnSpLocks/>
            <a:stCxn id="109" idx="3"/>
            <a:endCxn id="94"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Slide Number Placeholder 1">
            <a:extLst>
              <a:ext uri="{FF2B5EF4-FFF2-40B4-BE49-F238E27FC236}">
                <a16:creationId xmlns:a16="http://schemas.microsoft.com/office/drawing/2014/main" id="{AEB084C5-33C7-452D-9563-4085498C3BAD}"/>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09F13ECE-56B1-4F23-A8D1-DD9518A69C8E}"/>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981095"/>
      </p:ext>
    </p:extLst>
  </p:cSld>
  <p:clrMapOvr>
    <a:masterClrMapping/>
  </p:clrMapOvr>
  <mc:AlternateContent xmlns:mc="http://schemas.openxmlformats.org/markup-compatibility/2006" xmlns:p14="http://schemas.microsoft.com/office/powerpoint/2010/main">
    <mc:Choice Requires="p14">
      <p:transition spd="slow" p14:dur="2000" advTm="25969"/>
    </mc:Choice>
    <mc:Fallback xmlns="">
      <p:transition spd="slow" advTm="259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fld id="{C141AF8B-0997-4AE9-B875-B7E2363D0751}" type="slidenum">
              <a:rPr lang="en-US" smtClean="0"/>
              <a:t>2</a:t>
            </a:fld>
            <a:endParaRPr lang="en-US"/>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294"/>
              <a:t>Collaborators</a:t>
            </a: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endParaRPr lang="en-US" sz="5294"/>
          </a:p>
        </p:txBody>
      </p:sp>
      <p:pic>
        <p:nvPicPr>
          <p:cNvPr id="7" name="Picture 6">
            <a:extLst>
              <a:ext uri="{FF2B5EF4-FFF2-40B4-BE49-F238E27FC236}">
                <a16:creationId xmlns:a16="http://schemas.microsoft.com/office/drawing/2014/main" id="{A9515C6C-1922-4946-BB61-6736329C6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000" y="4067232"/>
            <a:ext cx="1646238" cy="1646238"/>
          </a:xfrm>
          <a:prstGeom prst="rect">
            <a:avLst/>
          </a:prstGeom>
        </p:spPr>
      </p:pic>
      <p:pic>
        <p:nvPicPr>
          <p:cNvPr id="1026" name="Picture 2">
            <a:extLst>
              <a:ext uri="{FF2B5EF4-FFF2-40B4-BE49-F238E27FC236}">
                <a16:creationId xmlns:a16="http://schemas.microsoft.com/office/drawing/2014/main" id="{245D7678-6C2E-4E2C-ACA4-646B86C5A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447" y="4070347"/>
            <a:ext cx="1646238" cy="16462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EDF99D4-01B6-4BD1-B7E5-593281B21303}"/>
              </a:ext>
            </a:extLst>
          </p:cNvPr>
          <p:cNvSpPr txBox="1"/>
          <p:nvPr/>
        </p:nvSpPr>
        <p:spPr>
          <a:xfrm>
            <a:off x="4846638" y="5794851"/>
            <a:ext cx="2675156"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Nicolas </a:t>
            </a:r>
            <a:r>
              <a:rPr lang="en-US" sz="2400" err="1">
                <a:gradFill>
                  <a:gsLst>
                    <a:gs pos="2917">
                      <a:schemeClr val="tx1"/>
                    </a:gs>
                    <a:gs pos="30000">
                      <a:schemeClr val="tx1"/>
                    </a:gs>
                  </a:gsLst>
                  <a:lin ang="5400000" scaled="0"/>
                </a:gradFill>
              </a:rPr>
              <a:t>Papernot</a:t>
            </a:r>
            <a:endParaRPr lang="en-US" sz="24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C13B4F63-8113-4EA4-96CC-11481FD0BCCE}"/>
              </a:ext>
            </a:extLst>
          </p:cNvPr>
          <p:cNvSpPr txBox="1"/>
          <p:nvPr/>
        </p:nvSpPr>
        <p:spPr>
          <a:xfrm>
            <a:off x="1730688" y="5825169"/>
            <a:ext cx="1970732"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Somesh Jha</a:t>
            </a:r>
          </a:p>
        </p:txBody>
      </p:sp>
      <p:pic>
        <p:nvPicPr>
          <p:cNvPr id="13" name="Picture 12" descr="A picture containing wall, person, indoor, person&#10;&#10;Description automatically generated">
            <a:extLst>
              <a:ext uri="{FF2B5EF4-FFF2-40B4-BE49-F238E27FC236}">
                <a16:creationId xmlns:a16="http://schemas.microsoft.com/office/drawing/2014/main" id="{7E04F7AD-849F-4822-8028-A1B70D232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8513" y="4067232"/>
            <a:ext cx="1646238" cy="1646238"/>
          </a:xfrm>
          <a:prstGeom prst="rect">
            <a:avLst/>
          </a:prstGeom>
        </p:spPr>
      </p:pic>
      <p:sp>
        <p:nvSpPr>
          <p:cNvPr id="15" name="TextBox 14">
            <a:extLst>
              <a:ext uri="{FF2B5EF4-FFF2-40B4-BE49-F238E27FC236}">
                <a16:creationId xmlns:a16="http://schemas.microsoft.com/office/drawing/2014/main" id="{C1C9D74B-B592-41CD-9598-356267D52947}"/>
              </a:ext>
            </a:extLst>
          </p:cNvPr>
          <p:cNvSpPr txBox="1"/>
          <p:nvPr/>
        </p:nvSpPr>
        <p:spPr>
          <a:xfrm>
            <a:off x="8322886" y="5825169"/>
            <a:ext cx="1837491"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Xiao Wang</a:t>
            </a:r>
          </a:p>
        </p:txBody>
      </p:sp>
      <p:pic>
        <p:nvPicPr>
          <p:cNvPr id="25" name="Picture 24">
            <a:extLst>
              <a:ext uri="{FF2B5EF4-FFF2-40B4-BE49-F238E27FC236}">
                <a16:creationId xmlns:a16="http://schemas.microsoft.com/office/drawing/2014/main" id="{B4EA8CB7-94B4-4387-AA55-638BC3326B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307" y="1141415"/>
            <a:ext cx="1474182" cy="1781071"/>
          </a:xfrm>
          <a:prstGeom prst="rect">
            <a:avLst/>
          </a:prstGeom>
        </p:spPr>
      </p:pic>
      <p:sp>
        <p:nvSpPr>
          <p:cNvPr id="26" name="TextBox 25">
            <a:extLst>
              <a:ext uri="{FF2B5EF4-FFF2-40B4-BE49-F238E27FC236}">
                <a16:creationId xmlns:a16="http://schemas.microsoft.com/office/drawing/2014/main" id="{8A25E2BA-8EB3-4BDB-93B7-EC85BDD6092A}"/>
              </a:ext>
            </a:extLst>
          </p:cNvPr>
          <p:cNvSpPr txBox="1"/>
          <p:nvPr/>
        </p:nvSpPr>
        <p:spPr>
          <a:xfrm>
            <a:off x="1584725" y="2892458"/>
            <a:ext cx="2649571"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C</a:t>
            </a:r>
            <a:r>
              <a:rPr lang="en-CA" sz="2400" err="1"/>
              <a:t>hristopher</a:t>
            </a:r>
            <a:r>
              <a:rPr lang="en-CA" sz="2400"/>
              <a:t> A. </a:t>
            </a:r>
          </a:p>
          <a:p>
            <a:pPr>
              <a:lnSpc>
                <a:spcPct val="90000"/>
              </a:lnSpc>
              <a:spcAft>
                <a:spcPts val="600"/>
              </a:spcAft>
            </a:pPr>
            <a:r>
              <a:rPr lang="en-CA" sz="2400" err="1"/>
              <a:t>Choquette</a:t>
            </a:r>
            <a:r>
              <a:rPr lang="en-CA" sz="2400"/>
              <a:t>-Choo</a:t>
            </a:r>
            <a:endParaRPr lang="en-US" sz="2400">
              <a:gradFill>
                <a:gsLst>
                  <a:gs pos="2917">
                    <a:schemeClr val="tx1"/>
                  </a:gs>
                  <a:gs pos="30000">
                    <a:schemeClr val="tx1"/>
                  </a:gs>
                </a:gsLst>
                <a:lin ang="5400000" scaled="0"/>
              </a:gradFill>
            </a:endParaRPr>
          </a:p>
        </p:txBody>
      </p:sp>
      <p:pic>
        <p:nvPicPr>
          <p:cNvPr id="27" name="Picture 26">
            <a:extLst>
              <a:ext uri="{FF2B5EF4-FFF2-40B4-BE49-F238E27FC236}">
                <a16:creationId xmlns:a16="http://schemas.microsoft.com/office/drawing/2014/main" id="{00360193-A8C4-4FD6-8042-97B83FFFCC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4375" y="1180564"/>
            <a:ext cx="1964401" cy="1651734"/>
          </a:xfrm>
          <a:prstGeom prst="rect">
            <a:avLst/>
          </a:prstGeom>
        </p:spPr>
      </p:pic>
      <p:sp>
        <p:nvSpPr>
          <p:cNvPr id="28" name="TextBox 27">
            <a:extLst>
              <a:ext uri="{FF2B5EF4-FFF2-40B4-BE49-F238E27FC236}">
                <a16:creationId xmlns:a16="http://schemas.microsoft.com/office/drawing/2014/main" id="{32D7931C-9857-4E4C-A8F1-EBB188321F1D}"/>
              </a:ext>
            </a:extLst>
          </p:cNvPr>
          <p:cNvSpPr txBox="1"/>
          <p:nvPr/>
        </p:nvSpPr>
        <p:spPr>
          <a:xfrm>
            <a:off x="4846638" y="2888831"/>
            <a:ext cx="257987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Natalie </a:t>
            </a:r>
            <a:r>
              <a:rPr lang="en-US" sz="2400" err="1">
                <a:gradFill>
                  <a:gsLst>
                    <a:gs pos="2917">
                      <a:schemeClr val="tx1"/>
                    </a:gs>
                    <a:gs pos="30000">
                      <a:schemeClr val="tx1"/>
                    </a:gs>
                  </a:gsLst>
                  <a:lin ang="5400000" scaled="0"/>
                </a:gradFill>
              </a:rPr>
              <a:t>Dullerud</a:t>
            </a:r>
            <a:endParaRPr lang="en-US" sz="2400">
              <a:gradFill>
                <a:gsLst>
                  <a:gs pos="2917">
                    <a:schemeClr val="tx1"/>
                  </a:gs>
                  <a:gs pos="30000">
                    <a:schemeClr val="tx1"/>
                  </a:gs>
                </a:gsLst>
                <a:lin ang="5400000" scaled="0"/>
              </a:gradFill>
            </a:endParaRPr>
          </a:p>
        </p:txBody>
      </p:sp>
      <p:pic>
        <p:nvPicPr>
          <p:cNvPr id="29" name="Picture 28">
            <a:extLst>
              <a:ext uri="{FF2B5EF4-FFF2-40B4-BE49-F238E27FC236}">
                <a16:creationId xmlns:a16="http://schemas.microsoft.com/office/drawing/2014/main" id="{EB328A79-8D3E-491A-A454-07B04D1EF9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8023" y="1174532"/>
            <a:ext cx="1671418" cy="1671418"/>
          </a:xfrm>
          <a:prstGeom prst="rect">
            <a:avLst/>
          </a:prstGeom>
        </p:spPr>
      </p:pic>
      <p:sp>
        <p:nvSpPr>
          <p:cNvPr id="30" name="TextBox 29">
            <a:extLst>
              <a:ext uri="{FF2B5EF4-FFF2-40B4-BE49-F238E27FC236}">
                <a16:creationId xmlns:a16="http://schemas.microsoft.com/office/drawing/2014/main" id="{736D68FA-13EA-48A5-B01E-3A8F9C0AF852}"/>
              </a:ext>
            </a:extLst>
          </p:cNvPr>
          <p:cNvSpPr txBox="1"/>
          <p:nvPr/>
        </p:nvSpPr>
        <p:spPr>
          <a:xfrm>
            <a:off x="8061385" y="2910155"/>
            <a:ext cx="2545890"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Yunxiang</a:t>
            </a:r>
            <a:r>
              <a:rPr lang="en-US" sz="2400">
                <a:gradFill>
                  <a:gsLst>
                    <a:gs pos="2917">
                      <a:schemeClr val="tx1"/>
                    </a:gs>
                    <a:gs pos="30000">
                      <a:schemeClr val="tx1"/>
                    </a:gs>
                  </a:gsLst>
                  <a:lin ang="5400000" scaled="0"/>
                </a:gradFill>
              </a:rPr>
              <a:t> Zhang</a:t>
            </a:r>
          </a:p>
        </p:txBody>
      </p:sp>
    </p:spTree>
    <p:extLst>
      <p:ext uri="{BB962C8B-B14F-4D97-AF65-F5344CB8AC3E}">
        <p14:creationId xmlns:p14="http://schemas.microsoft.com/office/powerpoint/2010/main" val="4155601984"/>
      </p:ext>
    </p:extLst>
  </p:cSld>
  <p:clrMapOvr>
    <a:masterClrMapping/>
  </p:clrMapOvr>
  <p:transition advTm="5309">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92" name="Connector: Elbow 191">
            <a:extLst>
              <a:ext uri="{FF2B5EF4-FFF2-40B4-BE49-F238E27FC236}">
                <a16:creationId xmlns:a16="http://schemas.microsoft.com/office/drawing/2014/main" id="{DD99B405-6BE7-4C87-8952-3519509E4F9D}"/>
              </a:ext>
            </a:extLst>
          </p:cNvPr>
          <p:cNvCxnSpPr>
            <a:cxnSpLocks/>
            <a:stCxn id="94" idx="0"/>
            <a:endCxn id="184" idx="1"/>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77" name="Straight Arrow Connector 76">
            <a:extLst>
              <a:ext uri="{FF2B5EF4-FFF2-40B4-BE49-F238E27FC236}">
                <a16:creationId xmlns:a16="http://schemas.microsoft.com/office/drawing/2014/main" id="{734B6FD0-1483-1843-94C2-1E7E332344E4}"/>
              </a:ext>
            </a:extLst>
          </p:cNvPr>
          <p:cNvCxnSpPr>
            <a:cxnSpLocks/>
            <a:stCxn id="86"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91" name="Straight Arrow Connector 90">
            <a:extLst>
              <a:ext uri="{FF2B5EF4-FFF2-40B4-BE49-F238E27FC236}">
                <a16:creationId xmlns:a16="http://schemas.microsoft.com/office/drawing/2014/main" id="{BE48AAB3-77F7-8B40-B3E4-F6274B48B40A}"/>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3A816B0-6CAA-0648-9305-91CC42A938C2}"/>
              </a:ext>
            </a:extLst>
          </p:cNvPr>
          <p:cNvSpPr txBox="1"/>
          <p:nvPr/>
        </p:nvSpPr>
        <p:spPr>
          <a:xfrm>
            <a:off x="3542853" y="2945882"/>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3BFEEA10-F2BD-7D4C-B5B7-829FFCF6535D}"/>
              </a:ext>
            </a:extLst>
          </p:cNvPr>
          <p:cNvSpPr txBox="1"/>
          <p:nvPr/>
        </p:nvSpPr>
        <p:spPr>
          <a:xfrm>
            <a:off x="4148631" y="1607255"/>
            <a:ext cx="1131974"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Decrypt</a:t>
            </a:r>
          </a:p>
        </p:txBody>
      </p:sp>
      <p:sp>
        <p:nvSpPr>
          <p:cNvPr id="177" name="TextBox 176">
            <a:extLst>
              <a:ext uri="{FF2B5EF4-FFF2-40B4-BE49-F238E27FC236}">
                <a16:creationId xmlns:a16="http://schemas.microsoft.com/office/drawing/2014/main" id="{0C75F675-A0D4-7D4B-990D-AC00D84CD6BC}"/>
              </a:ext>
            </a:extLst>
          </p:cNvPr>
          <p:cNvSpPr txBox="1"/>
          <p:nvPr/>
        </p:nvSpPr>
        <p:spPr>
          <a:xfrm>
            <a:off x="5350012" y="1094008"/>
            <a:ext cx="875527"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F55F8BC0-A82D-6547-991B-19E00F5A1BE3}"/>
              </a:ext>
            </a:extLst>
          </p:cNvPr>
          <p:cNvSpPr txBox="1"/>
          <p:nvPr/>
        </p:nvSpPr>
        <p:spPr>
          <a:xfrm>
            <a:off x="5350010" y="1836125"/>
            <a:ext cx="875529"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6CCB4F64-11DD-474B-898F-F9436BC498B2}"/>
              </a:ext>
            </a:extLst>
          </p:cNvPr>
          <p:cNvSpPr/>
          <p:nvPr/>
        </p:nvSpPr>
        <p:spPr>
          <a:xfrm>
            <a:off x="5350012" y="1094008"/>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665FCB86-F072-7144-B79D-98FC5FA35885}"/>
              </a:ext>
            </a:extLst>
          </p:cNvPr>
          <p:cNvSpPr txBox="1"/>
          <p:nvPr/>
        </p:nvSpPr>
        <p:spPr>
          <a:xfrm rot="5400000">
            <a:off x="5586606" y="1513856"/>
            <a:ext cx="456557" cy="297774"/>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5"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21" name="TextBox 220">
            <a:extLst>
              <a:ext uri="{FF2B5EF4-FFF2-40B4-BE49-F238E27FC236}">
                <a16:creationId xmlns:a16="http://schemas.microsoft.com/office/drawing/2014/main" id="{BA8E1564-B7C0-784D-821D-D3248C520701}"/>
              </a:ext>
            </a:extLst>
          </p:cNvPr>
          <p:cNvSpPr txBox="1"/>
          <p:nvPr/>
        </p:nvSpPr>
        <p:spPr>
          <a:xfrm>
            <a:off x="7267863" y="2640451"/>
            <a:ext cx="1254997"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One-hot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encoding</a:t>
            </a:r>
          </a:p>
        </p:txBody>
      </p:sp>
      <p:sp>
        <p:nvSpPr>
          <p:cNvPr id="222" name="TextBox 221">
            <a:extLst>
              <a:ext uri="{FF2B5EF4-FFF2-40B4-BE49-F238E27FC236}">
                <a16:creationId xmlns:a16="http://schemas.microsoft.com/office/drawing/2014/main" id="{537D5302-4B34-0D48-9203-A1ABC0FA4CCA}"/>
              </a:ext>
            </a:extLst>
          </p:cNvPr>
          <p:cNvSpPr txBox="1"/>
          <p:nvPr/>
        </p:nvSpPr>
        <p:spPr>
          <a:xfrm>
            <a:off x="7570074" y="1071449"/>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32">
            <a:extLst>
              <a:ext uri="{FF2B5EF4-FFF2-40B4-BE49-F238E27FC236}">
                <a16:creationId xmlns:a16="http://schemas.microsoft.com/office/drawing/2014/main" id="{372219E0-3D4A-9C48-941A-683F50B63E4E}"/>
              </a:ext>
            </a:extLst>
          </p:cNvPr>
          <p:cNvSpPr txBox="1"/>
          <p:nvPr/>
        </p:nvSpPr>
        <p:spPr>
          <a:xfrm>
            <a:off x="7570074" y="1815852"/>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 name="TextBox 289">
            <a:extLst>
              <a:ext uri="{FF2B5EF4-FFF2-40B4-BE49-F238E27FC236}">
                <a16:creationId xmlns:a16="http://schemas.microsoft.com/office/drawing/2014/main" id="{F6C8BD0C-FFC8-FC47-B8C0-830350DC40D9}"/>
              </a:ext>
            </a:extLst>
          </p:cNvPr>
          <p:cNvSpPr txBox="1"/>
          <p:nvPr/>
        </p:nvSpPr>
        <p:spPr>
          <a:xfrm rot="5400000">
            <a:off x="7848089" y="1526809"/>
            <a:ext cx="423415" cy="29854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40"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31" name="TextBox 130">
            <a:extLst>
              <a:ext uri="{FF2B5EF4-FFF2-40B4-BE49-F238E27FC236}">
                <a16:creationId xmlns:a16="http://schemas.microsoft.com/office/drawing/2014/main" id="{0468EBC9-E2DB-5E42-8D57-053724B4B2E2}"/>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38" name="Group 137">
            <a:extLst>
              <a:ext uri="{FF2B5EF4-FFF2-40B4-BE49-F238E27FC236}">
                <a16:creationId xmlns:a16="http://schemas.microsoft.com/office/drawing/2014/main" id="{F2F2FA5D-34E4-344D-B67E-F9D11E9FA669}"/>
              </a:ext>
            </a:extLst>
          </p:cNvPr>
          <p:cNvGrpSpPr/>
          <p:nvPr/>
        </p:nvGrpSpPr>
        <p:grpSpPr>
          <a:xfrm>
            <a:off x="6934108" y="3100510"/>
            <a:ext cx="488434" cy="487638"/>
            <a:chOff x="5998464" y="4616263"/>
            <a:chExt cx="1316736" cy="1314591"/>
          </a:xfrm>
        </p:grpSpPr>
        <p:sp>
          <p:nvSpPr>
            <p:cNvPr id="142" name="Oval 141">
              <a:extLst>
                <a:ext uri="{FF2B5EF4-FFF2-40B4-BE49-F238E27FC236}">
                  <a16:creationId xmlns:a16="http://schemas.microsoft.com/office/drawing/2014/main" id="{4771FF2C-9534-6040-A3D6-B877ACF7A114}"/>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70871553-1EB8-8B44-9C1B-39452FF782CD}"/>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a:endCxn id="86"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0AD8B3E-7732-4265-8EC5-8B68A064FC56}"/>
              </a:ext>
            </a:extLst>
          </p:cNvPr>
          <p:cNvCxnSpPr>
            <a:cxnSpLocks/>
            <a:stCxn id="109" idx="3"/>
            <a:endCxn id="143" idx="1"/>
          </p:cNvCxnSpPr>
          <p:nvPr/>
        </p:nvCxnSpPr>
        <p:spPr>
          <a:xfrm flipV="1">
            <a:off x="4406580" y="3355205"/>
            <a:ext cx="2545048" cy="3147406"/>
          </a:xfrm>
          <a:prstGeom prst="bentConnector3">
            <a:avLst>
              <a:gd name="adj1" fmla="val 857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B0F8B1B0-6574-46EE-910E-80048DC93E1E}"/>
              </a:ext>
            </a:extLst>
          </p:cNvPr>
          <p:cNvCxnSpPr>
            <a:cxnSpLocks/>
            <a:stCxn id="143" idx="2"/>
          </p:cNvCxnSpPr>
          <p:nvPr/>
        </p:nvCxnSpPr>
        <p:spPr>
          <a:xfrm rot="16200000" flipH="1">
            <a:off x="6120541" y="4610125"/>
            <a:ext cx="2690687" cy="58140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42B80B20-3301-4CB0-8DB1-AD6804FAD07F}"/>
              </a:ext>
            </a:extLst>
          </p:cNvPr>
          <p:cNvCxnSpPr>
            <a:cxnSpLocks/>
            <a:stCxn id="184" idx="3"/>
            <a:endCxn id="143" idx="1"/>
          </p:cNvCxnSpPr>
          <p:nvPr/>
        </p:nvCxnSpPr>
        <p:spPr>
          <a:xfrm>
            <a:off x="6225539" y="2036180"/>
            <a:ext cx="726089" cy="1319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1505E05E-8B32-472D-AE6F-441E49D2FD5E}"/>
              </a:ext>
            </a:extLst>
          </p:cNvPr>
          <p:cNvCxnSpPr>
            <a:cxnSpLocks/>
            <a:stCxn id="142" idx="0"/>
            <a:endCxn id="233" idx="1"/>
          </p:cNvCxnSpPr>
          <p:nvPr/>
        </p:nvCxnSpPr>
        <p:spPr>
          <a:xfrm rot="5400000" flipH="1" flipV="1">
            <a:off x="6831898" y="2362335"/>
            <a:ext cx="1084603" cy="39174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A0E510AC-3CBE-4B83-981F-9A6361A4D688}"/>
              </a:ext>
            </a:extLst>
          </p:cNvPr>
          <p:cNvSpPr txBox="1"/>
          <p:nvPr/>
        </p:nvSpPr>
        <p:spPr>
          <a:xfrm>
            <a:off x="6912550" y="3712710"/>
            <a:ext cx="1227792"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71B11748-1671-472B-B853-C8334302136A}"/>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6DD5B946-3177-42CE-ABCD-EC0DB33E6324}"/>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E5DFCCAC-798D-46A0-ABDE-32D0DE431308}"/>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C863994-0725-450F-B3C7-2E991A76926F}"/>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5202976-6416-494C-98E6-C0A32C072D23}"/>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2BA98F8-38D8-4915-B91A-E4CDA875A6E7}"/>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2F4C55C7-48F5-4991-9660-C628147FB03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080BCB23-5B38-4AA0-829F-B22C421FAEBE}"/>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C10BB2A5-7C7B-4FBD-8399-B01868771E6D}"/>
              </a:ext>
            </a:extLst>
          </p:cNvPr>
          <p:cNvCxnSpPr>
            <a:cxnSpLocks/>
            <a:stCxn id="96" idx="6"/>
            <a:endCxn id="99"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7B619BA2-3BB6-4DF7-90C2-633F0E71311A}"/>
              </a:ext>
            </a:extLst>
          </p:cNvPr>
          <p:cNvCxnSpPr>
            <a:cxnSpLocks/>
            <a:stCxn id="98" idx="6"/>
            <a:endCxn id="100"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107" name="Straight Connector 106">
            <a:extLst>
              <a:ext uri="{FF2B5EF4-FFF2-40B4-BE49-F238E27FC236}">
                <a16:creationId xmlns:a16="http://schemas.microsoft.com/office/drawing/2014/main" id="{A3375083-5183-401D-835B-6F17D1DBF5E2}"/>
              </a:ext>
            </a:extLst>
          </p:cNvPr>
          <p:cNvCxnSpPr>
            <a:cxnSpLocks/>
            <a:stCxn id="98" idx="6"/>
            <a:endCxn id="99"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108" name="Straight Connector 107">
            <a:extLst>
              <a:ext uri="{FF2B5EF4-FFF2-40B4-BE49-F238E27FC236}">
                <a16:creationId xmlns:a16="http://schemas.microsoft.com/office/drawing/2014/main" id="{F7C0592A-8476-47E6-BC10-326B3EEF0949}"/>
              </a:ext>
            </a:extLst>
          </p:cNvPr>
          <p:cNvCxnSpPr>
            <a:cxnSpLocks/>
            <a:stCxn id="100" idx="2"/>
            <a:endCxn id="96"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110" name="Straight Connector 109">
            <a:extLst>
              <a:ext uri="{FF2B5EF4-FFF2-40B4-BE49-F238E27FC236}">
                <a16:creationId xmlns:a16="http://schemas.microsoft.com/office/drawing/2014/main" id="{C46CE0BA-BA85-488E-B8A1-1CF63AA807BC}"/>
              </a:ext>
            </a:extLst>
          </p:cNvPr>
          <p:cNvCxnSpPr>
            <a:cxnSpLocks/>
            <a:stCxn id="101" idx="1"/>
            <a:endCxn id="98"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111" name="Straight Connector 110">
            <a:extLst>
              <a:ext uri="{FF2B5EF4-FFF2-40B4-BE49-F238E27FC236}">
                <a16:creationId xmlns:a16="http://schemas.microsoft.com/office/drawing/2014/main" id="{D7567A3F-0CE3-4B4D-873B-A2EEA0686FF7}"/>
              </a:ext>
            </a:extLst>
          </p:cNvPr>
          <p:cNvCxnSpPr>
            <a:cxnSpLocks/>
            <a:stCxn id="101" idx="1"/>
            <a:endCxn id="96"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112" name="Straight Connector 111">
            <a:extLst>
              <a:ext uri="{FF2B5EF4-FFF2-40B4-BE49-F238E27FC236}">
                <a16:creationId xmlns:a16="http://schemas.microsoft.com/office/drawing/2014/main" id="{06A3687F-1505-4484-814E-8372623C3BF0}"/>
              </a:ext>
            </a:extLst>
          </p:cNvPr>
          <p:cNvCxnSpPr>
            <a:cxnSpLocks/>
            <a:stCxn id="102" idx="2"/>
            <a:endCxn id="99"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113" name="Straight Connector 112">
            <a:extLst>
              <a:ext uri="{FF2B5EF4-FFF2-40B4-BE49-F238E27FC236}">
                <a16:creationId xmlns:a16="http://schemas.microsoft.com/office/drawing/2014/main" id="{EF07A638-BA1E-4DA8-B6C7-A6C452CF3DC6}"/>
              </a:ext>
            </a:extLst>
          </p:cNvPr>
          <p:cNvCxnSpPr>
            <a:cxnSpLocks/>
            <a:stCxn id="103" idx="2"/>
            <a:endCxn id="99"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114" name="Straight Connector 113">
            <a:extLst>
              <a:ext uri="{FF2B5EF4-FFF2-40B4-BE49-F238E27FC236}">
                <a16:creationId xmlns:a16="http://schemas.microsoft.com/office/drawing/2014/main" id="{26162AB0-1652-40FD-BF21-75D960ED009D}"/>
              </a:ext>
            </a:extLst>
          </p:cNvPr>
          <p:cNvCxnSpPr>
            <a:cxnSpLocks/>
            <a:stCxn id="102" idx="2"/>
            <a:endCxn id="100"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115" name="Straight Connector 114">
            <a:extLst>
              <a:ext uri="{FF2B5EF4-FFF2-40B4-BE49-F238E27FC236}">
                <a16:creationId xmlns:a16="http://schemas.microsoft.com/office/drawing/2014/main" id="{DF07A682-C5BD-4417-AC38-D5F0E99D940F}"/>
              </a:ext>
            </a:extLst>
          </p:cNvPr>
          <p:cNvCxnSpPr>
            <a:cxnSpLocks/>
            <a:endCxn id="100"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116" name="Straight Connector 115">
            <a:extLst>
              <a:ext uri="{FF2B5EF4-FFF2-40B4-BE49-F238E27FC236}">
                <a16:creationId xmlns:a16="http://schemas.microsoft.com/office/drawing/2014/main" id="{5DDC34F9-A5F6-442C-8B49-96A1BD007268}"/>
              </a:ext>
            </a:extLst>
          </p:cNvPr>
          <p:cNvCxnSpPr>
            <a:cxnSpLocks/>
            <a:stCxn id="103" idx="2"/>
            <a:endCxn id="101"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117" name="Straight Connector 116">
            <a:extLst>
              <a:ext uri="{FF2B5EF4-FFF2-40B4-BE49-F238E27FC236}">
                <a16:creationId xmlns:a16="http://schemas.microsoft.com/office/drawing/2014/main" id="{8B7E24A1-8336-414D-9C62-ED6EF4E5C73A}"/>
              </a:ext>
            </a:extLst>
          </p:cNvPr>
          <p:cNvCxnSpPr>
            <a:cxnSpLocks/>
            <a:stCxn id="102" idx="2"/>
            <a:endCxn id="101"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121" name="Connector: Elbow 120">
            <a:extLst>
              <a:ext uri="{FF2B5EF4-FFF2-40B4-BE49-F238E27FC236}">
                <a16:creationId xmlns:a16="http://schemas.microsoft.com/office/drawing/2014/main" id="{0ECFB2E2-645E-407C-97FD-C8B371A7DD1D}"/>
              </a:ext>
            </a:extLst>
          </p:cNvPr>
          <p:cNvCxnSpPr>
            <a:cxnSpLocks/>
            <a:stCxn id="86" idx="2"/>
            <a:endCxn id="109"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One-h</a:t>
            </a:r>
            <a:r>
              <a:rPr kumimoji="0" lang="en-US"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ot</a:t>
            </a: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Encoding</a:t>
            </a:r>
          </a:p>
        </p:txBody>
      </p:sp>
      <p:cxnSp>
        <p:nvCxnSpPr>
          <p:cNvPr id="180" name="Connector: Elbow 179">
            <a:extLst>
              <a:ext uri="{FF2B5EF4-FFF2-40B4-BE49-F238E27FC236}">
                <a16:creationId xmlns:a16="http://schemas.microsoft.com/office/drawing/2014/main" id="{75F66C1E-7D8B-4DAD-938D-68120E0EB523}"/>
              </a:ext>
            </a:extLst>
          </p:cNvPr>
          <p:cNvCxnSpPr>
            <a:cxnSpLocks/>
            <a:stCxn id="109" idx="3"/>
            <a:endCxn id="94"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1534880-AF73-4DEC-AD0B-1E371C12C7D7}"/>
              </a:ext>
            </a:extLst>
          </p:cNvPr>
          <p:cNvSpPr/>
          <p:nvPr/>
        </p:nvSpPr>
        <p:spPr>
          <a:xfrm>
            <a:off x="7570073" y="1071449"/>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Slide Number Placeholder 1">
            <a:extLst>
              <a:ext uri="{FF2B5EF4-FFF2-40B4-BE49-F238E27FC236}">
                <a16:creationId xmlns:a16="http://schemas.microsoft.com/office/drawing/2014/main" id="{891CA223-99C4-4040-9FD8-6F76A74A5E4B}"/>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1A0006C8-3EE3-4974-B5FE-94F59C225C82}"/>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211451"/>
      </p:ext>
    </p:extLst>
  </p:cSld>
  <p:clrMapOvr>
    <a:masterClrMapping/>
  </p:clrMapOvr>
  <mc:AlternateContent xmlns:mc="http://schemas.openxmlformats.org/markup-compatibility/2006" xmlns:p14="http://schemas.microsoft.com/office/powerpoint/2010/main">
    <mc:Choice Requires="p14">
      <p:transition spd="slow" p14:dur="2000" advTm="27467"/>
    </mc:Choice>
    <mc:Fallback xmlns="">
      <p:transition spd="slow" advTm="2746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92" name="Connector: Elbow 191">
            <a:extLst>
              <a:ext uri="{FF2B5EF4-FFF2-40B4-BE49-F238E27FC236}">
                <a16:creationId xmlns:a16="http://schemas.microsoft.com/office/drawing/2014/main" id="{DD99B405-6BE7-4C87-8952-3519509E4F9D}"/>
              </a:ext>
            </a:extLst>
          </p:cNvPr>
          <p:cNvCxnSpPr>
            <a:cxnSpLocks/>
            <a:stCxn id="94" idx="0"/>
            <a:endCxn id="184" idx="1"/>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77" name="Straight Arrow Connector 76">
            <a:extLst>
              <a:ext uri="{FF2B5EF4-FFF2-40B4-BE49-F238E27FC236}">
                <a16:creationId xmlns:a16="http://schemas.microsoft.com/office/drawing/2014/main" id="{734B6FD0-1483-1843-94C2-1E7E332344E4}"/>
              </a:ext>
            </a:extLst>
          </p:cNvPr>
          <p:cNvCxnSpPr>
            <a:cxnSpLocks/>
            <a:stCxn id="86"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91" name="Straight Arrow Connector 90">
            <a:extLst>
              <a:ext uri="{FF2B5EF4-FFF2-40B4-BE49-F238E27FC236}">
                <a16:creationId xmlns:a16="http://schemas.microsoft.com/office/drawing/2014/main" id="{BE48AAB3-77F7-8B40-B3E4-F6274B48B40A}"/>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3A816B0-6CAA-0648-9305-91CC42A938C2}"/>
              </a:ext>
            </a:extLst>
          </p:cNvPr>
          <p:cNvSpPr txBox="1"/>
          <p:nvPr/>
        </p:nvSpPr>
        <p:spPr>
          <a:xfrm>
            <a:off x="3542853" y="2945882"/>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3BFEEA10-F2BD-7D4C-B5B7-829FFCF6535D}"/>
              </a:ext>
            </a:extLst>
          </p:cNvPr>
          <p:cNvSpPr txBox="1"/>
          <p:nvPr/>
        </p:nvSpPr>
        <p:spPr>
          <a:xfrm>
            <a:off x="4148631" y="1607255"/>
            <a:ext cx="1131974"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Decrypt</a:t>
            </a:r>
          </a:p>
        </p:txBody>
      </p:sp>
      <p:sp>
        <p:nvSpPr>
          <p:cNvPr id="177" name="TextBox 176">
            <a:extLst>
              <a:ext uri="{FF2B5EF4-FFF2-40B4-BE49-F238E27FC236}">
                <a16:creationId xmlns:a16="http://schemas.microsoft.com/office/drawing/2014/main" id="{0C75F675-A0D4-7D4B-990D-AC00D84CD6BC}"/>
              </a:ext>
            </a:extLst>
          </p:cNvPr>
          <p:cNvSpPr txBox="1"/>
          <p:nvPr/>
        </p:nvSpPr>
        <p:spPr>
          <a:xfrm>
            <a:off x="5350012" y="1094008"/>
            <a:ext cx="875527"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F55F8BC0-A82D-6547-991B-19E00F5A1BE3}"/>
              </a:ext>
            </a:extLst>
          </p:cNvPr>
          <p:cNvSpPr txBox="1"/>
          <p:nvPr/>
        </p:nvSpPr>
        <p:spPr>
          <a:xfrm>
            <a:off x="5350010" y="1836125"/>
            <a:ext cx="875529"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6CCB4F64-11DD-474B-898F-F9436BC498B2}"/>
              </a:ext>
            </a:extLst>
          </p:cNvPr>
          <p:cNvSpPr/>
          <p:nvPr/>
        </p:nvSpPr>
        <p:spPr>
          <a:xfrm>
            <a:off x="5350012" y="1094008"/>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665FCB86-F072-7144-B79D-98FC5FA35885}"/>
              </a:ext>
            </a:extLst>
          </p:cNvPr>
          <p:cNvSpPr txBox="1"/>
          <p:nvPr/>
        </p:nvSpPr>
        <p:spPr>
          <a:xfrm rot="5400000">
            <a:off x="5586606" y="1513856"/>
            <a:ext cx="456557" cy="297774"/>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5"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21" name="TextBox 220">
            <a:extLst>
              <a:ext uri="{FF2B5EF4-FFF2-40B4-BE49-F238E27FC236}">
                <a16:creationId xmlns:a16="http://schemas.microsoft.com/office/drawing/2014/main" id="{BA8E1564-B7C0-784D-821D-D3248C520701}"/>
              </a:ext>
            </a:extLst>
          </p:cNvPr>
          <p:cNvSpPr txBox="1"/>
          <p:nvPr/>
        </p:nvSpPr>
        <p:spPr>
          <a:xfrm>
            <a:off x="7267863" y="2640451"/>
            <a:ext cx="1254997"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One-hot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encoding</a:t>
            </a:r>
          </a:p>
        </p:txBody>
      </p:sp>
      <p:sp>
        <p:nvSpPr>
          <p:cNvPr id="222" name="TextBox 221">
            <a:extLst>
              <a:ext uri="{FF2B5EF4-FFF2-40B4-BE49-F238E27FC236}">
                <a16:creationId xmlns:a16="http://schemas.microsoft.com/office/drawing/2014/main" id="{537D5302-4B34-0D48-9203-A1ABC0FA4CCA}"/>
              </a:ext>
            </a:extLst>
          </p:cNvPr>
          <p:cNvSpPr txBox="1"/>
          <p:nvPr/>
        </p:nvSpPr>
        <p:spPr>
          <a:xfrm>
            <a:off x="7570074" y="1071449"/>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32">
            <a:extLst>
              <a:ext uri="{FF2B5EF4-FFF2-40B4-BE49-F238E27FC236}">
                <a16:creationId xmlns:a16="http://schemas.microsoft.com/office/drawing/2014/main" id="{372219E0-3D4A-9C48-941A-683F50B63E4E}"/>
              </a:ext>
            </a:extLst>
          </p:cNvPr>
          <p:cNvSpPr txBox="1"/>
          <p:nvPr/>
        </p:nvSpPr>
        <p:spPr>
          <a:xfrm>
            <a:off x="7570074" y="1815852"/>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CB6139A6-FEDF-084A-B7E2-9042F79F8109}"/>
                  </a:ext>
                </a:extLst>
              </p:cNvPr>
              <p:cNvSpPr txBox="1"/>
              <p:nvPr/>
            </p:nvSpPr>
            <p:spPr>
              <a:xfrm>
                <a:off x="7756586" y="5779857"/>
                <a:ext cx="746218"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4" name="TextBox 253">
                <a:extLst>
                  <a:ext uri="{FF2B5EF4-FFF2-40B4-BE49-F238E27FC236}">
                    <a16:creationId xmlns:a16="http://schemas.microsoft.com/office/drawing/2014/main" id="{CB6139A6-FEDF-084A-B7E2-9042F79F8109}"/>
                  </a:ext>
                </a:extLst>
              </p:cNvPr>
              <p:cNvSpPr txBox="1">
                <a:spLocks noRot="1" noChangeAspect="1" noMove="1" noResize="1" noEditPoints="1" noAdjustHandles="1" noChangeArrowheads="1" noChangeShapeType="1" noTextEdit="1"/>
              </p:cNvSpPr>
              <p:nvPr/>
            </p:nvSpPr>
            <p:spPr>
              <a:xfrm>
                <a:off x="7756586" y="5779857"/>
                <a:ext cx="746218" cy="932628"/>
              </a:xfrm>
              <a:prstGeom prst="rect">
                <a:avLst/>
              </a:prstGeom>
              <a:blipFill>
                <a:blip r:embed="rId5"/>
                <a:stretch>
                  <a:fillRect/>
                </a:stretch>
              </a:blipFill>
              <a:ln w="28575">
                <a:noFill/>
              </a:ln>
            </p:spPr>
            <p:txBody>
              <a:bodyPr/>
              <a:lstStyle/>
              <a:p>
                <a:r>
                  <a:rPr lang="en-US">
                    <a:noFill/>
                  </a:rPr>
                  <a:t> </a:t>
                </a:r>
              </a:p>
            </p:txBody>
          </p:sp>
        </mc:Fallback>
      </mc:AlternateContent>
      <p:sp>
        <p:nvSpPr>
          <p:cNvPr id="290" name="TextBox 289">
            <a:extLst>
              <a:ext uri="{FF2B5EF4-FFF2-40B4-BE49-F238E27FC236}">
                <a16:creationId xmlns:a16="http://schemas.microsoft.com/office/drawing/2014/main" id="{F6C8BD0C-FFC8-FC47-B8C0-830350DC40D9}"/>
              </a:ext>
            </a:extLst>
          </p:cNvPr>
          <p:cNvSpPr txBox="1"/>
          <p:nvPr/>
        </p:nvSpPr>
        <p:spPr>
          <a:xfrm rot="5400000">
            <a:off x="7848089" y="1526809"/>
            <a:ext cx="423415" cy="29854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40"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31" name="TextBox 130">
            <a:extLst>
              <a:ext uri="{FF2B5EF4-FFF2-40B4-BE49-F238E27FC236}">
                <a16:creationId xmlns:a16="http://schemas.microsoft.com/office/drawing/2014/main" id="{0468EBC9-E2DB-5E42-8D57-053724B4B2E2}"/>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38" name="Group 137">
            <a:extLst>
              <a:ext uri="{FF2B5EF4-FFF2-40B4-BE49-F238E27FC236}">
                <a16:creationId xmlns:a16="http://schemas.microsoft.com/office/drawing/2014/main" id="{F2F2FA5D-34E4-344D-B67E-F9D11E9FA669}"/>
              </a:ext>
            </a:extLst>
          </p:cNvPr>
          <p:cNvGrpSpPr/>
          <p:nvPr/>
        </p:nvGrpSpPr>
        <p:grpSpPr>
          <a:xfrm>
            <a:off x="6934108" y="3100510"/>
            <a:ext cx="488434" cy="487638"/>
            <a:chOff x="5998464" y="4616263"/>
            <a:chExt cx="1316736" cy="1314591"/>
          </a:xfrm>
        </p:grpSpPr>
        <p:sp>
          <p:nvSpPr>
            <p:cNvPr id="142" name="Oval 141">
              <a:extLst>
                <a:ext uri="{FF2B5EF4-FFF2-40B4-BE49-F238E27FC236}">
                  <a16:creationId xmlns:a16="http://schemas.microsoft.com/office/drawing/2014/main" id="{4771FF2C-9534-6040-A3D6-B877ACF7A114}"/>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70871553-1EB8-8B44-9C1B-39452FF782CD}"/>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a:endCxn id="86"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0AD8B3E-7732-4265-8EC5-8B68A064FC56}"/>
              </a:ext>
            </a:extLst>
          </p:cNvPr>
          <p:cNvCxnSpPr>
            <a:cxnSpLocks/>
            <a:stCxn id="109" idx="3"/>
            <a:endCxn id="143" idx="1"/>
          </p:cNvCxnSpPr>
          <p:nvPr/>
        </p:nvCxnSpPr>
        <p:spPr>
          <a:xfrm flipV="1">
            <a:off x="4406580" y="3355205"/>
            <a:ext cx="2545048" cy="3147406"/>
          </a:xfrm>
          <a:prstGeom prst="bentConnector3">
            <a:avLst>
              <a:gd name="adj1" fmla="val 857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B0F8B1B0-6574-46EE-910E-80048DC93E1E}"/>
              </a:ext>
            </a:extLst>
          </p:cNvPr>
          <p:cNvCxnSpPr>
            <a:cxnSpLocks/>
            <a:stCxn id="143" idx="2"/>
            <a:endCxn id="254" idx="1"/>
          </p:cNvCxnSpPr>
          <p:nvPr/>
        </p:nvCxnSpPr>
        <p:spPr>
          <a:xfrm rot="16200000" flipH="1">
            <a:off x="6120541" y="4610125"/>
            <a:ext cx="2690687" cy="58140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42B80B20-3301-4CB0-8DB1-AD6804FAD07F}"/>
              </a:ext>
            </a:extLst>
          </p:cNvPr>
          <p:cNvCxnSpPr>
            <a:cxnSpLocks/>
            <a:stCxn id="184" idx="3"/>
            <a:endCxn id="143" idx="1"/>
          </p:cNvCxnSpPr>
          <p:nvPr/>
        </p:nvCxnSpPr>
        <p:spPr>
          <a:xfrm>
            <a:off x="6225539" y="2036180"/>
            <a:ext cx="726089" cy="1319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1505E05E-8B32-472D-AE6F-441E49D2FD5E}"/>
              </a:ext>
            </a:extLst>
          </p:cNvPr>
          <p:cNvCxnSpPr>
            <a:cxnSpLocks/>
            <a:stCxn id="142" idx="0"/>
            <a:endCxn id="233" idx="1"/>
          </p:cNvCxnSpPr>
          <p:nvPr/>
        </p:nvCxnSpPr>
        <p:spPr>
          <a:xfrm rot="5400000" flipH="1" flipV="1">
            <a:off x="6831898" y="2362335"/>
            <a:ext cx="1084603" cy="39174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A0E510AC-3CBE-4B83-981F-9A6361A4D688}"/>
              </a:ext>
            </a:extLst>
          </p:cNvPr>
          <p:cNvSpPr txBox="1"/>
          <p:nvPr/>
        </p:nvSpPr>
        <p:spPr>
          <a:xfrm>
            <a:off x="6912550" y="3712710"/>
            <a:ext cx="1227792"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71B11748-1671-472B-B853-C8334302136A}"/>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6DD5B946-3177-42CE-ABCD-EC0DB33E6324}"/>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E5DFCCAC-798D-46A0-ABDE-32D0DE431308}"/>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C863994-0725-450F-B3C7-2E991A76926F}"/>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5202976-6416-494C-98E6-C0A32C072D23}"/>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2BA98F8-38D8-4915-B91A-E4CDA875A6E7}"/>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2F4C55C7-48F5-4991-9660-C628147FB03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080BCB23-5B38-4AA0-829F-B22C421FAEBE}"/>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C10BB2A5-7C7B-4FBD-8399-B01868771E6D}"/>
              </a:ext>
            </a:extLst>
          </p:cNvPr>
          <p:cNvCxnSpPr>
            <a:cxnSpLocks/>
            <a:stCxn id="96" idx="6"/>
            <a:endCxn id="99"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7B619BA2-3BB6-4DF7-90C2-633F0E71311A}"/>
              </a:ext>
            </a:extLst>
          </p:cNvPr>
          <p:cNvCxnSpPr>
            <a:cxnSpLocks/>
            <a:stCxn id="98" idx="6"/>
            <a:endCxn id="100"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107" name="Straight Connector 106">
            <a:extLst>
              <a:ext uri="{FF2B5EF4-FFF2-40B4-BE49-F238E27FC236}">
                <a16:creationId xmlns:a16="http://schemas.microsoft.com/office/drawing/2014/main" id="{A3375083-5183-401D-835B-6F17D1DBF5E2}"/>
              </a:ext>
            </a:extLst>
          </p:cNvPr>
          <p:cNvCxnSpPr>
            <a:cxnSpLocks/>
            <a:stCxn id="98" idx="6"/>
            <a:endCxn id="99"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108" name="Straight Connector 107">
            <a:extLst>
              <a:ext uri="{FF2B5EF4-FFF2-40B4-BE49-F238E27FC236}">
                <a16:creationId xmlns:a16="http://schemas.microsoft.com/office/drawing/2014/main" id="{F7C0592A-8476-47E6-BC10-326B3EEF0949}"/>
              </a:ext>
            </a:extLst>
          </p:cNvPr>
          <p:cNvCxnSpPr>
            <a:cxnSpLocks/>
            <a:stCxn id="100" idx="2"/>
            <a:endCxn id="96"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110" name="Straight Connector 109">
            <a:extLst>
              <a:ext uri="{FF2B5EF4-FFF2-40B4-BE49-F238E27FC236}">
                <a16:creationId xmlns:a16="http://schemas.microsoft.com/office/drawing/2014/main" id="{C46CE0BA-BA85-488E-B8A1-1CF63AA807BC}"/>
              </a:ext>
            </a:extLst>
          </p:cNvPr>
          <p:cNvCxnSpPr>
            <a:cxnSpLocks/>
            <a:stCxn id="101" idx="1"/>
            <a:endCxn id="98"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111" name="Straight Connector 110">
            <a:extLst>
              <a:ext uri="{FF2B5EF4-FFF2-40B4-BE49-F238E27FC236}">
                <a16:creationId xmlns:a16="http://schemas.microsoft.com/office/drawing/2014/main" id="{D7567A3F-0CE3-4B4D-873B-A2EEA0686FF7}"/>
              </a:ext>
            </a:extLst>
          </p:cNvPr>
          <p:cNvCxnSpPr>
            <a:cxnSpLocks/>
            <a:stCxn id="101" idx="1"/>
            <a:endCxn id="96"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112" name="Straight Connector 111">
            <a:extLst>
              <a:ext uri="{FF2B5EF4-FFF2-40B4-BE49-F238E27FC236}">
                <a16:creationId xmlns:a16="http://schemas.microsoft.com/office/drawing/2014/main" id="{06A3687F-1505-4484-814E-8372623C3BF0}"/>
              </a:ext>
            </a:extLst>
          </p:cNvPr>
          <p:cNvCxnSpPr>
            <a:cxnSpLocks/>
            <a:stCxn id="102" idx="2"/>
            <a:endCxn id="99"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113" name="Straight Connector 112">
            <a:extLst>
              <a:ext uri="{FF2B5EF4-FFF2-40B4-BE49-F238E27FC236}">
                <a16:creationId xmlns:a16="http://schemas.microsoft.com/office/drawing/2014/main" id="{EF07A638-BA1E-4DA8-B6C7-A6C452CF3DC6}"/>
              </a:ext>
            </a:extLst>
          </p:cNvPr>
          <p:cNvCxnSpPr>
            <a:cxnSpLocks/>
            <a:stCxn id="103" idx="2"/>
            <a:endCxn id="99"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114" name="Straight Connector 113">
            <a:extLst>
              <a:ext uri="{FF2B5EF4-FFF2-40B4-BE49-F238E27FC236}">
                <a16:creationId xmlns:a16="http://schemas.microsoft.com/office/drawing/2014/main" id="{26162AB0-1652-40FD-BF21-75D960ED009D}"/>
              </a:ext>
            </a:extLst>
          </p:cNvPr>
          <p:cNvCxnSpPr>
            <a:cxnSpLocks/>
            <a:stCxn id="102" idx="2"/>
            <a:endCxn id="100"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115" name="Straight Connector 114">
            <a:extLst>
              <a:ext uri="{FF2B5EF4-FFF2-40B4-BE49-F238E27FC236}">
                <a16:creationId xmlns:a16="http://schemas.microsoft.com/office/drawing/2014/main" id="{DF07A682-C5BD-4417-AC38-D5F0E99D940F}"/>
              </a:ext>
            </a:extLst>
          </p:cNvPr>
          <p:cNvCxnSpPr>
            <a:cxnSpLocks/>
            <a:endCxn id="100"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116" name="Straight Connector 115">
            <a:extLst>
              <a:ext uri="{FF2B5EF4-FFF2-40B4-BE49-F238E27FC236}">
                <a16:creationId xmlns:a16="http://schemas.microsoft.com/office/drawing/2014/main" id="{5DDC34F9-A5F6-442C-8B49-96A1BD007268}"/>
              </a:ext>
            </a:extLst>
          </p:cNvPr>
          <p:cNvCxnSpPr>
            <a:cxnSpLocks/>
            <a:stCxn id="103" idx="2"/>
            <a:endCxn id="101"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117" name="Straight Connector 116">
            <a:extLst>
              <a:ext uri="{FF2B5EF4-FFF2-40B4-BE49-F238E27FC236}">
                <a16:creationId xmlns:a16="http://schemas.microsoft.com/office/drawing/2014/main" id="{8B7E24A1-8336-414D-9C62-ED6EF4E5C73A}"/>
              </a:ext>
            </a:extLst>
          </p:cNvPr>
          <p:cNvCxnSpPr>
            <a:cxnSpLocks/>
            <a:stCxn id="102" idx="2"/>
            <a:endCxn id="101"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121" name="Connector: Elbow 120">
            <a:extLst>
              <a:ext uri="{FF2B5EF4-FFF2-40B4-BE49-F238E27FC236}">
                <a16:creationId xmlns:a16="http://schemas.microsoft.com/office/drawing/2014/main" id="{0ECFB2E2-645E-407C-97FD-C8B371A7DD1D}"/>
              </a:ext>
            </a:extLst>
          </p:cNvPr>
          <p:cNvCxnSpPr>
            <a:cxnSpLocks/>
            <a:stCxn id="86" idx="2"/>
            <a:endCxn id="109"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One-h</a:t>
            </a:r>
            <a:r>
              <a:rPr kumimoji="0" lang="en-US"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ot</a:t>
            </a: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Encoding</a:t>
            </a:r>
          </a:p>
        </p:txBody>
      </p:sp>
      <p:cxnSp>
        <p:nvCxnSpPr>
          <p:cNvPr id="180" name="Connector: Elbow 179">
            <a:extLst>
              <a:ext uri="{FF2B5EF4-FFF2-40B4-BE49-F238E27FC236}">
                <a16:creationId xmlns:a16="http://schemas.microsoft.com/office/drawing/2014/main" id="{75F66C1E-7D8B-4DAD-938D-68120E0EB523}"/>
              </a:ext>
            </a:extLst>
          </p:cNvPr>
          <p:cNvCxnSpPr>
            <a:cxnSpLocks/>
            <a:stCxn id="109" idx="3"/>
            <a:endCxn id="94"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1534880-AF73-4DEC-AD0B-1E371C12C7D7}"/>
              </a:ext>
            </a:extLst>
          </p:cNvPr>
          <p:cNvSpPr/>
          <p:nvPr/>
        </p:nvSpPr>
        <p:spPr>
          <a:xfrm>
            <a:off x="7570073" y="1071449"/>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Slide Number Placeholder 1">
            <a:extLst>
              <a:ext uri="{FF2B5EF4-FFF2-40B4-BE49-F238E27FC236}">
                <a16:creationId xmlns:a16="http://schemas.microsoft.com/office/drawing/2014/main" id="{B467F835-EEFB-43CC-A10D-CF7BDC55385C}"/>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grpSp>
        <p:nvGrpSpPr>
          <p:cNvPr id="76" name="Group 75">
            <a:extLst>
              <a:ext uri="{FF2B5EF4-FFF2-40B4-BE49-F238E27FC236}">
                <a16:creationId xmlns:a16="http://schemas.microsoft.com/office/drawing/2014/main" id="{69C719BF-82A2-442A-9661-017DA2017EEC}"/>
              </a:ext>
            </a:extLst>
          </p:cNvPr>
          <p:cNvGrpSpPr/>
          <p:nvPr/>
        </p:nvGrpSpPr>
        <p:grpSpPr>
          <a:xfrm>
            <a:off x="7516648" y="5307021"/>
            <a:ext cx="4236668" cy="1426040"/>
            <a:chOff x="24239616" y="14217399"/>
            <a:chExt cx="2487168" cy="2441912"/>
          </a:xfrm>
        </p:grpSpPr>
        <p:sp>
          <p:nvSpPr>
            <p:cNvPr id="78" name="Rectangle 77">
              <a:extLst>
                <a:ext uri="{FF2B5EF4-FFF2-40B4-BE49-F238E27FC236}">
                  <a16:creationId xmlns:a16="http://schemas.microsoft.com/office/drawing/2014/main" id="{E72288A5-FA31-49C5-8176-DE158566CB68}"/>
                </a:ext>
              </a:extLst>
            </p:cNvPr>
            <p:cNvSpPr/>
            <p:nvPr/>
          </p:nvSpPr>
          <p:spPr>
            <a:xfrm>
              <a:off x="24239616" y="14217399"/>
              <a:ext cx="2487168" cy="2441912"/>
            </a:xfrm>
            <a:prstGeom prst="rect">
              <a:avLst/>
            </a:prstGeom>
            <a:noFill/>
            <a:ln w="28575" cap="flat" cmpd="sng" algn="ctr">
              <a:solidFill>
                <a:srgbClr val="70AD47"/>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9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E22C480E-ACD4-4FDB-BB8D-87A1E9F4D295}"/>
                </a:ext>
              </a:extLst>
            </p:cNvPr>
            <p:cNvSpPr txBox="1"/>
            <p:nvPr/>
          </p:nvSpPr>
          <p:spPr>
            <a:xfrm>
              <a:off x="24480389" y="14217399"/>
              <a:ext cx="2033079" cy="685137"/>
            </a:xfrm>
            <a:prstGeom prst="rect">
              <a:avLst/>
            </a:prstGeom>
            <a:noFill/>
            <a:ln w="28575">
              <a:noFill/>
              <a:prstDash val="dash"/>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0AD47"/>
                  </a:solidFill>
                  <a:effectLst/>
                  <a:uLnTx/>
                  <a:uFillTx/>
                  <a:latin typeface="Calibri" panose="020F0502020204030204"/>
                </a:rPr>
                <a:t>Privacy Guardian</a:t>
              </a:r>
            </a:p>
          </p:txBody>
        </p:sp>
      </p:grpSp>
      <p:sp>
        <p:nvSpPr>
          <p:cNvPr id="73" name="Rectangle 72">
            <a:extLst>
              <a:ext uri="{FF2B5EF4-FFF2-40B4-BE49-F238E27FC236}">
                <a16:creationId xmlns:a16="http://schemas.microsoft.com/office/drawing/2014/main" id="{2D4A3AD8-F84E-4802-AF07-3E96651A2055}"/>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5669058"/>
      </p:ext>
    </p:extLst>
  </p:cSld>
  <p:clrMapOvr>
    <a:masterClrMapping/>
  </p:clrMapOvr>
  <mc:AlternateContent xmlns:mc="http://schemas.openxmlformats.org/markup-compatibility/2006" xmlns:p14="http://schemas.microsoft.com/office/powerpoint/2010/main">
    <mc:Choice Requires="p14">
      <p:transition spd="slow" p14:dur="2000" advTm="9600"/>
    </mc:Choice>
    <mc:Fallback xmlns="">
      <p:transition spd="slow" advTm="96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92" name="Connector: Elbow 191">
            <a:extLst>
              <a:ext uri="{FF2B5EF4-FFF2-40B4-BE49-F238E27FC236}">
                <a16:creationId xmlns:a16="http://schemas.microsoft.com/office/drawing/2014/main" id="{DD99B405-6BE7-4C87-8952-3519509E4F9D}"/>
              </a:ext>
            </a:extLst>
          </p:cNvPr>
          <p:cNvCxnSpPr>
            <a:cxnSpLocks/>
            <a:stCxn id="94" idx="0"/>
            <a:endCxn id="184" idx="1"/>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77" name="Straight Arrow Connector 76">
            <a:extLst>
              <a:ext uri="{FF2B5EF4-FFF2-40B4-BE49-F238E27FC236}">
                <a16:creationId xmlns:a16="http://schemas.microsoft.com/office/drawing/2014/main" id="{734B6FD0-1483-1843-94C2-1E7E332344E4}"/>
              </a:ext>
            </a:extLst>
          </p:cNvPr>
          <p:cNvCxnSpPr>
            <a:cxnSpLocks/>
            <a:stCxn id="86"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91" name="Straight Arrow Connector 90">
            <a:extLst>
              <a:ext uri="{FF2B5EF4-FFF2-40B4-BE49-F238E27FC236}">
                <a16:creationId xmlns:a16="http://schemas.microsoft.com/office/drawing/2014/main" id="{BE48AAB3-77F7-8B40-B3E4-F6274B48B40A}"/>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3A816B0-6CAA-0648-9305-91CC42A938C2}"/>
              </a:ext>
            </a:extLst>
          </p:cNvPr>
          <p:cNvSpPr txBox="1"/>
          <p:nvPr/>
        </p:nvSpPr>
        <p:spPr>
          <a:xfrm>
            <a:off x="3542853" y="2945882"/>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3BFEEA10-F2BD-7D4C-B5B7-829FFCF6535D}"/>
              </a:ext>
            </a:extLst>
          </p:cNvPr>
          <p:cNvSpPr txBox="1"/>
          <p:nvPr/>
        </p:nvSpPr>
        <p:spPr>
          <a:xfrm>
            <a:off x="4148631" y="1607255"/>
            <a:ext cx="1131974"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Decrypt</a:t>
            </a:r>
          </a:p>
        </p:txBody>
      </p:sp>
      <p:sp>
        <p:nvSpPr>
          <p:cNvPr id="177" name="TextBox 176">
            <a:extLst>
              <a:ext uri="{FF2B5EF4-FFF2-40B4-BE49-F238E27FC236}">
                <a16:creationId xmlns:a16="http://schemas.microsoft.com/office/drawing/2014/main" id="{0C75F675-A0D4-7D4B-990D-AC00D84CD6BC}"/>
              </a:ext>
            </a:extLst>
          </p:cNvPr>
          <p:cNvSpPr txBox="1"/>
          <p:nvPr/>
        </p:nvSpPr>
        <p:spPr>
          <a:xfrm>
            <a:off x="5350012" y="1094008"/>
            <a:ext cx="875527"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F55F8BC0-A82D-6547-991B-19E00F5A1BE3}"/>
              </a:ext>
            </a:extLst>
          </p:cNvPr>
          <p:cNvSpPr txBox="1"/>
          <p:nvPr/>
        </p:nvSpPr>
        <p:spPr>
          <a:xfrm>
            <a:off x="5350010" y="1836125"/>
            <a:ext cx="875529"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6CCB4F64-11DD-474B-898F-F9436BC498B2}"/>
              </a:ext>
            </a:extLst>
          </p:cNvPr>
          <p:cNvSpPr/>
          <p:nvPr/>
        </p:nvSpPr>
        <p:spPr>
          <a:xfrm>
            <a:off x="5350012" y="1094008"/>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665FCB86-F072-7144-B79D-98FC5FA35885}"/>
              </a:ext>
            </a:extLst>
          </p:cNvPr>
          <p:cNvSpPr txBox="1"/>
          <p:nvPr/>
        </p:nvSpPr>
        <p:spPr>
          <a:xfrm rot="5400000">
            <a:off x="5586606" y="1513856"/>
            <a:ext cx="456557" cy="297774"/>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5"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21" name="TextBox 220">
            <a:extLst>
              <a:ext uri="{FF2B5EF4-FFF2-40B4-BE49-F238E27FC236}">
                <a16:creationId xmlns:a16="http://schemas.microsoft.com/office/drawing/2014/main" id="{BA8E1564-B7C0-784D-821D-D3248C520701}"/>
              </a:ext>
            </a:extLst>
          </p:cNvPr>
          <p:cNvSpPr txBox="1"/>
          <p:nvPr/>
        </p:nvSpPr>
        <p:spPr>
          <a:xfrm>
            <a:off x="7267863" y="2640451"/>
            <a:ext cx="1254997"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One-hot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encoding</a:t>
            </a:r>
          </a:p>
        </p:txBody>
      </p:sp>
      <p:sp>
        <p:nvSpPr>
          <p:cNvPr id="222" name="TextBox 221">
            <a:extLst>
              <a:ext uri="{FF2B5EF4-FFF2-40B4-BE49-F238E27FC236}">
                <a16:creationId xmlns:a16="http://schemas.microsoft.com/office/drawing/2014/main" id="{537D5302-4B34-0D48-9203-A1ABC0FA4CCA}"/>
              </a:ext>
            </a:extLst>
          </p:cNvPr>
          <p:cNvSpPr txBox="1"/>
          <p:nvPr/>
        </p:nvSpPr>
        <p:spPr>
          <a:xfrm>
            <a:off x="7570074" y="1071449"/>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32">
            <a:extLst>
              <a:ext uri="{FF2B5EF4-FFF2-40B4-BE49-F238E27FC236}">
                <a16:creationId xmlns:a16="http://schemas.microsoft.com/office/drawing/2014/main" id="{372219E0-3D4A-9C48-941A-683F50B63E4E}"/>
              </a:ext>
            </a:extLst>
          </p:cNvPr>
          <p:cNvSpPr txBox="1"/>
          <p:nvPr/>
        </p:nvSpPr>
        <p:spPr>
          <a:xfrm>
            <a:off x="7570074" y="1815852"/>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Right Brace 236">
            <a:extLst>
              <a:ext uri="{FF2B5EF4-FFF2-40B4-BE49-F238E27FC236}">
                <a16:creationId xmlns:a16="http://schemas.microsoft.com/office/drawing/2014/main" id="{37B4D483-314A-F34F-BA05-805DBCF47C0B}"/>
              </a:ext>
            </a:extLst>
          </p:cNvPr>
          <p:cNvSpPr/>
          <p:nvPr/>
        </p:nvSpPr>
        <p:spPr>
          <a:xfrm>
            <a:off x="8529537" y="999749"/>
            <a:ext cx="233047" cy="13375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CB6139A6-FEDF-084A-B7E2-9042F79F8109}"/>
                  </a:ext>
                </a:extLst>
              </p:cNvPr>
              <p:cNvSpPr txBox="1"/>
              <p:nvPr/>
            </p:nvSpPr>
            <p:spPr>
              <a:xfrm>
                <a:off x="7756586" y="5779857"/>
                <a:ext cx="746218"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4" name="TextBox 253">
                <a:extLst>
                  <a:ext uri="{FF2B5EF4-FFF2-40B4-BE49-F238E27FC236}">
                    <a16:creationId xmlns:a16="http://schemas.microsoft.com/office/drawing/2014/main" id="{CB6139A6-FEDF-084A-B7E2-9042F79F8109}"/>
                  </a:ext>
                </a:extLst>
              </p:cNvPr>
              <p:cNvSpPr txBox="1">
                <a:spLocks noRot="1" noChangeAspect="1" noMove="1" noResize="1" noEditPoints="1" noAdjustHandles="1" noChangeArrowheads="1" noChangeShapeType="1" noTextEdit="1"/>
              </p:cNvSpPr>
              <p:nvPr/>
            </p:nvSpPr>
            <p:spPr>
              <a:xfrm>
                <a:off x="7756586" y="5779857"/>
                <a:ext cx="746218" cy="932628"/>
              </a:xfrm>
              <a:prstGeom prst="rect">
                <a:avLst/>
              </a:prstGeom>
              <a:blipFill>
                <a:blip r:embed="rId5"/>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19D1CACE-08B2-4B42-B27C-3E9AA00CD7FB}"/>
                  </a:ext>
                </a:extLst>
              </p:cNvPr>
              <p:cNvSpPr txBox="1"/>
              <p:nvPr/>
            </p:nvSpPr>
            <p:spPr>
              <a:xfrm>
                <a:off x="10137989" y="1194568"/>
                <a:ext cx="457102"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s</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8" name="TextBox 257">
                <a:extLst>
                  <a:ext uri="{FF2B5EF4-FFF2-40B4-BE49-F238E27FC236}">
                    <a16:creationId xmlns:a16="http://schemas.microsoft.com/office/drawing/2014/main" id="{19D1CACE-08B2-4B42-B27C-3E9AA00CD7FB}"/>
                  </a:ext>
                </a:extLst>
              </p:cNvPr>
              <p:cNvSpPr txBox="1">
                <a:spLocks noRot="1" noChangeAspect="1" noMove="1" noResize="1" noEditPoints="1" noAdjustHandles="1" noChangeArrowheads="1" noChangeShapeType="1" noTextEdit="1"/>
              </p:cNvSpPr>
              <p:nvPr/>
            </p:nvSpPr>
            <p:spPr>
              <a:xfrm>
                <a:off x="10137989" y="1194568"/>
                <a:ext cx="457102" cy="932628"/>
              </a:xfrm>
              <a:prstGeom prst="rect">
                <a:avLst/>
              </a:prstGeom>
              <a:blipFill>
                <a:blip r:embed="rId6"/>
                <a:stretch>
                  <a:fillRect r="-30667"/>
                </a:stretch>
              </a:blipFill>
              <a:ln w="28575">
                <a:noFill/>
              </a:ln>
            </p:spPr>
            <p:txBody>
              <a:bodyPr/>
              <a:lstStyle/>
              <a:p>
                <a:r>
                  <a:rPr lang="en-US">
                    <a:noFill/>
                  </a:rPr>
                  <a:t> </a:t>
                </a:r>
              </a:p>
            </p:txBody>
          </p:sp>
        </mc:Fallback>
      </mc:AlternateContent>
      <p:cxnSp>
        <p:nvCxnSpPr>
          <p:cNvPr id="263" name="Straight Arrow Connector 262">
            <a:extLst>
              <a:ext uri="{FF2B5EF4-FFF2-40B4-BE49-F238E27FC236}">
                <a16:creationId xmlns:a16="http://schemas.microsoft.com/office/drawing/2014/main" id="{8E2BDAE5-149F-534F-8674-801580C5286C}"/>
              </a:ext>
            </a:extLst>
          </p:cNvPr>
          <p:cNvCxnSpPr>
            <a:cxnSpLocks/>
            <a:stCxn id="237" idx="1"/>
            <a:endCxn id="258" idx="1"/>
          </p:cNvCxnSpPr>
          <p:nvPr/>
        </p:nvCxnSpPr>
        <p:spPr>
          <a:xfrm flipV="1">
            <a:off x="8762584" y="1660882"/>
            <a:ext cx="1375405" cy="7661"/>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76E57BF8-6D32-6C4D-BEF6-D5D090FF24C5}"/>
              </a:ext>
            </a:extLst>
          </p:cNvPr>
          <p:cNvCxnSpPr>
            <a:cxnSpLocks/>
            <a:stCxn id="254" idx="3"/>
            <a:endCxn id="276" idx="1"/>
          </p:cNvCxnSpPr>
          <p:nvPr/>
        </p:nvCxnSpPr>
        <p:spPr>
          <a:xfrm flipV="1">
            <a:off x="8502804" y="6244647"/>
            <a:ext cx="1074885" cy="1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2C731E87-D836-8B4C-9514-C2DB8DEE97F5}"/>
              </a:ext>
            </a:extLst>
          </p:cNvPr>
          <p:cNvSpPr txBox="1"/>
          <p:nvPr/>
        </p:nvSpPr>
        <p:spPr>
          <a:xfrm>
            <a:off x="8388217" y="5858251"/>
            <a:ext cx="121751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Gaussian noise</a:t>
            </a:r>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200A64D1-D85C-7F45-82C2-40BA0805261C}"/>
                  </a:ext>
                </a:extLst>
              </p:cNvPr>
              <p:cNvSpPr txBox="1"/>
              <p:nvPr/>
            </p:nvSpPr>
            <p:spPr>
              <a:xfrm>
                <a:off x="9577689" y="5778333"/>
                <a:ext cx="2118797"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𝐷𝑃</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𝑁𝑜𝑖𝑠𝑒</m:t>
                      </m:r>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76" name="TextBox 275">
                <a:extLst>
                  <a:ext uri="{FF2B5EF4-FFF2-40B4-BE49-F238E27FC236}">
                    <a16:creationId xmlns:a16="http://schemas.microsoft.com/office/drawing/2014/main" id="{200A64D1-D85C-7F45-82C2-40BA0805261C}"/>
                  </a:ext>
                </a:extLst>
              </p:cNvPr>
              <p:cNvSpPr txBox="1">
                <a:spLocks noRot="1" noChangeAspect="1" noMove="1" noResize="1" noEditPoints="1" noAdjustHandles="1" noChangeArrowheads="1" noChangeShapeType="1" noTextEdit="1"/>
              </p:cNvSpPr>
              <p:nvPr/>
            </p:nvSpPr>
            <p:spPr>
              <a:xfrm>
                <a:off x="9577689" y="5778333"/>
                <a:ext cx="2118797" cy="932628"/>
              </a:xfrm>
              <a:prstGeom prst="rect">
                <a:avLst/>
              </a:prstGeom>
              <a:blipFill>
                <a:blip r:embed="rId7"/>
                <a:stretch>
                  <a:fillRect/>
                </a:stretch>
              </a:blipFill>
              <a:ln w="28575">
                <a:noFill/>
              </a:ln>
            </p:spPr>
            <p:txBody>
              <a:bodyPr/>
              <a:lstStyle/>
              <a:p>
                <a:r>
                  <a:rPr lang="en-US">
                    <a:noFill/>
                  </a:rPr>
                  <a:t> </a:t>
                </a:r>
              </a:p>
            </p:txBody>
          </p:sp>
        </mc:Fallback>
      </mc:AlternateContent>
      <p:sp>
        <p:nvSpPr>
          <p:cNvPr id="290" name="TextBox 289">
            <a:extLst>
              <a:ext uri="{FF2B5EF4-FFF2-40B4-BE49-F238E27FC236}">
                <a16:creationId xmlns:a16="http://schemas.microsoft.com/office/drawing/2014/main" id="{F6C8BD0C-FFC8-FC47-B8C0-830350DC40D9}"/>
              </a:ext>
            </a:extLst>
          </p:cNvPr>
          <p:cNvSpPr txBox="1"/>
          <p:nvPr/>
        </p:nvSpPr>
        <p:spPr>
          <a:xfrm rot="5400000">
            <a:off x="7848089" y="1526809"/>
            <a:ext cx="423415" cy="29854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40"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31" name="TextBox 130">
            <a:extLst>
              <a:ext uri="{FF2B5EF4-FFF2-40B4-BE49-F238E27FC236}">
                <a16:creationId xmlns:a16="http://schemas.microsoft.com/office/drawing/2014/main" id="{0468EBC9-E2DB-5E42-8D57-053724B4B2E2}"/>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38" name="Group 137">
            <a:extLst>
              <a:ext uri="{FF2B5EF4-FFF2-40B4-BE49-F238E27FC236}">
                <a16:creationId xmlns:a16="http://schemas.microsoft.com/office/drawing/2014/main" id="{F2F2FA5D-34E4-344D-B67E-F9D11E9FA669}"/>
              </a:ext>
            </a:extLst>
          </p:cNvPr>
          <p:cNvGrpSpPr/>
          <p:nvPr/>
        </p:nvGrpSpPr>
        <p:grpSpPr>
          <a:xfrm>
            <a:off x="6934108" y="3100510"/>
            <a:ext cx="488434" cy="487638"/>
            <a:chOff x="5998464" y="4616263"/>
            <a:chExt cx="1316736" cy="1314591"/>
          </a:xfrm>
        </p:grpSpPr>
        <p:sp>
          <p:nvSpPr>
            <p:cNvPr id="142" name="Oval 141">
              <a:extLst>
                <a:ext uri="{FF2B5EF4-FFF2-40B4-BE49-F238E27FC236}">
                  <a16:creationId xmlns:a16="http://schemas.microsoft.com/office/drawing/2014/main" id="{4771FF2C-9534-6040-A3D6-B877ACF7A114}"/>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70871553-1EB8-8B44-9C1B-39452FF782CD}"/>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grpSp>
        <p:nvGrpSpPr>
          <p:cNvPr id="144" name="Group 143">
            <a:extLst>
              <a:ext uri="{FF2B5EF4-FFF2-40B4-BE49-F238E27FC236}">
                <a16:creationId xmlns:a16="http://schemas.microsoft.com/office/drawing/2014/main" id="{8DB59F84-FB47-A546-8EC8-42F512C22A10}"/>
              </a:ext>
            </a:extLst>
          </p:cNvPr>
          <p:cNvGrpSpPr/>
          <p:nvPr/>
        </p:nvGrpSpPr>
        <p:grpSpPr>
          <a:xfrm>
            <a:off x="7706191" y="4742281"/>
            <a:ext cx="488434" cy="487638"/>
            <a:chOff x="5998464" y="4616263"/>
            <a:chExt cx="1316736" cy="1314591"/>
          </a:xfrm>
        </p:grpSpPr>
        <p:sp>
          <p:nvSpPr>
            <p:cNvPr id="145" name="Oval 144">
              <a:extLst>
                <a:ext uri="{FF2B5EF4-FFF2-40B4-BE49-F238E27FC236}">
                  <a16:creationId xmlns:a16="http://schemas.microsoft.com/office/drawing/2014/main" id="{8DB07943-5F02-854B-8065-318846CE4F80}"/>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A921F470-56A4-474E-9416-D37B8F77BA99}"/>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a:endCxn id="86"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0AD8B3E-7732-4265-8EC5-8B68A064FC56}"/>
              </a:ext>
            </a:extLst>
          </p:cNvPr>
          <p:cNvCxnSpPr>
            <a:cxnSpLocks/>
            <a:stCxn id="109" idx="3"/>
            <a:endCxn id="143" idx="1"/>
          </p:cNvCxnSpPr>
          <p:nvPr/>
        </p:nvCxnSpPr>
        <p:spPr>
          <a:xfrm flipV="1">
            <a:off x="4406580" y="3355205"/>
            <a:ext cx="2545048" cy="3147406"/>
          </a:xfrm>
          <a:prstGeom prst="bentConnector3">
            <a:avLst>
              <a:gd name="adj1" fmla="val 857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B0F8B1B0-6574-46EE-910E-80048DC93E1E}"/>
              </a:ext>
            </a:extLst>
          </p:cNvPr>
          <p:cNvCxnSpPr>
            <a:cxnSpLocks/>
            <a:stCxn id="143" idx="2"/>
            <a:endCxn id="254" idx="1"/>
          </p:cNvCxnSpPr>
          <p:nvPr/>
        </p:nvCxnSpPr>
        <p:spPr>
          <a:xfrm rot="16200000" flipH="1">
            <a:off x="6120541" y="4610125"/>
            <a:ext cx="2690687" cy="58140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42B80B20-3301-4CB0-8DB1-AD6804FAD07F}"/>
              </a:ext>
            </a:extLst>
          </p:cNvPr>
          <p:cNvCxnSpPr>
            <a:cxnSpLocks/>
            <a:stCxn id="184" idx="3"/>
            <a:endCxn id="143" idx="1"/>
          </p:cNvCxnSpPr>
          <p:nvPr/>
        </p:nvCxnSpPr>
        <p:spPr>
          <a:xfrm>
            <a:off x="6225539" y="2036180"/>
            <a:ext cx="726089" cy="1319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1505E05E-8B32-472D-AE6F-441E49D2FD5E}"/>
              </a:ext>
            </a:extLst>
          </p:cNvPr>
          <p:cNvCxnSpPr>
            <a:cxnSpLocks/>
            <a:stCxn id="142" idx="0"/>
            <a:endCxn id="233" idx="1"/>
          </p:cNvCxnSpPr>
          <p:nvPr/>
        </p:nvCxnSpPr>
        <p:spPr>
          <a:xfrm rot="5400000" flipH="1" flipV="1">
            <a:off x="6831898" y="2362335"/>
            <a:ext cx="1084603" cy="39174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A0E510AC-3CBE-4B83-981F-9A6361A4D688}"/>
              </a:ext>
            </a:extLst>
          </p:cNvPr>
          <p:cNvSpPr txBox="1"/>
          <p:nvPr/>
        </p:nvSpPr>
        <p:spPr>
          <a:xfrm>
            <a:off x="6912550" y="3712710"/>
            <a:ext cx="1227792"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71B11748-1671-472B-B853-C8334302136A}"/>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6DD5B946-3177-42CE-ABCD-EC0DB33E6324}"/>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E5DFCCAC-798D-46A0-ABDE-32D0DE431308}"/>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C863994-0725-450F-B3C7-2E991A76926F}"/>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5202976-6416-494C-98E6-C0A32C072D23}"/>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2BA98F8-38D8-4915-B91A-E4CDA875A6E7}"/>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2F4C55C7-48F5-4991-9660-C628147FB03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080BCB23-5B38-4AA0-829F-B22C421FAEBE}"/>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C10BB2A5-7C7B-4FBD-8399-B01868771E6D}"/>
              </a:ext>
            </a:extLst>
          </p:cNvPr>
          <p:cNvCxnSpPr>
            <a:cxnSpLocks/>
            <a:stCxn id="96" idx="6"/>
            <a:endCxn id="99"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7B619BA2-3BB6-4DF7-90C2-633F0E71311A}"/>
              </a:ext>
            </a:extLst>
          </p:cNvPr>
          <p:cNvCxnSpPr>
            <a:cxnSpLocks/>
            <a:stCxn id="98" idx="6"/>
            <a:endCxn id="100"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107" name="Straight Connector 106">
            <a:extLst>
              <a:ext uri="{FF2B5EF4-FFF2-40B4-BE49-F238E27FC236}">
                <a16:creationId xmlns:a16="http://schemas.microsoft.com/office/drawing/2014/main" id="{A3375083-5183-401D-835B-6F17D1DBF5E2}"/>
              </a:ext>
            </a:extLst>
          </p:cNvPr>
          <p:cNvCxnSpPr>
            <a:cxnSpLocks/>
            <a:stCxn id="98" idx="6"/>
            <a:endCxn id="99"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108" name="Straight Connector 107">
            <a:extLst>
              <a:ext uri="{FF2B5EF4-FFF2-40B4-BE49-F238E27FC236}">
                <a16:creationId xmlns:a16="http://schemas.microsoft.com/office/drawing/2014/main" id="{F7C0592A-8476-47E6-BC10-326B3EEF0949}"/>
              </a:ext>
            </a:extLst>
          </p:cNvPr>
          <p:cNvCxnSpPr>
            <a:cxnSpLocks/>
            <a:stCxn id="100" idx="2"/>
            <a:endCxn id="96"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110" name="Straight Connector 109">
            <a:extLst>
              <a:ext uri="{FF2B5EF4-FFF2-40B4-BE49-F238E27FC236}">
                <a16:creationId xmlns:a16="http://schemas.microsoft.com/office/drawing/2014/main" id="{C46CE0BA-BA85-488E-B8A1-1CF63AA807BC}"/>
              </a:ext>
            </a:extLst>
          </p:cNvPr>
          <p:cNvCxnSpPr>
            <a:cxnSpLocks/>
            <a:stCxn id="101" idx="1"/>
            <a:endCxn id="98"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111" name="Straight Connector 110">
            <a:extLst>
              <a:ext uri="{FF2B5EF4-FFF2-40B4-BE49-F238E27FC236}">
                <a16:creationId xmlns:a16="http://schemas.microsoft.com/office/drawing/2014/main" id="{D7567A3F-0CE3-4B4D-873B-A2EEA0686FF7}"/>
              </a:ext>
            </a:extLst>
          </p:cNvPr>
          <p:cNvCxnSpPr>
            <a:cxnSpLocks/>
            <a:stCxn id="101" idx="1"/>
            <a:endCxn id="96"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112" name="Straight Connector 111">
            <a:extLst>
              <a:ext uri="{FF2B5EF4-FFF2-40B4-BE49-F238E27FC236}">
                <a16:creationId xmlns:a16="http://schemas.microsoft.com/office/drawing/2014/main" id="{06A3687F-1505-4484-814E-8372623C3BF0}"/>
              </a:ext>
            </a:extLst>
          </p:cNvPr>
          <p:cNvCxnSpPr>
            <a:cxnSpLocks/>
            <a:stCxn id="102" idx="2"/>
            <a:endCxn id="99"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113" name="Straight Connector 112">
            <a:extLst>
              <a:ext uri="{FF2B5EF4-FFF2-40B4-BE49-F238E27FC236}">
                <a16:creationId xmlns:a16="http://schemas.microsoft.com/office/drawing/2014/main" id="{EF07A638-BA1E-4DA8-B6C7-A6C452CF3DC6}"/>
              </a:ext>
            </a:extLst>
          </p:cNvPr>
          <p:cNvCxnSpPr>
            <a:cxnSpLocks/>
            <a:stCxn id="103" idx="2"/>
            <a:endCxn id="99"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114" name="Straight Connector 113">
            <a:extLst>
              <a:ext uri="{FF2B5EF4-FFF2-40B4-BE49-F238E27FC236}">
                <a16:creationId xmlns:a16="http://schemas.microsoft.com/office/drawing/2014/main" id="{26162AB0-1652-40FD-BF21-75D960ED009D}"/>
              </a:ext>
            </a:extLst>
          </p:cNvPr>
          <p:cNvCxnSpPr>
            <a:cxnSpLocks/>
            <a:stCxn id="102" idx="2"/>
            <a:endCxn id="100"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115" name="Straight Connector 114">
            <a:extLst>
              <a:ext uri="{FF2B5EF4-FFF2-40B4-BE49-F238E27FC236}">
                <a16:creationId xmlns:a16="http://schemas.microsoft.com/office/drawing/2014/main" id="{DF07A682-C5BD-4417-AC38-D5F0E99D940F}"/>
              </a:ext>
            </a:extLst>
          </p:cNvPr>
          <p:cNvCxnSpPr>
            <a:cxnSpLocks/>
            <a:endCxn id="100"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116" name="Straight Connector 115">
            <a:extLst>
              <a:ext uri="{FF2B5EF4-FFF2-40B4-BE49-F238E27FC236}">
                <a16:creationId xmlns:a16="http://schemas.microsoft.com/office/drawing/2014/main" id="{5DDC34F9-A5F6-442C-8B49-96A1BD007268}"/>
              </a:ext>
            </a:extLst>
          </p:cNvPr>
          <p:cNvCxnSpPr>
            <a:cxnSpLocks/>
            <a:stCxn id="103" idx="2"/>
            <a:endCxn id="101"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117" name="Straight Connector 116">
            <a:extLst>
              <a:ext uri="{FF2B5EF4-FFF2-40B4-BE49-F238E27FC236}">
                <a16:creationId xmlns:a16="http://schemas.microsoft.com/office/drawing/2014/main" id="{8B7E24A1-8336-414D-9C62-ED6EF4E5C73A}"/>
              </a:ext>
            </a:extLst>
          </p:cNvPr>
          <p:cNvCxnSpPr>
            <a:cxnSpLocks/>
            <a:stCxn id="102" idx="2"/>
            <a:endCxn id="101"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121" name="Connector: Elbow 120">
            <a:extLst>
              <a:ext uri="{FF2B5EF4-FFF2-40B4-BE49-F238E27FC236}">
                <a16:creationId xmlns:a16="http://schemas.microsoft.com/office/drawing/2014/main" id="{0ECFB2E2-645E-407C-97FD-C8B371A7DD1D}"/>
              </a:ext>
            </a:extLst>
          </p:cNvPr>
          <p:cNvCxnSpPr>
            <a:cxnSpLocks/>
            <a:stCxn id="86" idx="2"/>
            <a:endCxn id="109"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Differential Privacy</a:t>
            </a:r>
          </a:p>
        </p:txBody>
      </p:sp>
      <p:cxnSp>
        <p:nvCxnSpPr>
          <p:cNvPr id="180" name="Connector: Elbow 179">
            <a:extLst>
              <a:ext uri="{FF2B5EF4-FFF2-40B4-BE49-F238E27FC236}">
                <a16:creationId xmlns:a16="http://schemas.microsoft.com/office/drawing/2014/main" id="{75F66C1E-7D8B-4DAD-938D-68120E0EB523}"/>
              </a:ext>
            </a:extLst>
          </p:cNvPr>
          <p:cNvCxnSpPr>
            <a:cxnSpLocks/>
            <a:stCxn id="109" idx="3"/>
            <a:endCxn id="94"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1534880-AF73-4DEC-AD0B-1E371C12C7D7}"/>
              </a:ext>
            </a:extLst>
          </p:cNvPr>
          <p:cNvSpPr/>
          <p:nvPr/>
        </p:nvSpPr>
        <p:spPr>
          <a:xfrm>
            <a:off x="7570073" y="1071449"/>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Slide Number Placeholder 1">
            <a:extLst>
              <a:ext uri="{FF2B5EF4-FFF2-40B4-BE49-F238E27FC236}">
                <a16:creationId xmlns:a16="http://schemas.microsoft.com/office/drawing/2014/main" id="{35E743FF-BB61-4A7F-B92E-2147EC13D61A}"/>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grpSp>
        <p:nvGrpSpPr>
          <p:cNvPr id="82" name="Group 81">
            <a:extLst>
              <a:ext uri="{FF2B5EF4-FFF2-40B4-BE49-F238E27FC236}">
                <a16:creationId xmlns:a16="http://schemas.microsoft.com/office/drawing/2014/main" id="{1B7AA8F2-58A4-4723-8DB8-AB137FB817B2}"/>
              </a:ext>
            </a:extLst>
          </p:cNvPr>
          <p:cNvGrpSpPr/>
          <p:nvPr/>
        </p:nvGrpSpPr>
        <p:grpSpPr>
          <a:xfrm>
            <a:off x="7516648" y="5307021"/>
            <a:ext cx="4236668" cy="1426040"/>
            <a:chOff x="24239616" y="14217399"/>
            <a:chExt cx="2487168" cy="2441912"/>
          </a:xfrm>
        </p:grpSpPr>
        <p:sp>
          <p:nvSpPr>
            <p:cNvPr id="84" name="Rectangle 83">
              <a:extLst>
                <a:ext uri="{FF2B5EF4-FFF2-40B4-BE49-F238E27FC236}">
                  <a16:creationId xmlns:a16="http://schemas.microsoft.com/office/drawing/2014/main" id="{AF84D5FA-C198-4DB9-AE8D-B7F6D740B8ED}"/>
                </a:ext>
              </a:extLst>
            </p:cNvPr>
            <p:cNvSpPr/>
            <p:nvPr/>
          </p:nvSpPr>
          <p:spPr>
            <a:xfrm>
              <a:off x="24239616" y="14217399"/>
              <a:ext cx="2487168" cy="2441912"/>
            </a:xfrm>
            <a:prstGeom prst="rect">
              <a:avLst/>
            </a:prstGeom>
            <a:noFill/>
            <a:ln w="28575" cap="flat" cmpd="sng" algn="ctr">
              <a:solidFill>
                <a:srgbClr val="70AD47"/>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9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925E8FFB-1075-4C3D-9939-06D764CDBBCA}"/>
                </a:ext>
              </a:extLst>
            </p:cNvPr>
            <p:cNvSpPr txBox="1"/>
            <p:nvPr/>
          </p:nvSpPr>
          <p:spPr>
            <a:xfrm>
              <a:off x="24480389" y="14217399"/>
              <a:ext cx="2033079" cy="685137"/>
            </a:xfrm>
            <a:prstGeom prst="rect">
              <a:avLst/>
            </a:prstGeom>
            <a:noFill/>
            <a:ln w="28575">
              <a:noFill/>
              <a:prstDash val="dash"/>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0AD47"/>
                  </a:solidFill>
                  <a:effectLst/>
                  <a:uLnTx/>
                  <a:uFillTx/>
                  <a:latin typeface="Calibri" panose="020F0502020204030204"/>
                </a:rPr>
                <a:t>Privacy Guardian</a:t>
              </a:r>
            </a:p>
          </p:txBody>
        </p:sp>
      </p:grpSp>
      <p:sp>
        <p:nvSpPr>
          <p:cNvPr id="87" name="Rectangle 86">
            <a:extLst>
              <a:ext uri="{FF2B5EF4-FFF2-40B4-BE49-F238E27FC236}">
                <a16:creationId xmlns:a16="http://schemas.microsoft.com/office/drawing/2014/main" id="{0400A54F-42E9-4FDA-B7C8-5F119F43DA48}"/>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574780"/>
      </p:ext>
    </p:extLst>
  </p:cSld>
  <p:clrMapOvr>
    <a:masterClrMapping/>
  </p:clrMapOvr>
  <mc:AlternateContent xmlns:mc="http://schemas.openxmlformats.org/markup-compatibility/2006" xmlns:p14="http://schemas.microsoft.com/office/powerpoint/2010/main">
    <mc:Choice Requires="p14">
      <p:transition spd="slow" p14:dur="2000" advTm="23049"/>
    </mc:Choice>
    <mc:Fallback xmlns="">
      <p:transition spd="slow" advTm="2304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92" name="Connector: Elbow 191">
            <a:extLst>
              <a:ext uri="{FF2B5EF4-FFF2-40B4-BE49-F238E27FC236}">
                <a16:creationId xmlns:a16="http://schemas.microsoft.com/office/drawing/2014/main" id="{DD99B405-6BE7-4C87-8952-3519509E4F9D}"/>
              </a:ext>
            </a:extLst>
          </p:cNvPr>
          <p:cNvCxnSpPr>
            <a:cxnSpLocks/>
            <a:stCxn id="94" idx="0"/>
            <a:endCxn id="184" idx="1"/>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77" name="Straight Arrow Connector 76">
            <a:extLst>
              <a:ext uri="{FF2B5EF4-FFF2-40B4-BE49-F238E27FC236}">
                <a16:creationId xmlns:a16="http://schemas.microsoft.com/office/drawing/2014/main" id="{734B6FD0-1483-1843-94C2-1E7E332344E4}"/>
              </a:ext>
            </a:extLst>
          </p:cNvPr>
          <p:cNvCxnSpPr>
            <a:cxnSpLocks/>
            <a:stCxn id="86"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91" name="Straight Arrow Connector 90">
            <a:extLst>
              <a:ext uri="{FF2B5EF4-FFF2-40B4-BE49-F238E27FC236}">
                <a16:creationId xmlns:a16="http://schemas.microsoft.com/office/drawing/2014/main" id="{BE48AAB3-77F7-8B40-B3E4-F6274B48B40A}"/>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3A816B0-6CAA-0648-9305-91CC42A938C2}"/>
              </a:ext>
            </a:extLst>
          </p:cNvPr>
          <p:cNvSpPr txBox="1"/>
          <p:nvPr/>
        </p:nvSpPr>
        <p:spPr>
          <a:xfrm>
            <a:off x="3542853" y="2945882"/>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3BFEEA10-F2BD-7D4C-B5B7-829FFCF6535D}"/>
              </a:ext>
            </a:extLst>
          </p:cNvPr>
          <p:cNvSpPr txBox="1"/>
          <p:nvPr/>
        </p:nvSpPr>
        <p:spPr>
          <a:xfrm>
            <a:off x="4148631" y="1607255"/>
            <a:ext cx="1131974"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Decrypt</a:t>
            </a:r>
          </a:p>
        </p:txBody>
      </p:sp>
      <p:sp>
        <p:nvSpPr>
          <p:cNvPr id="177" name="TextBox 176">
            <a:extLst>
              <a:ext uri="{FF2B5EF4-FFF2-40B4-BE49-F238E27FC236}">
                <a16:creationId xmlns:a16="http://schemas.microsoft.com/office/drawing/2014/main" id="{0C75F675-A0D4-7D4B-990D-AC00D84CD6BC}"/>
              </a:ext>
            </a:extLst>
          </p:cNvPr>
          <p:cNvSpPr txBox="1"/>
          <p:nvPr/>
        </p:nvSpPr>
        <p:spPr>
          <a:xfrm>
            <a:off x="5350012" y="1094008"/>
            <a:ext cx="875527"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F55F8BC0-A82D-6547-991B-19E00F5A1BE3}"/>
              </a:ext>
            </a:extLst>
          </p:cNvPr>
          <p:cNvSpPr txBox="1"/>
          <p:nvPr/>
        </p:nvSpPr>
        <p:spPr>
          <a:xfrm>
            <a:off x="5350010" y="1836125"/>
            <a:ext cx="875529"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6CCB4F64-11DD-474B-898F-F9436BC498B2}"/>
              </a:ext>
            </a:extLst>
          </p:cNvPr>
          <p:cNvSpPr/>
          <p:nvPr/>
        </p:nvSpPr>
        <p:spPr>
          <a:xfrm>
            <a:off x="5350012" y="1094008"/>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665FCB86-F072-7144-B79D-98FC5FA35885}"/>
              </a:ext>
            </a:extLst>
          </p:cNvPr>
          <p:cNvSpPr txBox="1"/>
          <p:nvPr/>
        </p:nvSpPr>
        <p:spPr>
          <a:xfrm rot="5400000">
            <a:off x="5586606" y="1513856"/>
            <a:ext cx="456557" cy="297774"/>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5"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21" name="TextBox 220">
            <a:extLst>
              <a:ext uri="{FF2B5EF4-FFF2-40B4-BE49-F238E27FC236}">
                <a16:creationId xmlns:a16="http://schemas.microsoft.com/office/drawing/2014/main" id="{BA8E1564-B7C0-784D-821D-D3248C520701}"/>
              </a:ext>
            </a:extLst>
          </p:cNvPr>
          <p:cNvSpPr txBox="1"/>
          <p:nvPr/>
        </p:nvSpPr>
        <p:spPr>
          <a:xfrm>
            <a:off x="7267863" y="2640451"/>
            <a:ext cx="1254997"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One-hot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encoding</a:t>
            </a:r>
          </a:p>
        </p:txBody>
      </p:sp>
      <p:sp>
        <p:nvSpPr>
          <p:cNvPr id="222" name="TextBox 221">
            <a:extLst>
              <a:ext uri="{FF2B5EF4-FFF2-40B4-BE49-F238E27FC236}">
                <a16:creationId xmlns:a16="http://schemas.microsoft.com/office/drawing/2014/main" id="{537D5302-4B34-0D48-9203-A1ABC0FA4CCA}"/>
              </a:ext>
            </a:extLst>
          </p:cNvPr>
          <p:cNvSpPr txBox="1"/>
          <p:nvPr/>
        </p:nvSpPr>
        <p:spPr>
          <a:xfrm>
            <a:off x="7570074" y="1071449"/>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32">
            <a:extLst>
              <a:ext uri="{FF2B5EF4-FFF2-40B4-BE49-F238E27FC236}">
                <a16:creationId xmlns:a16="http://schemas.microsoft.com/office/drawing/2014/main" id="{372219E0-3D4A-9C48-941A-683F50B63E4E}"/>
              </a:ext>
            </a:extLst>
          </p:cNvPr>
          <p:cNvSpPr txBox="1"/>
          <p:nvPr/>
        </p:nvSpPr>
        <p:spPr>
          <a:xfrm>
            <a:off x="7570074" y="1815852"/>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Right Brace 236">
            <a:extLst>
              <a:ext uri="{FF2B5EF4-FFF2-40B4-BE49-F238E27FC236}">
                <a16:creationId xmlns:a16="http://schemas.microsoft.com/office/drawing/2014/main" id="{37B4D483-314A-F34F-BA05-805DBCF47C0B}"/>
              </a:ext>
            </a:extLst>
          </p:cNvPr>
          <p:cNvSpPr/>
          <p:nvPr/>
        </p:nvSpPr>
        <p:spPr>
          <a:xfrm>
            <a:off x="8529537" y="999749"/>
            <a:ext cx="233047" cy="13375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CB6139A6-FEDF-084A-B7E2-9042F79F8109}"/>
                  </a:ext>
                </a:extLst>
              </p:cNvPr>
              <p:cNvSpPr txBox="1"/>
              <p:nvPr/>
            </p:nvSpPr>
            <p:spPr>
              <a:xfrm>
                <a:off x="7756586" y="5779857"/>
                <a:ext cx="746218"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4" name="TextBox 253">
                <a:extLst>
                  <a:ext uri="{FF2B5EF4-FFF2-40B4-BE49-F238E27FC236}">
                    <a16:creationId xmlns:a16="http://schemas.microsoft.com/office/drawing/2014/main" id="{CB6139A6-FEDF-084A-B7E2-9042F79F8109}"/>
                  </a:ext>
                </a:extLst>
              </p:cNvPr>
              <p:cNvSpPr txBox="1">
                <a:spLocks noRot="1" noChangeAspect="1" noMove="1" noResize="1" noEditPoints="1" noAdjustHandles="1" noChangeArrowheads="1" noChangeShapeType="1" noTextEdit="1"/>
              </p:cNvSpPr>
              <p:nvPr/>
            </p:nvSpPr>
            <p:spPr>
              <a:xfrm>
                <a:off x="7756586" y="5779857"/>
                <a:ext cx="746218" cy="932628"/>
              </a:xfrm>
              <a:prstGeom prst="rect">
                <a:avLst/>
              </a:prstGeom>
              <a:blipFill>
                <a:blip r:embed="rId5"/>
                <a:stretch>
                  <a:fillRect/>
                </a:stretch>
              </a:blipFill>
              <a:ln w="28575">
                <a:noFill/>
              </a:ln>
            </p:spPr>
            <p:txBody>
              <a:bodyPr/>
              <a:lstStyle/>
              <a:p>
                <a:r>
                  <a:rPr lang="en-US">
                    <a:noFill/>
                  </a:rPr>
                  <a:t> </a:t>
                </a:r>
              </a:p>
            </p:txBody>
          </p:sp>
        </mc:Fallback>
      </mc:AlternateContent>
      <p:sp>
        <p:nvSpPr>
          <p:cNvPr id="268" name="TextBox 267">
            <a:extLst>
              <a:ext uri="{FF2B5EF4-FFF2-40B4-BE49-F238E27FC236}">
                <a16:creationId xmlns:a16="http://schemas.microsoft.com/office/drawing/2014/main" id="{77F3F239-B6CC-4841-A757-1ED460E51C44}"/>
              </a:ext>
            </a:extLst>
          </p:cNvPr>
          <p:cNvSpPr txBox="1"/>
          <p:nvPr/>
        </p:nvSpPr>
        <p:spPr>
          <a:xfrm>
            <a:off x="8919065" y="3699851"/>
            <a:ext cx="140682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Noisy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argmax</a:t>
            </a:r>
          </a:p>
        </p:txBody>
      </p:sp>
      <p:cxnSp>
        <p:nvCxnSpPr>
          <p:cNvPr id="273" name="Straight Arrow Connector 272">
            <a:extLst>
              <a:ext uri="{FF2B5EF4-FFF2-40B4-BE49-F238E27FC236}">
                <a16:creationId xmlns:a16="http://schemas.microsoft.com/office/drawing/2014/main" id="{76E57BF8-6D32-6C4D-BEF6-D5D090FF24C5}"/>
              </a:ext>
            </a:extLst>
          </p:cNvPr>
          <p:cNvCxnSpPr>
            <a:cxnSpLocks/>
            <a:stCxn id="254" idx="3"/>
            <a:endCxn id="276" idx="1"/>
          </p:cNvCxnSpPr>
          <p:nvPr/>
        </p:nvCxnSpPr>
        <p:spPr>
          <a:xfrm flipV="1">
            <a:off x="8502804" y="6244647"/>
            <a:ext cx="1074885" cy="1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2C731E87-D836-8B4C-9514-C2DB8DEE97F5}"/>
              </a:ext>
            </a:extLst>
          </p:cNvPr>
          <p:cNvSpPr txBox="1"/>
          <p:nvPr/>
        </p:nvSpPr>
        <p:spPr>
          <a:xfrm>
            <a:off x="8388217" y="5858251"/>
            <a:ext cx="121751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Gaussian noise</a:t>
            </a:r>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200A64D1-D85C-7F45-82C2-40BA0805261C}"/>
                  </a:ext>
                </a:extLst>
              </p:cNvPr>
              <p:cNvSpPr txBox="1"/>
              <p:nvPr/>
            </p:nvSpPr>
            <p:spPr>
              <a:xfrm>
                <a:off x="9577689" y="5778333"/>
                <a:ext cx="2118797"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𝐷𝑃</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𝑁𝑜𝑖𝑠𝑒</m:t>
                      </m:r>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76" name="TextBox 275">
                <a:extLst>
                  <a:ext uri="{FF2B5EF4-FFF2-40B4-BE49-F238E27FC236}">
                    <a16:creationId xmlns:a16="http://schemas.microsoft.com/office/drawing/2014/main" id="{200A64D1-D85C-7F45-82C2-40BA0805261C}"/>
                  </a:ext>
                </a:extLst>
              </p:cNvPr>
              <p:cNvSpPr txBox="1">
                <a:spLocks noRot="1" noChangeAspect="1" noMove="1" noResize="1" noEditPoints="1" noAdjustHandles="1" noChangeArrowheads="1" noChangeShapeType="1" noTextEdit="1"/>
              </p:cNvSpPr>
              <p:nvPr/>
            </p:nvSpPr>
            <p:spPr>
              <a:xfrm>
                <a:off x="9577689" y="5778333"/>
                <a:ext cx="2118797" cy="932628"/>
              </a:xfrm>
              <a:prstGeom prst="rect">
                <a:avLst/>
              </a:prstGeom>
              <a:blipFill>
                <a:blip r:embed="rId7"/>
                <a:stretch>
                  <a:fillRect/>
                </a:stretch>
              </a:blipFill>
              <a:ln w="28575">
                <a:noFill/>
              </a:ln>
            </p:spPr>
            <p:txBody>
              <a:bodyPr/>
              <a:lstStyle/>
              <a:p>
                <a:r>
                  <a:rPr lang="en-US">
                    <a:noFill/>
                  </a:rPr>
                  <a:t> </a:t>
                </a:r>
              </a:p>
            </p:txBody>
          </p:sp>
        </mc:Fallback>
      </mc:AlternateContent>
      <p:sp>
        <p:nvSpPr>
          <p:cNvPr id="284" name="TextBox 283">
            <a:extLst>
              <a:ext uri="{FF2B5EF4-FFF2-40B4-BE49-F238E27FC236}">
                <a16:creationId xmlns:a16="http://schemas.microsoft.com/office/drawing/2014/main" id="{6426711E-D34E-9F42-B9FC-478779E11FE6}"/>
              </a:ext>
            </a:extLst>
          </p:cNvPr>
          <p:cNvSpPr txBox="1"/>
          <p:nvPr/>
        </p:nvSpPr>
        <p:spPr>
          <a:xfrm>
            <a:off x="10921978" y="3726777"/>
            <a:ext cx="831338"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Label </a:t>
            </a:r>
          </a:p>
        </p:txBody>
      </p:sp>
      <p:sp>
        <p:nvSpPr>
          <p:cNvPr id="290" name="TextBox 289">
            <a:extLst>
              <a:ext uri="{FF2B5EF4-FFF2-40B4-BE49-F238E27FC236}">
                <a16:creationId xmlns:a16="http://schemas.microsoft.com/office/drawing/2014/main" id="{F6C8BD0C-FFC8-FC47-B8C0-830350DC40D9}"/>
              </a:ext>
            </a:extLst>
          </p:cNvPr>
          <p:cNvSpPr txBox="1"/>
          <p:nvPr/>
        </p:nvSpPr>
        <p:spPr>
          <a:xfrm rot="5400000">
            <a:off x="7848089" y="1526809"/>
            <a:ext cx="423415" cy="29854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40"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31" name="TextBox 130">
            <a:extLst>
              <a:ext uri="{FF2B5EF4-FFF2-40B4-BE49-F238E27FC236}">
                <a16:creationId xmlns:a16="http://schemas.microsoft.com/office/drawing/2014/main" id="{0468EBC9-E2DB-5E42-8D57-053724B4B2E2}"/>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38" name="Group 137">
            <a:extLst>
              <a:ext uri="{FF2B5EF4-FFF2-40B4-BE49-F238E27FC236}">
                <a16:creationId xmlns:a16="http://schemas.microsoft.com/office/drawing/2014/main" id="{F2F2FA5D-34E4-344D-B67E-F9D11E9FA669}"/>
              </a:ext>
            </a:extLst>
          </p:cNvPr>
          <p:cNvGrpSpPr/>
          <p:nvPr/>
        </p:nvGrpSpPr>
        <p:grpSpPr>
          <a:xfrm>
            <a:off x="6934108" y="3100510"/>
            <a:ext cx="488434" cy="487638"/>
            <a:chOff x="5998464" y="4616263"/>
            <a:chExt cx="1316736" cy="1314591"/>
          </a:xfrm>
        </p:grpSpPr>
        <p:sp>
          <p:nvSpPr>
            <p:cNvPr id="142" name="Oval 141">
              <a:extLst>
                <a:ext uri="{FF2B5EF4-FFF2-40B4-BE49-F238E27FC236}">
                  <a16:creationId xmlns:a16="http://schemas.microsoft.com/office/drawing/2014/main" id="{4771FF2C-9534-6040-A3D6-B877ACF7A114}"/>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70871553-1EB8-8B44-9C1B-39452FF782CD}"/>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grpSp>
        <p:nvGrpSpPr>
          <p:cNvPr id="144" name="Group 143">
            <a:extLst>
              <a:ext uri="{FF2B5EF4-FFF2-40B4-BE49-F238E27FC236}">
                <a16:creationId xmlns:a16="http://schemas.microsoft.com/office/drawing/2014/main" id="{8DB59F84-FB47-A546-8EC8-42F512C22A10}"/>
              </a:ext>
            </a:extLst>
          </p:cNvPr>
          <p:cNvGrpSpPr/>
          <p:nvPr/>
        </p:nvGrpSpPr>
        <p:grpSpPr>
          <a:xfrm>
            <a:off x="7706191" y="4742281"/>
            <a:ext cx="488434" cy="487638"/>
            <a:chOff x="5998464" y="4616263"/>
            <a:chExt cx="1316736" cy="1314591"/>
          </a:xfrm>
        </p:grpSpPr>
        <p:sp>
          <p:nvSpPr>
            <p:cNvPr id="145" name="Oval 144">
              <a:extLst>
                <a:ext uri="{FF2B5EF4-FFF2-40B4-BE49-F238E27FC236}">
                  <a16:creationId xmlns:a16="http://schemas.microsoft.com/office/drawing/2014/main" id="{8DB07943-5F02-854B-8065-318846CE4F80}"/>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A921F470-56A4-474E-9416-D37B8F77BA99}"/>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148" name="Group 147">
            <a:extLst>
              <a:ext uri="{FF2B5EF4-FFF2-40B4-BE49-F238E27FC236}">
                <a16:creationId xmlns:a16="http://schemas.microsoft.com/office/drawing/2014/main" id="{3101D785-7021-FB49-9016-45C1CACEAD82}"/>
              </a:ext>
            </a:extLst>
          </p:cNvPr>
          <p:cNvGrpSpPr/>
          <p:nvPr/>
        </p:nvGrpSpPr>
        <p:grpSpPr>
          <a:xfrm>
            <a:off x="10102538" y="3468891"/>
            <a:ext cx="496332" cy="487638"/>
            <a:chOff x="5998464" y="4616263"/>
            <a:chExt cx="1316736" cy="1314591"/>
          </a:xfrm>
        </p:grpSpPr>
        <p:sp>
          <p:nvSpPr>
            <p:cNvPr id="149" name="Oval 148">
              <a:extLst>
                <a:ext uri="{FF2B5EF4-FFF2-40B4-BE49-F238E27FC236}">
                  <a16:creationId xmlns:a16="http://schemas.microsoft.com/office/drawing/2014/main" id="{3E880126-884B-B94E-BDC1-CB7108B03622}"/>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94661BD5-7B5F-A84B-A1C9-035309585760}"/>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a:endCxn id="86"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0AD8B3E-7732-4265-8EC5-8B68A064FC56}"/>
              </a:ext>
            </a:extLst>
          </p:cNvPr>
          <p:cNvCxnSpPr>
            <a:cxnSpLocks/>
            <a:stCxn id="109" idx="3"/>
            <a:endCxn id="143" idx="1"/>
          </p:cNvCxnSpPr>
          <p:nvPr/>
        </p:nvCxnSpPr>
        <p:spPr>
          <a:xfrm flipV="1">
            <a:off x="4406580" y="3355205"/>
            <a:ext cx="2545048" cy="3147406"/>
          </a:xfrm>
          <a:prstGeom prst="bentConnector3">
            <a:avLst>
              <a:gd name="adj1" fmla="val 857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B0F8B1B0-6574-46EE-910E-80048DC93E1E}"/>
              </a:ext>
            </a:extLst>
          </p:cNvPr>
          <p:cNvCxnSpPr>
            <a:cxnSpLocks/>
            <a:stCxn id="143" idx="2"/>
            <a:endCxn id="254" idx="1"/>
          </p:cNvCxnSpPr>
          <p:nvPr/>
        </p:nvCxnSpPr>
        <p:spPr>
          <a:xfrm rot="16200000" flipH="1">
            <a:off x="6120541" y="4610125"/>
            <a:ext cx="2690687" cy="58140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42B80B20-3301-4CB0-8DB1-AD6804FAD07F}"/>
              </a:ext>
            </a:extLst>
          </p:cNvPr>
          <p:cNvCxnSpPr>
            <a:cxnSpLocks/>
            <a:stCxn id="184" idx="3"/>
            <a:endCxn id="143" idx="1"/>
          </p:cNvCxnSpPr>
          <p:nvPr/>
        </p:nvCxnSpPr>
        <p:spPr>
          <a:xfrm>
            <a:off x="6225539" y="2036180"/>
            <a:ext cx="726089" cy="1319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1505E05E-8B32-472D-AE6F-441E49D2FD5E}"/>
              </a:ext>
            </a:extLst>
          </p:cNvPr>
          <p:cNvCxnSpPr>
            <a:cxnSpLocks/>
            <a:stCxn id="142" idx="0"/>
            <a:endCxn id="233" idx="1"/>
          </p:cNvCxnSpPr>
          <p:nvPr/>
        </p:nvCxnSpPr>
        <p:spPr>
          <a:xfrm rot="5400000" flipH="1" flipV="1">
            <a:off x="6831898" y="2362335"/>
            <a:ext cx="1084603" cy="39174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A0E510AC-3CBE-4B83-981F-9A6361A4D688}"/>
              </a:ext>
            </a:extLst>
          </p:cNvPr>
          <p:cNvSpPr txBox="1"/>
          <p:nvPr/>
        </p:nvSpPr>
        <p:spPr>
          <a:xfrm>
            <a:off x="6912550" y="3712710"/>
            <a:ext cx="1227792"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71B11748-1671-472B-B853-C8334302136A}"/>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6DD5B946-3177-42CE-ABCD-EC0DB33E6324}"/>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E5DFCCAC-798D-46A0-ABDE-32D0DE431308}"/>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C863994-0725-450F-B3C7-2E991A76926F}"/>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5202976-6416-494C-98E6-C0A32C072D23}"/>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2BA98F8-38D8-4915-B91A-E4CDA875A6E7}"/>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2F4C55C7-48F5-4991-9660-C628147FB03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080BCB23-5B38-4AA0-829F-B22C421FAEBE}"/>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C10BB2A5-7C7B-4FBD-8399-B01868771E6D}"/>
              </a:ext>
            </a:extLst>
          </p:cNvPr>
          <p:cNvCxnSpPr>
            <a:cxnSpLocks/>
            <a:stCxn id="96" idx="6"/>
            <a:endCxn id="99"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7B619BA2-3BB6-4DF7-90C2-633F0E71311A}"/>
              </a:ext>
            </a:extLst>
          </p:cNvPr>
          <p:cNvCxnSpPr>
            <a:cxnSpLocks/>
            <a:stCxn id="98" idx="6"/>
            <a:endCxn id="100"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107" name="Straight Connector 106">
            <a:extLst>
              <a:ext uri="{FF2B5EF4-FFF2-40B4-BE49-F238E27FC236}">
                <a16:creationId xmlns:a16="http://schemas.microsoft.com/office/drawing/2014/main" id="{A3375083-5183-401D-835B-6F17D1DBF5E2}"/>
              </a:ext>
            </a:extLst>
          </p:cNvPr>
          <p:cNvCxnSpPr>
            <a:cxnSpLocks/>
            <a:stCxn id="98" idx="6"/>
            <a:endCxn id="99"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108" name="Straight Connector 107">
            <a:extLst>
              <a:ext uri="{FF2B5EF4-FFF2-40B4-BE49-F238E27FC236}">
                <a16:creationId xmlns:a16="http://schemas.microsoft.com/office/drawing/2014/main" id="{F7C0592A-8476-47E6-BC10-326B3EEF0949}"/>
              </a:ext>
            </a:extLst>
          </p:cNvPr>
          <p:cNvCxnSpPr>
            <a:cxnSpLocks/>
            <a:stCxn id="100" idx="2"/>
            <a:endCxn id="96"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110" name="Straight Connector 109">
            <a:extLst>
              <a:ext uri="{FF2B5EF4-FFF2-40B4-BE49-F238E27FC236}">
                <a16:creationId xmlns:a16="http://schemas.microsoft.com/office/drawing/2014/main" id="{C46CE0BA-BA85-488E-B8A1-1CF63AA807BC}"/>
              </a:ext>
            </a:extLst>
          </p:cNvPr>
          <p:cNvCxnSpPr>
            <a:cxnSpLocks/>
            <a:stCxn id="101" idx="1"/>
            <a:endCxn id="98"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111" name="Straight Connector 110">
            <a:extLst>
              <a:ext uri="{FF2B5EF4-FFF2-40B4-BE49-F238E27FC236}">
                <a16:creationId xmlns:a16="http://schemas.microsoft.com/office/drawing/2014/main" id="{D7567A3F-0CE3-4B4D-873B-A2EEA0686FF7}"/>
              </a:ext>
            </a:extLst>
          </p:cNvPr>
          <p:cNvCxnSpPr>
            <a:cxnSpLocks/>
            <a:stCxn id="101" idx="1"/>
            <a:endCxn id="96"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112" name="Straight Connector 111">
            <a:extLst>
              <a:ext uri="{FF2B5EF4-FFF2-40B4-BE49-F238E27FC236}">
                <a16:creationId xmlns:a16="http://schemas.microsoft.com/office/drawing/2014/main" id="{06A3687F-1505-4484-814E-8372623C3BF0}"/>
              </a:ext>
            </a:extLst>
          </p:cNvPr>
          <p:cNvCxnSpPr>
            <a:cxnSpLocks/>
            <a:stCxn id="102" idx="2"/>
            <a:endCxn id="99"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113" name="Straight Connector 112">
            <a:extLst>
              <a:ext uri="{FF2B5EF4-FFF2-40B4-BE49-F238E27FC236}">
                <a16:creationId xmlns:a16="http://schemas.microsoft.com/office/drawing/2014/main" id="{EF07A638-BA1E-4DA8-B6C7-A6C452CF3DC6}"/>
              </a:ext>
            </a:extLst>
          </p:cNvPr>
          <p:cNvCxnSpPr>
            <a:cxnSpLocks/>
            <a:stCxn id="103" idx="2"/>
            <a:endCxn id="99"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114" name="Straight Connector 113">
            <a:extLst>
              <a:ext uri="{FF2B5EF4-FFF2-40B4-BE49-F238E27FC236}">
                <a16:creationId xmlns:a16="http://schemas.microsoft.com/office/drawing/2014/main" id="{26162AB0-1652-40FD-BF21-75D960ED009D}"/>
              </a:ext>
            </a:extLst>
          </p:cNvPr>
          <p:cNvCxnSpPr>
            <a:cxnSpLocks/>
            <a:stCxn id="102" idx="2"/>
            <a:endCxn id="100"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115" name="Straight Connector 114">
            <a:extLst>
              <a:ext uri="{FF2B5EF4-FFF2-40B4-BE49-F238E27FC236}">
                <a16:creationId xmlns:a16="http://schemas.microsoft.com/office/drawing/2014/main" id="{DF07A682-C5BD-4417-AC38-D5F0E99D940F}"/>
              </a:ext>
            </a:extLst>
          </p:cNvPr>
          <p:cNvCxnSpPr>
            <a:cxnSpLocks/>
            <a:endCxn id="100"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116" name="Straight Connector 115">
            <a:extLst>
              <a:ext uri="{FF2B5EF4-FFF2-40B4-BE49-F238E27FC236}">
                <a16:creationId xmlns:a16="http://schemas.microsoft.com/office/drawing/2014/main" id="{5DDC34F9-A5F6-442C-8B49-96A1BD007268}"/>
              </a:ext>
            </a:extLst>
          </p:cNvPr>
          <p:cNvCxnSpPr>
            <a:cxnSpLocks/>
            <a:stCxn id="103" idx="2"/>
            <a:endCxn id="101"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117" name="Straight Connector 116">
            <a:extLst>
              <a:ext uri="{FF2B5EF4-FFF2-40B4-BE49-F238E27FC236}">
                <a16:creationId xmlns:a16="http://schemas.microsoft.com/office/drawing/2014/main" id="{8B7E24A1-8336-414D-9C62-ED6EF4E5C73A}"/>
              </a:ext>
            </a:extLst>
          </p:cNvPr>
          <p:cNvCxnSpPr>
            <a:cxnSpLocks/>
            <a:stCxn id="102" idx="2"/>
            <a:endCxn id="101"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121" name="Connector: Elbow 120">
            <a:extLst>
              <a:ext uri="{FF2B5EF4-FFF2-40B4-BE49-F238E27FC236}">
                <a16:creationId xmlns:a16="http://schemas.microsoft.com/office/drawing/2014/main" id="{0ECFB2E2-645E-407C-97FD-C8B371A7DD1D}"/>
              </a:ext>
            </a:extLst>
          </p:cNvPr>
          <p:cNvCxnSpPr>
            <a:cxnSpLocks/>
            <a:stCxn id="86" idx="2"/>
            <a:endCxn id="109"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Noisy Argmax</a:t>
            </a:r>
          </a:p>
        </p:txBody>
      </p:sp>
      <p:sp>
        <p:nvSpPr>
          <p:cNvPr id="154" name="Oval 153">
            <a:extLst>
              <a:ext uri="{FF2B5EF4-FFF2-40B4-BE49-F238E27FC236}">
                <a16:creationId xmlns:a16="http://schemas.microsoft.com/office/drawing/2014/main" id="{0D1B9909-40EB-4066-8860-1F9998EB0ADA}"/>
              </a:ext>
            </a:extLst>
          </p:cNvPr>
          <p:cNvSpPr/>
          <p:nvPr/>
        </p:nvSpPr>
        <p:spPr bwMode="auto">
          <a:xfrm>
            <a:off x="2048687"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7905C6D7-284F-4DC0-984A-29BB63CEDD95}"/>
              </a:ext>
            </a:extLst>
          </p:cNvPr>
          <p:cNvSpPr/>
          <p:nvPr/>
        </p:nvSpPr>
        <p:spPr bwMode="auto">
          <a:xfrm>
            <a:off x="2048687"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652CBC21-4401-4E15-A072-6790F740818B}"/>
              </a:ext>
            </a:extLst>
          </p:cNvPr>
          <p:cNvSpPr/>
          <p:nvPr/>
        </p:nvSpPr>
        <p:spPr bwMode="auto">
          <a:xfrm>
            <a:off x="2626238" y="908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2C4D843C-100B-479F-91DE-EDEC9F5FA3C4}"/>
              </a:ext>
            </a:extLst>
          </p:cNvPr>
          <p:cNvSpPr/>
          <p:nvPr/>
        </p:nvSpPr>
        <p:spPr bwMode="auto">
          <a:xfrm>
            <a:off x="2629813" y="147202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8EDE8223-FAC8-4257-9048-C6417979F617}"/>
              </a:ext>
            </a:extLst>
          </p:cNvPr>
          <p:cNvSpPr/>
          <p:nvPr/>
        </p:nvSpPr>
        <p:spPr bwMode="auto">
          <a:xfrm>
            <a:off x="2626238" y="2070854"/>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737D61F4-9295-4E7B-8A8A-6D70234AABC6}"/>
              </a:ext>
            </a:extLst>
          </p:cNvPr>
          <p:cNvSpPr/>
          <p:nvPr/>
        </p:nvSpPr>
        <p:spPr bwMode="auto">
          <a:xfrm>
            <a:off x="3210939"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69649DAB-2BB1-4D9E-8D99-45C090BD7D8E}"/>
              </a:ext>
            </a:extLst>
          </p:cNvPr>
          <p:cNvSpPr/>
          <p:nvPr/>
        </p:nvSpPr>
        <p:spPr bwMode="auto">
          <a:xfrm>
            <a:off x="3210939"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CA2F98A-E988-45ED-93BF-2940582324C6}"/>
              </a:ext>
            </a:extLst>
          </p:cNvPr>
          <p:cNvCxnSpPr>
            <a:cxnSpLocks/>
            <a:stCxn id="154" idx="6"/>
            <a:endCxn id="156" idx="3"/>
          </p:cNvCxnSpPr>
          <p:nvPr/>
        </p:nvCxnSpPr>
        <p:spPr>
          <a:xfrm flipV="1">
            <a:off x="2452099" y="1252273"/>
            <a:ext cx="233217" cy="91762"/>
          </a:xfrm>
          <a:prstGeom prst="line">
            <a:avLst/>
          </a:prstGeom>
          <a:noFill/>
          <a:ln w="9525" cap="flat" cmpd="sng" algn="ctr">
            <a:solidFill>
              <a:srgbClr val="505050"/>
            </a:solidFill>
            <a:prstDash val="solid"/>
            <a:headEnd type="none"/>
            <a:tailEnd type="none"/>
          </a:ln>
          <a:effectLst/>
        </p:spPr>
      </p:cxnSp>
      <p:cxnSp>
        <p:nvCxnSpPr>
          <p:cNvPr id="162" name="Straight Connector 161">
            <a:extLst>
              <a:ext uri="{FF2B5EF4-FFF2-40B4-BE49-F238E27FC236}">
                <a16:creationId xmlns:a16="http://schemas.microsoft.com/office/drawing/2014/main" id="{2C95ED68-39C1-4DA4-BAFC-101DD5FF7B89}"/>
              </a:ext>
            </a:extLst>
          </p:cNvPr>
          <p:cNvCxnSpPr>
            <a:cxnSpLocks/>
            <a:stCxn id="155" idx="6"/>
            <a:endCxn id="157" idx="2"/>
          </p:cNvCxnSpPr>
          <p:nvPr/>
        </p:nvCxnSpPr>
        <p:spPr>
          <a:xfrm flipV="1">
            <a:off x="2452099" y="1673197"/>
            <a:ext cx="177714" cy="196489"/>
          </a:xfrm>
          <a:prstGeom prst="line">
            <a:avLst/>
          </a:prstGeom>
          <a:noFill/>
          <a:ln w="9525" cap="flat" cmpd="sng" algn="ctr">
            <a:solidFill>
              <a:srgbClr val="505050"/>
            </a:solidFill>
            <a:prstDash val="solid"/>
            <a:headEnd type="none"/>
            <a:tailEnd type="none"/>
          </a:ln>
          <a:effectLst/>
        </p:spPr>
      </p:cxnSp>
      <p:cxnSp>
        <p:nvCxnSpPr>
          <p:cNvPr id="164" name="Straight Connector 163">
            <a:extLst>
              <a:ext uri="{FF2B5EF4-FFF2-40B4-BE49-F238E27FC236}">
                <a16:creationId xmlns:a16="http://schemas.microsoft.com/office/drawing/2014/main" id="{00BA16B8-C77F-49AE-BA3E-28300FDD484B}"/>
              </a:ext>
            </a:extLst>
          </p:cNvPr>
          <p:cNvCxnSpPr>
            <a:cxnSpLocks/>
            <a:stCxn id="155" idx="6"/>
            <a:endCxn id="156" idx="3"/>
          </p:cNvCxnSpPr>
          <p:nvPr/>
        </p:nvCxnSpPr>
        <p:spPr>
          <a:xfrm flipV="1">
            <a:off x="2452099" y="1252273"/>
            <a:ext cx="233217" cy="617413"/>
          </a:xfrm>
          <a:prstGeom prst="line">
            <a:avLst/>
          </a:prstGeom>
          <a:noFill/>
          <a:ln w="9525" cap="flat" cmpd="sng" algn="ctr">
            <a:solidFill>
              <a:srgbClr val="505050"/>
            </a:solidFill>
            <a:prstDash val="solid"/>
            <a:headEnd type="none"/>
            <a:tailEnd type="none"/>
          </a:ln>
          <a:effectLst/>
        </p:spPr>
      </p:cxnSp>
      <p:cxnSp>
        <p:nvCxnSpPr>
          <p:cNvPr id="165" name="Straight Connector 164">
            <a:extLst>
              <a:ext uri="{FF2B5EF4-FFF2-40B4-BE49-F238E27FC236}">
                <a16:creationId xmlns:a16="http://schemas.microsoft.com/office/drawing/2014/main" id="{8A30AF76-4C64-4DC2-AC85-AB74CC691D7A}"/>
              </a:ext>
            </a:extLst>
          </p:cNvPr>
          <p:cNvCxnSpPr>
            <a:cxnSpLocks/>
            <a:stCxn id="157" idx="2"/>
            <a:endCxn id="154" idx="6"/>
          </p:cNvCxnSpPr>
          <p:nvPr/>
        </p:nvCxnSpPr>
        <p:spPr>
          <a:xfrm flipH="1" flipV="1">
            <a:off x="2452099" y="1344035"/>
            <a:ext cx="177714" cy="329162"/>
          </a:xfrm>
          <a:prstGeom prst="line">
            <a:avLst/>
          </a:prstGeom>
          <a:noFill/>
          <a:ln w="9525" cap="flat" cmpd="sng" algn="ctr">
            <a:solidFill>
              <a:srgbClr val="505050"/>
            </a:solidFill>
            <a:prstDash val="solid"/>
            <a:headEnd type="none"/>
            <a:tailEnd type="none"/>
          </a:ln>
          <a:effectLst/>
        </p:spPr>
      </p:cxnSp>
      <p:cxnSp>
        <p:nvCxnSpPr>
          <p:cNvPr id="170" name="Straight Connector 169">
            <a:extLst>
              <a:ext uri="{FF2B5EF4-FFF2-40B4-BE49-F238E27FC236}">
                <a16:creationId xmlns:a16="http://schemas.microsoft.com/office/drawing/2014/main" id="{D2B72D3D-E3BB-45AC-AB0D-B5D2ACAE9519}"/>
              </a:ext>
            </a:extLst>
          </p:cNvPr>
          <p:cNvCxnSpPr>
            <a:cxnSpLocks/>
            <a:stCxn id="158" idx="1"/>
            <a:endCxn id="155" idx="6"/>
          </p:cNvCxnSpPr>
          <p:nvPr/>
        </p:nvCxnSpPr>
        <p:spPr>
          <a:xfrm flipH="1" flipV="1">
            <a:off x="2452099" y="1869686"/>
            <a:ext cx="233217" cy="260089"/>
          </a:xfrm>
          <a:prstGeom prst="line">
            <a:avLst/>
          </a:prstGeom>
          <a:noFill/>
          <a:ln w="9525" cap="flat" cmpd="sng" algn="ctr">
            <a:solidFill>
              <a:srgbClr val="505050"/>
            </a:solidFill>
            <a:prstDash val="solid"/>
            <a:headEnd type="none"/>
            <a:tailEnd type="none"/>
          </a:ln>
          <a:effectLst/>
        </p:spPr>
      </p:cxnSp>
      <p:cxnSp>
        <p:nvCxnSpPr>
          <p:cNvPr id="172" name="Straight Connector 171">
            <a:extLst>
              <a:ext uri="{FF2B5EF4-FFF2-40B4-BE49-F238E27FC236}">
                <a16:creationId xmlns:a16="http://schemas.microsoft.com/office/drawing/2014/main" id="{383525C8-5CB4-4C85-9BD2-5F91E29B7F6E}"/>
              </a:ext>
            </a:extLst>
          </p:cNvPr>
          <p:cNvCxnSpPr>
            <a:cxnSpLocks/>
            <a:stCxn id="158" idx="1"/>
            <a:endCxn id="154" idx="6"/>
          </p:cNvCxnSpPr>
          <p:nvPr/>
        </p:nvCxnSpPr>
        <p:spPr>
          <a:xfrm flipH="1" flipV="1">
            <a:off x="2452099" y="1344035"/>
            <a:ext cx="233217" cy="785740"/>
          </a:xfrm>
          <a:prstGeom prst="line">
            <a:avLst/>
          </a:prstGeom>
          <a:noFill/>
          <a:ln w="9525" cap="flat" cmpd="sng" algn="ctr">
            <a:solidFill>
              <a:srgbClr val="505050"/>
            </a:solidFill>
            <a:prstDash val="solid"/>
            <a:headEnd type="none"/>
            <a:tailEnd type="none"/>
          </a:ln>
          <a:effectLst/>
        </p:spPr>
      </p:cxnSp>
      <p:cxnSp>
        <p:nvCxnSpPr>
          <p:cNvPr id="173" name="Straight Connector 172">
            <a:extLst>
              <a:ext uri="{FF2B5EF4-FFF2-40B4-BE49-F238E27FC236}">
                <a16:creationId xmlns:a16="http://schemas.microsoft.com/office/drawing/2014/main" id="{747EDD0D-5555-4A9A-BF42-84B2A6C9FD0F}"/>
              </a:ext>
            </a:extLst>
          </p:cNvPr>
          <p:cNvCxnSpPr>
            <a:cxnSpLocks/>
            <a:stCxn id="159" idx="2"/>
            <a:endCxn id="156" idx="5"/>
          </p:cNvCxnSpPr>
          <p:nvPr/>
        </p:nvCxnSpPr>
        <p:spPr>
          <a:xfrm flipH="1" flipV="1">
            <a:off x="2970572" y="1252273"/>
            <a:ext cx="240367" cy="91762"/>
          </a:xfrm>
          <a:prstGeom prst="line">
            <a:avLst/>
          </a:prstGeom>
          <a:noFill/>
          <a:ln w="9525" cap="flat" cmpd="sng" algn="ctr">
            <a:solidFill>
              <a:srgbClr val="505050"/>
            </a:solidFill>
            <a:prstDash val="solid"/>
            <a:headEnd type="none"/>
            <a:tailEnd type="none"/>
          </a:ln>
          <a:effectLst/>
        </p:spPr>
      </p:cxnSp>
      <p:cxnSp>
        <p:nvCxnSpPr>
          <p:cNvPr id="174" name="Straight Connector 173">
            <a:extLst>
              <a:ext uri="{FF2B5EF4-FFF2-40B4-BE49-F238E27FC236}">
                <a16:creationId xmlns:a16="http://schemas.microsoft.com/office/drawing/2014/main" id="{5521FF4C-05F0-454C-90FF-EE89489C257C}"/>
              </a:ext>
            </a:extLst>
          </p:cNvPr>
          <p:cNvCxnSpPr>
            <a:cxnSpLocks/>
            <a:stCxn id="160" idx="2"/>
            <a:endCxn id="156" idx="5"/>
          </p:cNvCxnSpPr>
          <p:nvPr/>
        </p:nvCxnSpPr>
        <p:spPr>
          <a:xfrm flipH="1" flipV="1">
            <a:off x="2970572" y="1252273"/>
            <a:ext cx="240367" cy="617413"/>
          </a:xfrm>
          <a:prstGeom prst="line">
            <a:avLst/>
          </a:prstGeom>
          <a:noFill/>
          <a:ln w="9525" cap="flat" cmpd="sng" algn="ctr">
            <a:solidFill>
              <a:srgbClr val="505050"/>
            </a:solidFill>
            <a:prstDash val="solid"/>
            <a:headEnd type="none"/>
            <a:tailEnd type="none"/>
          </a:ln>
          <a:effectLst/>
        </p:spPr>
      </p:cxnSp>
      <p:cxnSp>
        <p:nvCxnSpPr>
          <p:cNvPr id="175" name="Straight Connector 174">
            <a:extLst>
              <a:ext uri="{FF2B5EF4-FFF2-40B4-BE49-F238E27FC236}">
                <a16:creationId xmlns:a16="http://schemas.microsoft.com/office/drawing/2014/main" id="{7462B509-BEB7-4397-ADA4-9EF4F96B47E2}"/>
              </a:ext>
            </a:extLst>
          </p:cNvPr>
          <p:cNvCxnSpPr>
            <a:cxnSpLocks/>
            <a:stCxn id="159" idx="2"/>
            <a:endCxn id="157" idx="6"/>
          </p:cNvCxnSpPr>
          <p:nvPr/>
        </p:nvCxnSpPr>
        <p:spPr>
          <a:xfrm flipH="1">
            <a:off x="3033225" y="1344035"/>
            <a:ext cx="177714" cy="329162"/>
          </a:xfrm>
          <a:prstGeom prst="line">
            <a:avLst/>
          </a:prstGeom>
          <a:noFill/>
          <a:ln w="9525" cap="flat" cmpd="sng" algn="ctr">
            <a:solidFill>
              <a:srgbClr val="505050"/>
            </a:solidFill>
            <a:prstDash val="solid"/>
            <a:headEnd type="none"/>
            <a:tailEnd type="none"/>
          </a:ln>
          <a:effectLst/>
        </p:spPr>
      </p:cxnSp>
      <p:cxnSp>
        <p:nvCxnSpPr>
          <p:cNvPr id="176" name="Straight Connector 175">
            <a:extLst>
              <a:ext uri="{FF2B5EF4-FFF2-40B4-BE49-F238E27FC236}">
                <a16:creationId xmlns:a16="http://schemas.microsoft.com/office/drawing/2014/main" id="{1BF7F093-DBE6-466D-A07E-2752B10A2F45}"/>
              </a:ext>
            </a:extLst>
          </p:cNvPr>
          <p:cNvCxnSpPr>
            <a:cxnSpLocks/>
            <a:endCxn id="157" idx="6"/>
          </p:cNvCxnSpPr>
          <p:nvPr/>
        </p:nvCxnSpPr>
        <p:spPr>
          <a:xfrm flipH="1" flipV="1">
            <a:off x="3033225" y="1673197"/>
            <a:ext cx="177714" cy="213371"/>
          </a:xfrm>
          <a:prstGeom prst="line">
            <a:avLst/>
          </a:prstGeom>
          <a:noFill/>
          <a:ln w="9525" cap="flat" cmpd="sng" algn="ctr">
            <a:solidFill>
              <a:srgbClr val="505050"/>
            </a:solidFill>
            <a:prstDash val="solid"/>
            <a:headEnd type="none"/>
            <a:tailEnd type="none"/>
          </a:ln>
          <a:effectLst/>
        </p:spPr>
      </p:cxnSp>
      <p:cxnSp>
        <p:nvCxnSpPr>
          <p:cNvPr id="178" name="Straight Connector 177">
            <a:extLst>
              <a:ext uri="{FF2B5EF4-FFF2-40B4-BE49-F238E27FC236}">
                <a16:creationId xmlns:a16="http://schemas.microsoft.com/office/drawing/2014/main" id="{4E7998BC-197C-4F53-BB41-01DA771ABC47}"/>
              </a:ext>
            </a:extLst>
          </p:cNvPr>
          <p:cNvCxnSpPr>
            <a:cxnSpLocks/>
            <a:stCxn id="160" idx="2"/>
            <a:endCxn id="158" idx="7"/>
          </p:cNvCxnSpPr>
          <p:nvPr/>
        </p:nvCxnSpPr>
        <p:spPr>
          <a:xfrm flipH="1">
            <a:off x="2970572" y="1869686"/>
            <a:ext cx="240367" cy="260089"/>
          </a:xfrm>
          <a:prstGeom prst="line">
            <a:avLst/>
          </a:prstGeom>
          <a:noFill/>
          <a:ln w="9525" cap="flat" cmpd="sng" algn="ctr">
            <a:solidFill>
              <a:srgbClr val="505050"/>
            </a:solidFill>
            <a:prstDash val="solid"/>
            <a:headEnd type="none"/>
            <a:tailEnd type="none"/>
          </a:ln>
          <a:effectLst/>
        </p:spPr>
      </p:cxnSp>
      <p:cxnSp>
        <p:nvCxnSpPr>
          <p:cNvPr id="179" name="Straight Connector 178">
            <a:extLst>
              <a:ext uri="{FF2B5EF4-FFF2-40B4-BE49-F238E27FC236}">
                <a16:creationId xmlns:a16="http://schemas.microsoft.com/office/drawing/2014/main" id="{9F1E3BD5-B85A-48A9-8510-4AA56DAE5645}"/>
              </a:ext>
            </a:extLst>
          </p:cNvPr>
          <p:cNvCxnSpPr>
            <a:cxnSpLocks/>
            <a:stCxn id="159" idx="2"/>
            <a:endCxn id="158" idx="7"/>
          </p:cNvCxnSpPr>
          <p:nvPr/>
        </p:nvCxnSpPr>
        <p:spPr>
          <a:xfrm flipH="1">
            <a:off x="2970572" y="1344035"/>
            <a:ext cx="240367" cy="785740"/>
          </a:xfrm>
          <a:prstGeom prst="line">
            <a:avLst/>
          </a:prstGeom>
          <a:noFill/>
          <a:ln w="9525" cap="flat" cmpd="sng" algn="ctr">
            <a:solidFill>
              <a:srgbClr val="505050"/>
            </a:solidFill>
            <a:prstDash val="solid"/>
            <a:headEnd type="none"/>
            <a:tailEnd type="none"/>
          </a:ln>
          <a:effectLst/>
        </p:spPr>
      </p:cxnSp>
      <p:cxnSp>
        <p:nvCxnSpPr>
          <p:cNvPr id="180" name="Connector: Elbow 179">
            <a:extLst>
              <a:ext uri="{FF2B5EF4-FFF2-40B4-BE49-F238E27FC236}">
                <a16:creationId xmlns:a16="http://schemas.microsoft.com/office/drawing/2014/main" id="{75F66C1E-7D8B-4DAD-938D-68120E0EB523}"/>
              </a:ext>
            </a:extLst>
          </p:cNvPr>
          <p:cNvCxnSpPr>
            <a:cxnSpLocks/>
            <a:stCxn id="109" idx="3"/>
            <a:endCxn id="94"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1534880-AF73-4DEC-AD0B-1E371C12C7D7}"/>
              </a:ext>
            </a:extLst>
          </p:cNvPr>
          <p:cNvSpPr/>
          <p:nvPr/>
        </p:nvSpPr>
        <p:spPr>
          <a:xfrm>
            <a:off x="7570073" y="1071449"/>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3" name="Straight Arrow Connector 222">
            <a:extLst>
              <a:ext uri="{FF2B5EF4-FFF2-40B4-BE49-F238E27FC236}">
                <a16:creationId xmlns:a16="http://schemas.microsoft.com/office/drawing/2014/main" id="{38859DF5-727C-4B53-9F6D-4AFF581ACA75}"/>
              </a:ext>
            </a:extLst>
          </p:cNvPr>
          <p:cNvCxnSpPr>
            <a:cxnSpLocks/>
            <a:stCxn id="123" idx="2"/>
            <a:endCxn id="149" idx="0"/>
          </p:cNvCxnSpPr>
          <p:nvPr/>
        </p:nvCxnSpPr>
        <p:spPr>
          <a:xfrm flipH="1">
            <a:off x="10350704" y="2127196"/>
            <a:ext cx="15836" cy="1341695"/>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99F063B8-D1C5-43A5-8B74-7319EEBD31A1}"/>
              </a:ext>
            </a:extLst>
          </p:cNvPr>
          <p:cNvCxnSpPr>
            <a:cxnSpLocks/>
            <a:stCxn id="149" idx="6"/>
            <a:endCxn id="230" idx="2"/>
          </p:cNvCxnSpPr>
          <p:nvPr/>
        </p:nvCxnSpPr>
        <p:spPr>
          <a:xfrm flipV="1">
            <a:off x="10598870" y="2333615"/>
            <a:ext cx="883094" cy="137909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D501040C-A359-4031-A193-B81636F212FE}"/>
              </a:ext>
            </a:extLst>
          </p:cNvPr>
          <p:cNvSpPr/>
          <p:nvPr/>
        </p:nvSpPr>
        <p:spPr>
          <a:xfrm>
            <a:off x="11210612" y="1790911"/>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TextBox 231">
            <a:extLst>
              <a:ext uri="{FF2B5EF4-FFF2-40B4-BE49-F238E27FC236}">
                <a16:creationId xmlns:a16="http://schemas.microsoft.com/office/drawing/2014/main" id="{0BAC1507-4DDB-4DE0-80F6-DD9BEF5CD8BE}"/>
              </a:ext>
            </a:extLst>
          </p:cNvPr>
          <p:cNvSpPr txBox="1"/>
          <p:nvPr/>
        </p:nvSpPr>
        <p:spPr>
          <a:xfrm>
            <a:off x="11258347" y="1847293"/>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cxnSp>
        <p:nvCxnSpPr>
          <p:cNvPr id="240" name="Straight Arrow Connector 239">
            <a:extLst>
              <a:ext uri="{FF2B5EF4-FFF2-40B4-BE49-F238E27FC236}">
                <a16:creationId xmlns:a16="http://schemas.microsoft.com/office/drawing/2014/main" id="{78C6FC16-775B-4DC0-B1DB-65B65F426179}"/>
              </a:ext>
            </a:extLst>
          </p:cNvPr>
          <p:cNvCxnSpPr>
            <a:cxnSpLocks/>
            <a:endCxn id="149" idx="4"/>
          </p:cNvCxnSpPr>
          <p:nvPr/>
        </p:nvCxnSpPr>
        <p:spPr>
          <a:xfrm flipV="1">
            <a:off x="10350704" y="3956529"/>
            <a:ext cx="0" cy="126467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Slide Number Placeholder 1">
            <a:extLst>
              <a:ext uri="{FF2B5EF4-FFF2-40B4-BE49-F238E27FC236}">
                <a16:creationId xmlns:a16="http://schemas.microsoft.com/office/drawing/2014/main" id="{D264DEE0-651D-443B-9FF9-13570617A65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E77A4F52-38AB-44B8-ACB1-2D8DD94025D1}"/>
              </a:ext>
            </a:extLst>
          </p:cNvPr>
          <p:cNvGrpSpPr/>
          <p:nvPr/>
        </p:nvGrpSpPr>
        <p:grpSpPr>
          <a:xfrm>
            <a:off x="7516648" y="5307021"/>
            <a:ext cx="4236668" cy="1426040"/>
            <a:chOff x="24239616" y="14217399"/>
            <a:chExt cx="2487168" cy="2441912"/>
          </a:xfrm>
        </p:grpSpPr>
        <p:sp>
          <p:nvSpPr>
            <p:cNvPr id="120" name="Rectangle 119">
              <a:extLst>
                <a:ext uri="{FF2B5EF4-FFF2-40B4-BE49-F238E27FC236}">
                  <a16:creationId xmlns:a16="http://schemas.microsoft.com/office/drawing/2014/main" id="{B4696FCB-1060-412D-9550-25CEA1627BFB}"/>
                </a:ext>
              </a:extLst>
            </p:cNvPr>
            <p:cNvSpPr/>
            <p:nvPr/>
          </p:nvSpPr>
          <p:spPr>
            <a:xfrm>
              <a:off x="24239616" y="14217399"/>
              <a:ext cx="2487168" cy="2441912"/>
            </a:xfrm>
            <a:prstGeom prst="rect">
              <a:avLst/>
            </a:prstGeom>
            <a:noFill/>
            <a:ln w="28575" cap="flat" cmpd="sng" algn="ctr">
              <a:solidFill>
                <a:srgbClr val="70AD47"/>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9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163A4139-82E4-4CE0-8FA9-3AD222FC8EC9}"/>
                </a:ext>
              </a:extLst>
            </p:cNvPr>
            <p:cNvSpPr txBox="1"/>
            <p:nvPr/>
          </p:nvSpPr>
          <p:spPr>
            <a:xfrm>
              <a:off x="24480389" y="14217399"/>
              <a:ext cx="2033079" cy="685137"/>
            </a:xfrm>
            <a:prstGeom prst="rect">
              <a:avLst/>
            </a:prstGeom>
            <a:noFill/>
            <a:ln w="28575">
              <a:noFill/>
              <a:prstDash val="dash"/>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0AD47"/>
                  </a:solidFill>
                  <a:effectLst/>
                  <a:uLnTx/>
                  <a:uFillTx/>
                  <a:latin typeface="Calibri" panose="020F0502020204030204"/>
                </a:rPr>
                <a:t>Privacy Guardian</a:t>
              </a:r>
            </a:p>
          </p:txBody>
        </p: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5BA9E1-4D33-4880-83BF-186E3400DB9F}"/>
                  </a:ext>
                </a:extLst>
              </p:cNvPr>
              <p:cNvSpPr txBox="1"/>
              <p:nvPr/>
            </p:nvSpPr>
            <p:spPr>
              <a:xfrm>
                <a:off x="10137989" y="1194568"/>
                <a:ext cx="457102"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s</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23" name="TextBox 122">
                <a:extLst>
                  <a:ext uri="{FF2B5EF4-FFF2-40B4-BE49-F238E27FC236}">
                    <a16:creationId xmlns:a16="http://schemas.microsoft.com/office/drawing/2014/main" id="{6A5BA9E1-4D33-4880-83BF-186E3400DB9F}"/>
                  </a:ext>
                </a:extLst>
              </p:cNvPr>
              <p:cNvSpPr txBox="1">
                <a:spLocks noRot="1" noChangeAspect="1" noMove="1" noResize="1" noEditPoints="1" noAdjustHandles="1" noChangeArrowheads="1" noChangeShapeType="1" noTextEdit="1"/>
              </p:cNvSpPr>
              <p:nvPr/>
            </p:nvSpPr>
            <p:spPr>
              <a:xfrm>
                <a:off x="10137989" y="1194568"/>
                <a:ext cx="457102" cy="932628"/>
              </a:xfrm>
              <a:prstGeom prst="rect">
                <a:avLst/>
              </a:prstGeom>
              <a:blipFill>
                <a:blip r:embed="rId8"/>
                <a:stretch>
                  <a:fillRect r="-30667"/>
                </a:stretch>
              </a:blipFill>
              <a:ln w="28575">
                <a:noFill/>
              </a:ln>
            </p:spPr>
            <p:txBody>
              <a:bodyPr/>
              <a:lstStyle/>
              <a:p>
                <a:r>
                  <a:rPr lang="en-US">
                    <a:noFill/>
                  </a:rPr>
                  <a:t> </a:t>
                </a:r>
              </a:p>
            </p:txBody>
          </p:sp>
        </mc:Fallback>
      </mc:AlternateContent>
      <p:cxnSp>
        <p:nvCxnSpPr>
          <p:cNvPr id="124" name="Straight Arrow Connector 123">
            <a:extLst>
              <a:ext uri="{FF2B5EF4-FFF2-40B4-BE49-F238E27FC236}">
                <a16:creationId xmlns:a16="http://schemas.microsoft.com/office/drawing/2014/main" id="{B43E0583-FF87-4614-BA59-A1E8430FE951}"/>
              </a:ext>
            </a:extLst>
          </p:cNvPr>
          <p:cNvCxnSpPr>
            <a:cxnSpLocks/>
            <a:endCxn id="123" idx="1"/>
          </p:cNvCxnSpPr>
          <p:nvPr/>
        </p:nvCxnSpPr>
        <p:spPr>
          <a:xfrm flipV="1">
            <a:off x="8762584" y="1660882"/>
            <a:ext cx="1375405" cy="7661"/>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D52DAD6D-FDD3-4D03-ACF5-997F6B58DB61}"/>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19982"/>
      </p:ext>
    </p:extLst>
  </p:cSld>
  <p:clrMapOvr>
    <a:masterClrMapping/>
  </p:clrMapOvr>
  <mc:AlternateContent xmlns:mc="http://schemas.openxmlformats.org/markup-compatibility/2006" xmlns:p14="http://schemas.microsoft.com/office/powerpoint/2010/main">
    <mc:Choice Requires="p14">
      <p:transition spd="slow" p14:dur="2000" advTm="6441"/>
    </mc:Choice>
    <mc:Fallback xmlns="">
      <p:transition spd="slow" advTm="644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CB6139A6-FEDF-084A-B7E2-9042F79F8109}"/>
                  </a:ext>
                </a:extLst>
              </p:cNvPr>
              <p:cNvSpPr txBox="1"/>
              <p:nvPr/>
            </p:nvSpPr>
            <p:spPr>
              <a:xfrm>
                <a:off x="7756586" y="5779857"/>
                <a:ext cx="746218"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4" name="TextBox 253">
                <a:extLst>
                  <a:ext uri="{FF2B5EF4-FFF2-40B4-BE49-F238E27FC236}">
                    <a16:creationId xmlns:a16="http://schemas.microsoft.com/office/drawing/2014/main" id="{CB6139A6-FEDF-084A-B7E2-9042F79F8109}"/>
                  </a:ext>
                </a:extLst>
              </p:cNvPr>
              <p:cNvSpPr txBox="1">
                <a:spLocks noRot="1" noChangeAspect="1" noMove="1" noResize="1" noEditPoints="1" noAdjustHandles="1" noChangeArrowheads="1" noChangeShapeType="1" noTextEdit="1"/>
              </p:cNvSpPr>
              <p:nvPr/>
            </p:nvSpPr>
            <p:spPr>
              <a:xfrm>
                <a:off x="7756586" y="5779857"/>
                <a:ext cx="746218" cy="932628"/>
              </a:xfrm>
              <a:prstGeom prst="rect">
                <a:avLst/>
              </a:prstGeom>
              <a:blipFill>
                <a:blip r:embed="rId5"/>
                <a:stretch>
                  <a:fillRect/>
                </a:stretch>
              </a:blipFill>
              <a:ln w="28575">
                <a:noFill/>
              </a:ln>
            </p:spPr>
            <p:txBody>
              <a:bodyPr/>
              <a:lstStyle/>
              <a:p>
                <a:r>
                  <a:rPr lang="en-US">
                    <a:noFill/>
                  </a:rPr>
                  <a:t> </a:t>
                </a:r>
              </a:p>
            </p:txBody>
          </p:sp>
        </mc:Fallback>
      </mc:AlternateContent>
      <p:sp>
        <p:nvSpPr>
          <p:cNvPr id="268" name="TextBox 267">
            <a:extLst>
              <a:ext uri="{FF2B5EF4-FFF2-40B4-BE49-F238E27FC236}">
                <a16:creationId xmlns:a16="http://schemas.microsoft.com/office/drawing/2014/main" id="{77F3F239-B6CC-4841-A757-1ED460E51C44}"/>
              </a:ext>
            </a:extLst>
          </p:cNvPr>
          <p:cNvSpPr txBox="1"/>
          <p:nvPr/>
        </p:nvSpPr>
        <p:spPr>
          <a:xfrm>
            <a:off x="8919065" y="3699851"/>
            <a:ext cx="140682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Noisy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argmax</a:t>
            </a:r>
          </a:p>
        </p:txBody>
      </p:sp>
      <p:cxnSp>
        <p:nvCxnSpPr>
          <p:cNvPr id="273" name="Straight Arrow Connector 272">
            <a:extLst>
              <a:ext uri="{FF2B5EF4-FFF2-40B4-BE49-F238E27FC236}">
                <a16:creationId xmlns:a16="http://schemas.microsoft.com/office/drawing/2014/main" id="{76E57BF8-6D32-6C4D-BEF6-D5D090FF24C5}"/>
              </a:ext>
            </a:extLst>
          </p:cNvPr>
          <p:cNvCxnSpPr>
            <a:cxnSpLocks/>
            <a:stCxn id="254" idx="3"/>
            <a:endCxn id="276" idx="1"/>
          </p:cNvCxnSpPr>
          <p:nvPr/>
        </p:nvCxnSpPr>
        <p:spPr>
          <a:xfrm flipV="1">
            <a:off x="8502804" y="6244647"/>
            <a:ext cx="1074885" cy="1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2C731E87-D836-8B4C-9514-C2DB8DEE97F5}"/>
              </a:ext>
            </a:extLst>
          </p:cNvPr>
          <p:cNvSpPr txBox="1"/>
          <p:nvPr/>
        </p:nvSpPr>
        <p:spPr>
          <a:xfrm>
            <a:off x="8388217" y="5858251"/>
            <a:ext cx="121751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Gaussian noise</a:t>
            </a:r>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200A64D1-D85C-7F45-82C2-40BA0805261C}"/>
                  </a:ext>
                </a:extLst>
              </p:cNvPr>
              <p:cNvSpPr txBox="1"/>
              <p:nvPr/>
            </p:nvSpPr>
            <p:spPr>
              <a:xfrm>
                <a:off x="9577689" y="5778333"/>
                <a:ext cx="2118797"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𝐷𝑃</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𝑁𝑜𝑖𝑠𝑒</m:t>
                      </m:r>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76" name="TextBox 275">
                <a:extLst>
                  <a:ext uri="{FF2B5EF4-FFF2-40B4-BE49-F238E27FC236}">
                    <a16:creationId xmlns:a16="http://schemas.microsoft.com/office/drawing/2014/main" id="{200A64D1-D85C-7F45-82C2-40BA0805261C}"/>
                  </a:ext>
                </a:extLst>
              </p:cNvPr>
              <p:cNvSpPr txBox="1">
                <a:spLocks noRot="1" noChangeAspect="1" noMove="1" noResize="1" noEditPoints="1" noAdjustHandles="1" noChangeArrowheads="1" noChangeShapeType="1" noTextEdit="1"/>
              </p:cNvSpPr>
              <p:nvPr/>
            </p:nvSpPr>
            <p:spPr>
              <a:xfrm>
                <a:off x="9577689" y="5778333"/>
                <a:ext cx="2118797" cy="932628"/>
              </a:xfrm>
              <a:prstGeom prst="rect">
                <a:avLst/>
              </a:prstGeom>
              <a:blipFill>
                <a:blip r:embed="rId7"/>
                <a:stretch>
                  <a:fillRect/>
                </a:stretch>
              </a:blipFill>
              <a:ln w="28575">
                <a:noFill/>
              </a:ln>
            </p:spPr>
            <p:txBody>
              <a:bodyPr/>
              <a:lstStyle/>
              <a:p>
                <a:r>
                  <a:rPr lang="en-US">
                    <a:noFill/>
                  </a:rPr>
                  <a:t> </a:t>
                </a:r>
              </a:p>
            </p:txBody>
          </p:sp>
        </mc:Fallback>
      </mc:AlternateContent>
      <p:sp>
        <p:nvSpPr>
          <p:cNvPr id="284" name="TextBox 283">
            <a:extLst>
              <a:ext uri="{FF2B5EF4-FFF2-40B4-BE49-F238E27FC236}">
                <a16:creationId xmlns:a16="http://schemas.microsoft.com/office/drawing/2014/main" id="{6426711E-D34E-9F42-B9FC-478779E11FE6}"/>
              </a:ext>
            </a:extLst>
          </p:cNvPr>
          <p:cNvSpPr txBox="1"/>
          <p:nvPr/>
        </p:nvSpPr>
        <p:spPr>
          <a:xfrm>
            <a:off x="10921978" y="3726777"/>
            <a:ext cx="831338"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Label </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8" name="Group 147">
            <a:extLst>
              <a:ext uri="{FF2B5EF4-FFF2-40B4-BE49-F238E27FC236}">
                <a16:creationId xmlns:a16="http://schemas.microsoft.com/office/drawing/2014/main" id="{3101D785-7021-FB49-9016-45C1CACEAD82}"/>
              </a:ext>
            </a:extLst>
          </p:cNvPr>
          <p:cNvGrpSpPr/>
          <p:nvPr/>
        </p:nvGrpSpPr>
        <p:grpSpPr>
          <a:xfrm>
            <a:off x="10102538" y="3468891"/>
            <a:ext cx="496332" cy="487638"/>
            <a:chOff x="5998464" y="4616263"/>
            <a:chExt cx="1316736" cy="1314591"/>
          </a:xfrm>
        </p:grpSpPr>
        <p:sp>
          <p:nvSpPr>
            <p:cNvPr id="149" name="Oval 148">
              <a:extLst>
                <a:ext uri="{FF2B5EF4-FFF2-40B4-BE49-F238E27FC236}">
                  <a16:creationId xmlns:a16="http://schemas.microsoft.com/office/drawing/2014/main" id="{3E880126-884B-B94E-BDC1-CB7108B03622}"/>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94661BD5-7B5F-A84B-A1C9-035309585760}"/>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Noisy Argmax</a:t>
            </a:r>
          </a:p>
        </p:txBody>
      </p:sp>
      <p:cxnSp>
        <p:nvCxnSpPr>
          <p:cNvPr id="223" name="Straight Arrow Connector 222">
            <a:extLst>
              <a:ext uri="{FF2B5EF4-FFF2-40B4-BE49-F238E27FC236}">
                <a16:creationId xmlns:a16="http://schemas.microsoft.com/office/drawing/2014/main" id="{38859DF5-727C-4B53-9F6D-4AFF581ACA75}"/>
              </a:ext>
            </a:extLst>
          </p:cNvPr>
          <p:cNvCxnSpPr>
            <a:cxnSpLocks/>
            <a:stCxn id="123" idx="2"/>
            <a:endCxn id="149" idx="0"/>
          </p:cNvCxnSpPr>
          <p:nvPr/>
        </p:nvCxnSpPr>
        <p:spPr>
          <a:xfrm flipH="1">
            <a:off x="10350704" y="2127196"/>
            <a:ext cx="15836" cy="1341695"/>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99F063B8-D1C5-43A5-8B74-7319EEBD31A1}"/>
              </a:ext>
            </a:extLst>
          </p:cNvPr>
          <p:cNvCxnSpPr>
            <a:cxnSpLocks/>
            <a:stCxn id="149" idx="6"/>
            <a:endCxn id="230" idx="2"/>
          </p:cNvCxnSpPr>
          <p:nvPr/>
        </p:nvCxnSpPr>
        <p:spPr>
          <a:xfrm flipV="1">
            <a:off x="10598870" y="2333615"/>
            <a:ext cx="883094" cy="137909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D501040C-A359-4031-A193-B81636F212FE}"/>
              </a:ext>
            </a:extLst>
          </p:cNvPr>
          <p:cNvSpPr/>
          <p:nvPr/>
        </p:nvSpPr>
        <p:spPr>
          <a:xfrm>
            <a:off x="11210612" y="1790911"/>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TextBox 231">
            <a:extLst>
              <a:ext uri="{FF2B5EF4-FFF2-40B4-BE49-F238E27FC236}">
                <a16:creationId xmlns:a16="http://schemas.microsoft.com/office/drawing/2014/main" id="{0BAC1507-4DDB-4DE0-80F6-DD9BEF5CD8BE}"/>
              </a:ext>
            </a:extLst>
          </p:cNvPr>
          <p:cNvSpPr txBox="1"/>
          <p:nvPr/>
        </p:nvSpPr>
        <p:spPr>
          <a:xfrm>
            <a:off x="11258347" y="1847293"/>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cxnSp>
        <p:nvCxnSpPr>
          <p:cNvPr id="240" name="Straight Arrow Connector 239">
            <a:extLst>
              <a:ext uri="{FF2B5EF4-FFF2-40B4-BE49-F238E27FC236}">
                <a16:creationId xmlns:a16="http://schemas.microsoft.com/office/drawing/2014/main" id="{78C6FC16-775B-4DC0-B1DB-65B65F426179}"/>
              </a:ext>
            </a:extLst>
          </p:cNvPr>
          <p:cNvCxnSpPr>
            <a:cxnSpLocks/>
            <a:endCxn id="149" idx="4"/>
          </p:cNvCxnSpPr>
          <p:nvPr/>
        </p:nvCxnSpPr>
        <p:spPr>
          <a:xfrm flipV="1">
            <a:off x="10350704" y="3956529"/>
            <a:ext cx="0" cy="126467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Slide Number Placeholder 1">
            <a:extLst>
              <a:ext uri="{FF2B5EF4-FFF2-40B4-BE49-F238E27FC236}">
                <a16:creationId xmlns:a16="http://schemas.microsoft.com/office/drawing/2014/main" id="{D264DEE0-651D-443B-9FF9-13570617A65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E77A4F52-38AB-44B8-ACB1-2D8DD94025D1}"/>
              </a:ext>
            </a:extLst>
          </p:cNvPr>
          <p:cNvGrpSpPr/>
          <p:nvPr/>
        </p:nvGrpSpPr>
        <p:grpSpPr>
          <a:xfrm>
            <a:off x="7516648" y="5307021"/>
            <a:ext cx="4236668" cy="1426040"/>
            <a:chOff x="24239616" y="14217399"/>
            <a:chExt cx="2487168" cy="2441912"/>
          </a:xfrm>
        </p:grpSpPr>
        <p:sp>
          <p:nvSpPr>
            <p:cNvPr id="120" name="Rectangle 119">
              <a:extLst>
                <a:ext uri="{FF2B5EF4-FFF2-40B4-BE49-F238E27FC236}">
                  <a16:creationId xmlns:a16="http://schemas.microsoft.com/office/drawing/2014/main" id="{B4696FCB-1060-412D-9550-25CEA1627BFB}"/>
                </a:ext>
              </a:extLst>
            </p:cNvPr>
            <p:cNvSpPr/>
            <p:nvPr/>
          </p:nvSpPr>
          <p:spPr>
            <a:xfrm>
              <a:off x="24239616" y="14217399"/>
              <a:ext cx="2487168" cy="2441912"/>
            </a:xfrm>
            <a:prstGeom prst="rect">
              <a:avLst/>
            </a:prstGeom>
            <a:noFill/>
            <a:ln w="28575" cap="flat" cmpd="sng" algn="ctr">
              <a:solidFill>
                <a:srgbClr val="70AD47"/>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9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163A4139-82E4-4CE0-8FA9-3AD222FC8EC9}"/>
                </a:ext>
              </a:extLst>
            </p:cNvPr>
            <p:cNvSpPr txBox="1"/>
            <p:nvPr/>
          </p:nvSpPr>
          <p:spPr>
            <a:xfrm>
              <a:off x="24480389" y="14217399"/>
              <a:ext cx="2033079" cy="685137"/>
            </a:xfrm>
            <a:prstGeom prst="rect">
              <a:avLst/>
            </a:prstGeom>
            <a:noFill/>
            <a:ln w="28575">
              <a:noFill/>
              <a:prstDash val="dash"/>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0AD47"/>
                  </a:solidFill>
                  <a:effectLst/>
                  <a:uLnTx/>
                  <a:uFillTx/>
                  <a:latin typeface="Calibri" panose="020F0502020204030204"/>
                </a:rPr>
                <a:t>Privacy Guardian</a:t>
              </a:r>
            </a:p>
          </p:txBody>
        </p: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5BA9E1-4D33-4880-83BF-186E3400DB9F}"/>
                  </a:ext>
                </a:extLst>
              </p:cNvPr>
              <p:cNvSpPr txBox="1"/>
              <p:nvPr/>
            </p:nvSpPr>
            <p:spPr>
              <a:xfrm>
                <a:off x="10137989" y="1194568"/>
                <a:ext cx="457102"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s</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23" name="TextBox 122">
                <a:extLst>
                  <a:ext uri="{FF2B5EF4-FFF2-40B4-BE49-F238E27FC236}">
                    <a16:creationId xmlns:a16="http://schemas.microsoft.com/office/drawing/2014/main" id="{6A5BA9E1-4D33-4880-83BF-186E3400DB9F}"/>
                  </a:ext>
                </a:extLst>
              </p:cNvPr>
              <p:cNvSpPr txBox="1">
                <a:spLocks noRot="1" noChangeAspect="1" noMove="1" noResize="1" noEditPoints="1" noAdjustHandles="1" noChangeArrowheads="1" noChangeShapeType="1" noTextEdit="1"/>
              </p:cNvSpPr>
              <p:nvPr/>
            </p:nvSpPr>
            <p:spPr>
              <a:xfrm>
                <a:off x="10137989" y="1194568"/>
                <a:ext cx="457102" cy="932628"/>
              </a:xfrm>
              <a:prstGeom prst="rect">
                <a:avLst/>
              </a:prstGeom>
              <a:blipFill>
                <a:blip r:embed="rId8"/>
                <a:stretch>
                  <a:fillRect r="-30667"/>
                </a:stretch>
              </a:blipFill>
              <a:ln w="28575">
                <a:noFill/>
              </a:ln>
            </p:spPr>
            <p:txBody>
              <a:bodyPr/>
              <a:lstStyle/>
              <a:p>
                <a:r>
                  <a:rPr lang="en-US">
                    <a:noFill/>
                  </a:rPr>
                  <a:t> </a:t>
                </a:r>
              </a:p>
            </p:txBody>
          </p:sp>
        </mc:Fallback>
      </mc:AlternateContent>
      <p:sp>
        <p:nvSpPr>
          <p:cNvPr id="125" name="Rectangle 124">
            <a:extLst>
              <a:ext uri="{FF2B5EF4-FFF2-40B4-BE49-F238E27FC236}">
                <a16:creationId xmlns:a16="http://schemas.microsoft.com/office/drawing/2014/main" id="{0C6D9D00-41C7-473E-AE64-21A5ECF0E31F}"/>
              </a:ext>
            </a:extLst>
          </p:cNvPr>
          <p:cNvSpPr/>
          <p:nvPr/>
        </p:nvSpPr>
        <p:spPr>
          <a:xfrm>
            <a:off x="6698279" y="1120534"/>
            <a:ext cx="2879410" cy="25065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C167D5FD-A945-4E63-95B5-10A6AD605BCA}"/>
              </a:ext>
            </a:extLst>
          </p:cNvPr>
          <p:cNvCxnSpPr>
            <a:cxnSpLocks/>
          </p:cNvCxnSpPr>
          <p:nvPr/>
        </p:nvCxnSpPr>
        <p:spPr>
          <a:xfrm flipV="1">
            <a:off x="6840271" y="1273631"/>
            <a:ext cx="0" cy="1715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BCBD11D-3DCE-4D62-A52C-17DDDB2FCDC0}"/>
              </a:ext>
            </a:extLst>
          </p:cNvPr>
          <p:cNvCxnSpPr>
            <a:cxnSpLocks/>
          </p:cNvCxnSpPr>
          <p:nvPr/>
        </p:nvCxnSpPr>
        <p:spPr>
          <a:xfrm flipV="1">
            <a:off x="6821762" y="2989550"/>
            <a:ext cx="2569370" cy="8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6C961F17-CC18-4F3C-817A-947E6E717492}"/>
              </a:ext>
            </a:extLst>
          </p:cNvPr>
          <p:cNvSpPr txBox="1"/>
          <p:nvPr/>
        </p:nvSpPr>
        <p:spPr>
          <a:xfrm>
            <a:off x="6734609" y="3022542"/>
            <a:ext cx="1468673" cy="553998"/>
          </a:xfrm>
          <a:prstGeom prst="rect">
            <a:avLst/>
          </a:prstGeom>
          <a:noFill/>
        </p:spPr>
        <p:txBody>
          <a:bodyPr wrap="square" rtlCol="0">
            <a:spAutoFit/>
          </a:bodyPr>
          <a:lstStyle/>
          <a:p>
            <a:r>
              <a:rPr lang="en-US" sz="3000"/>
              <a:t>Healthy</a:t>
            </a:r>
          </a:p>
        </p:txBody>
      </p:sp>
      <p:sp>
        <p:nvSpPr>
          <p:cNvPr id="130" name="TextBox 129">
            <a:extLst>
              <a:ext uri="{FF2B5EF4-FFF2-40B4-BE49-F238E27FC236}">
                <a16:creationId xmlns:a16="http://schemas.microsoft.com/office/drawing/2014/main" id="{4F2AF835-1CAF-4B01-B7AD-27227C445507}"/>
              </a:ext>
            </a:extLst>
          </p:cNvPr>
          <p:cNvSpPr txBox="1"/>
          <p:nvPr/>
        </p:nvSpPr>
        <p:spPr>
          <a:xfrm>
            <a:off x="8203285" y="3024892"/>
            <a:ext cx="1362991" cy="553998"/>
          </a:xfrm>
          <a:prstGeom prst="rect">
            <a:avLst/>
          </a:prstGeom>
          <a:noFill/>
        </p:spPr>
        <p:txBody>
          <a:bodyPr wrap="square" rtlCol="0">
            <a:spAutoFit/>
          </a:bodyPr>
          <a:lstStyle/>
          <a:p>
            <a:r>
              <a:rPr lang="en-US" sz="3000"/>
              <a:t>Cancer</a:t>
            </a:r>
          </a:p>
        </p:txBody>
      </p:sp>
      <p:sp>
        <p:nvSpPr>
          <p:cNvPr id="132" name="Rectangle 131">
            <a:extLst>
              <a:ext uri="{FF2B5EF4-FFF2-40B4-BE49-F238E27FC236}">
                <a16:creationId xmlns:a16="http://schemas.microsoft.com/office/drawing/2014/main" id="{3771D998-2DE2-487C-BCEB-EB7B2A4F86F1}"/>
              </a:ext>
            </a:extLst>
          </p:cNvPr>
          <p:cNvSpPr/>
          <p:nvPr/>
        </p:nvSpPr>
        <p:spPr>
          <a:xfrm>
            <a:off x="7139718" y="1783036"/>
            <a:ext cx="456512" cy="118158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32FA5F32-508C-4627-8743-166F7176606C}"/>
              </a:ext>
            </a:extLst>
          </p:cNvPr>
          <p:cNvSpPr/>
          <p:nvPr/>
        </p:nvSpPr>
        <p:spPr>
          <a:xfrm>
            <a:off x="8488634" y="2548108"/>
            <a:ext cx="456512" cy="423328"/>
          </a:xfrm>
          <a:prstGeom prst="rect">
            <a:avLst/>
          </a:prstGeom>
          <a:solidFill>
            <a:srgbClr val="E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D7E0263-0D69-4A8E-AA31-332B97328D3B}"/>
              </a:ext>
            </a:extLst>
          </p:cNvPr>
          <p:cNvSpPr/>
          <p:nvPr/>
        </p:nvSpPr>
        <p:spPr>
          <a:xfrm>
            <a:off x="7139717" y="1469332"/>
            <a:ext cx="456512" cy="309320"/>
          </a:xfrm>
          <a:prstGeom prst="rect">
            <a:avLst/>
          </a:prstGeom>
          <a:solidFill>
            <a:schemeClr val="accent6">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2B79A99A-49F0-466C-8FF2-D9A587D98877}"/>
              </a:ext>
            </a:extLst>
          </p:cNvPr>
          <p:cNvSpPr/>
          <p:nvPr/>
        </p:nvSpPr>
        <p:spPr>
          <a:xfrm>
            <a:off x="8488633" y="2324793"/>
            <a:ext cx="456512" cy="221828"/>
          </a:xfrm>
          <a:prstGeom prst="rect">
            <a:avLst/>
          </a:prstGeom>
          <a:solidFill>
            <a:schemeClr val="accent2">
              <a:lumMod val="20000"/>
              <a:lumOff val="8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2BEBC7A9-A3D0-4716-9651-ACF24F1BCEB5}"/>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41" name="Connector: Elbow 140">
            <a:extLst>
              <a:ext uri="{FF2B5EF4-FFF2-40B4-BE49-F238E27FC236}">
                <a16:creationId xmlns:a16="http://schemas.microsoft.com/office/drawing/2014/main" id="{C3E3C9B8-796C-4AAC-BC42-11129BF11615}"/>
              </a:ext>
            </a:extLst>
          </p:cNvPr>
          <p:cNvCxnSpPr>
            <a:cxnSpLocks/>
            <a:stCxn id="186" idx="0"/>
            <a:endCxn id="193" idx="1"/>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A268D25B-FD9C-4E68-8DAA-811889F67119}"/>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TextBox 152">
            <a:extLst>
              <a:ext uri="{FF2B5EF4-FFF2-40B4-BE49-F238E27FC236}">
                <a16:creationId xmlns:a16="http://schemas.microsoft.com/office/drawing/2014/main" id="{EDD4D7AC-7C1B-4942-BF86-F0A06C0DD86C}"/>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A4175DB1-D501-40A1-A24D-DA62B26D4179}"/>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6" name="Straight Connector 165">
            <a:extLst>
              <a:ext uri="{FF2B5EF4-FFF2-40B4-BE49-F238E27FC236}">
                <a16:creationId xmlns:a16="http://schemas.microsoft.com/office/drawing/2014/main" id="{94B62C86-0494-41BB-B777-C05FAFA8DF34}"/>
              </a:ext>
            </a:extLst>
          </p:cNvPr>
          <p:cNvCxnSpPr>
            <a:cxnSpLocks/>
            <a:endCxn id="146"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0B39761A-580E-4CAC-BDD7-A75D5B5049E5}"/>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181" name="Straight Arrow Connector 180">
            <a:extLst>
              <a:ext uri="{FF2B5EF4-FFF2-40B4-BE49-F238E27FC236}">
                <a16:creationId xmlns:a16="http://schemas.microsoft.com/office/drawing/2014/main" id="{FE99F824-B53B-491C-910D-2756F54ED0E8}"/>
              </a:ext>
            </a:extLst>
          </p:cNvPr>
          <p:cNvCxnSpPr>
            <a:cxnSpLocks/>
            <a:stCxn id="209"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B5A24C8-6735-4261-A1FB-BE222832DF2F}"/>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183" name="Straight Arrow Connector 182">
            <a:extLst>
              <a:ext uri="{FF2B5EF4-FFF2-40B4-BE49-F238E27FC236}">
                <a16:creationId xmlns:a16="http://schemas.microsoft.com/office/drawing/2014/main" id="{ADF30D17-F97B-4CCD-94DF-7F7DCB771559}"/>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4896E654-2F90-41BE-B44F-22AC505BD3AF}"/>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87" name="TextBox 186">
            <a:extLst>
              <a:ext uri="{FF2B5EF4-FFF2-40B4-BE49-F238E27FC236}">
                <a16:creationId xmlns:a16="http://schemas.microsoft.com/office/drawing/2014/main" id="{E3BB7E0E-477A-47AF-891E-226D6915544F}"/>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TextBox 187">
            <a:extLst>
              <a:ext uri="{FF2B5EF4-FFF2-40B4-BE49-F238E27FC236}">
                <a16:creationId xmlns:a16="http://schemas.microsoft.com/office/drawing/2014/main" id="{C5BC147B-6927-4298-982D-220A9B58134E}"/>
              </a:ext>
            </a:extLst>
          </p:cNvPr>
          <p:cNvSpPr txBox="1"/>
          <p:nvPr/>
        </p:nvSpPr>
        <p:spPr>
          <a:xfrm>
            <a:off x="3542853" y="2945882"/>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5D73C7A3-3D43-416B-B413-B0C08174D7DF}"/>
              </a:ext>
            </a:extLst>
          </p:cNvPr>
          <p:cNvSpPr txBox="1"/>
          <p:nvPr/>
        </p:nvSpPr>
        <p:spPr>
          <a:xfrm>
            <a:off x="4148631" y="1607255"/>
            <a:ext cx="1131974"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Decrypt</a:t>
            </a:r>
          </a:p>
        </p:txBody>
      </p:sp>
      <p:sp>
        <p:nvSpPr>
          <p:cNvPr id="190" name="TextBox 189">
            <a:extLst>
              <a:ext uri="{FF2B5EF4-FFF2-40B4-BE49-F238E27FC236}">
                <a16:creationId xmlns:a16="http://schemas.microsoft.com/office/drawing/2014/main" id="{7C120816-A038-4839-8AB8-EA998E30DC35}"/>
              </a:ext>
            </a:extLst>
          </p:cNvPr>
          <p:cNvSpPr txBox="1"/>
          <p:nvPr/>
        </p:nvSpPr>
        <p:spPr>
          <a:xfrm>
            <a:off x="5350012" y="1094008"/>
            <a:ext cx="875527"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TextBox 192">
            <a:extLst>
              <a:ext uri="{FF2B5EF4-FFF2-40B4-BE49-F238E27FC236}">
                <a16:creationId xmlns:a16="http://schemas.microsoft.com/office/drawing/2014/main" id="{FB89060F-7293-4D3C-9512-0DE0D1328352}"/>
              </a:ext>
            </a:extLst>
          </p:cNvPr>
          <p:cNvSpPr txBox="1"/>
          <p:nvPr/>
        </p:nvSpPr>
        <p:spPr>
          <a:xfrm>
            <a:off x="5350010" y="1836125"/>
            <a:ext cx="875529"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581FB1B7-DDF6-4FF4-9AD2-D2BF00B66517}"/>
              </a:ext>
            </a:extLst>
          </p:cNvPr>
          <p:cNvSpPr/>
          <p:nvPr/>
        </p:nvSpPr>
        <p:spPr>
          <a:xfrm>
            <a:off x="5350012" y="1094008"/>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TextBox 195">
            <a:extLst>
              <a:ext uri="{FF2B5EF4-FFF2-40B4-BE49-F238E27FC236}">
                <a16:creationId xmlns:a16="http://schemas.microsoft.com/office/drawing/2014/main" id="{413FF1B3-E0A5-47BA-A964-FD15276231C1}"/>
              </a:ext>
            </a:extLst>
          </p:cNvPr>
          <p:cNvSpPr txBox="1"/>
          <p:nvPr/>
        </p:nvSpPr>
        <p:spPr>
          <a:xfrm rot="5400000">
            <a:off x="5586606" y="1513856"/>
            <a:ext cx="456557" cy="297774"/>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5"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197" name="TextBox 196">
            <a:extLst>
              <a:ext uri="{FF2B5EF4-FFF2-40B4-BE49-F238E27FC236}">
                <a16:creationId xmlns:a16="http://schemas.microsoft.com/office/drawing/2014/main" id="{EA9FE4CF-180D-4D0C-90D2-A7E058DA0DBE}"/>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99" name="TextBox 198">
            <a:extLst>
              <a:ext uri="{FF2B5EF4-FFF2-40B4-BE49-F238E27FC236}">
                <a16:creationId xmlns:a16="http://schemas.microsoft.com/office/drawing/2014/main" id="{B134DA84-F478-43EF-A298-E0C4C53A1A67}"/>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200" name="Group 199">
            <a:extLst>
              <a:ext uri="{FF2B5EF4-FFF2-40B4-BE49-F238E27FC236}">
                <a16:creationId xmlns:a16="http://schemas.microsoft.com/office/drawing/2014/main" id="{3E3EFFFE-DB28-4ACC-B61B-6B0BAF97FCAE}"/>
              </a:ext>
            </a:extLst>
          </p:cNvPr>
          <p:cNvGrpSpPr/>
          <p:nvPr/>
        </p:nvGrpSpPr>
        <p:grpSpPr>
          <a:xfrm>
            <a:off x="168108" y="3022675"/>
            <a:ext cx="488434" cy="487638"/>
            <a:chOff x="6005468" y="4642183"/>
            <a:chExt cx="1316736" cy="1314591"/>
          </a:xfrm>
        </p:grpSpPr>
        <p:sp>
          <p:nvSpPr>
            <p:cNvPr id="201" name="Oval 200">
              <a:extLst>
                <a:ext uri="{FF2B5EF4-FFF2-40B4-BE49-F238E27FC236}">
                  <a16:creationId xmlns:a16="http://schemas.microsoft.com/office/drawing/2014/main" id="{CF6EDCF9-B553-44B0-A795-7F9FAF16BC89}"/>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TextBox 201">
              <a:extLst>
                <a:ext uri="{FF2B5EF4-FFF2-40B4-BE49-F238E27FC236}">
                  <a16:creationId xmlns:a16="http://schemas.microsoft.com/office/drawing/2014/main" id="{E0CF67FF-649F-4ACF-83B8-A82075733F04}"/>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203" name="Group 202">
            <a:extLst>
              <a:ext uri="{FF2B5EF4-FFF2-40B4-BE49-F238E27FC236}">
                <a16:creationId xmlns:a16="http://schemas.microsoft.com/office/drawing/2014/main" id="{667DC099-32B2-4DD0-AD47-E08402FDF880}"/>
              </a:ext>
            </a:extLst>
          </p:cNvPr>
          <p:cNvGrpSpPr/>
          <p:nvPr/>
        </p:nvGrpSpPr>
        <p:grpSpPr>
          <a:xfrm>
            <a:off x="4870911" y="3070376"/>
            <a:ext cx="488434" cy="487638"/>
            <a:chOff x="5998464" y="4616263"/>
            <a:chExt cx="1316736" cy="1314591"/>
          </a:xfrm>
        </p:grpSpPr>
        <p:sp>
          <p:nvSpPr>
            <p:cNvPr id="204" name="Oval 203">
              <a:extLst>
                <a:ext uri="{FF2B5EF4-FFF2-40B4-BE49-F238E27FC236}">
                  <a16:creationId xmlns:a16="http://schemas.microsoft.com/office/drawing/2014/main" id="{FE265777-5B5B-49F9-A3DA-5DF390391660}"/>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EDC1D1D8-A896-44A1-96D2-3E44156C0E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cxnSp>
        <p:nvCxnSpPr>
          <p:cNvPr id="206" name="Straight Arrow Connector 205">
            <a:extLst>
              <a:ext uri="{FF2B5EF4-FFF2-40B4-BE49-F238E27FC236}">
                <a16:creationId xmlns:a16="http://schemas.microsoft.com/office/drawing/2014/main" id="{305C1E2B-5FB0-436E-BA59-5D24FB9822D8}"/>
              </a:ext>
            </a:extLst>
          </p:cNvPr>
          <p:cNvCxnSpPr>
            <a:cxnSpLocks/>
            <a:endCxn id="209"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66E0DE4F-A0AF-44AD-8848-347060E09830}"/>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149C963B-2905-4204-9288-31524E38A3EE}"/>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0D864C12-AD2E-4443-8733-55E24123704D}"/>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EAD0BE66-F8C5-41C8-B891-F31948620930}"/>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6605A5F8-77BA-486F-B514-48341DE649F1}"/>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436D83E0-83D6-47D8-A445-8A4E7E95F374}"/>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91FE4FB3-C1C7-4976-984E-0F5DBFB56ED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29E0AED8-640C-4256-A54C-704959C89D6C}"/>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8" name="Straight Connector 217">
            <a:extLst>
              <a:ext uri="{FF2B5EF4-FFF2-40B4-BE49-F238E27FC236}">
                <a16:creationId xmlns:a16="http://schemas.microsoft.com/office/drawing/2014/main" id="{87D5EACA-0543-4ED7-AE97-1F9733039BF7}"/>
              </a:ext>
            </a:extLst>
          </p:cNvPr>
          <p:cNvCxnSpPr>
            <a:cxnSpLocks/>
            <a:stCxn id="210" idx="6"/>
            <a:endCxn id="212"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219" name="Straight Connector 218">
            <a:extLst>
              <a:ext uri="{FF2B5EF4-FFF2-40B4-BE49-F238E27FC236}">
                <a16:creationId xmlns:a16="http://schemas.microsoft.com/office/drawing/2014/main" id="{0366D71D-5B99-4DFB-8A6F-4409C5CACBA1}"/>
              </a:ext>
            </a:extLst>
          </p:cNvPr>
          <p:cNvCxnSpPr>
            <a:cxnSpLocks/>
            <a:stCxn id="211" idx="6"/>
            <a:endCxn id="214"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220" name="Straight Connector 219">
            <a:extLst>
              <a:ext uri="{FF2B5EF4-FFF2-40B4-BE49-F238E27FC236}">
                <a16:creationId xmlns:a16="http://schemas.microsoft.com/office/drawing/2014/main" id="{329316C5-CD7E-4065-A4B2-694DDDFBAF97}"/>
              </a:ext>
            </a:extLst>
          </p:cNvPr>
          <p:cNvCxnSpPr>
            <a:cxnSpLocks/>
            <a:stCxn id="211" idx="6"/>
            <a:endCxn id="212"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224" name="Straight Connector 223">
            <a:extLst>
              <a:ext uri="{FF2B5EF4-FFF2-40B4-BE49-F238E27FC236}">
                <a16:creationId xmlns:a16="http://schemas.microsoft.com/office/drawing/2014/main" id="{59FB56F8-A5C0-48BC-A31C-32A1349D2C3F}"/>
              </a:ext>
            </a:extLst>
          </p:cNvPr>
          <p:cNvCxnSpPr>
            <a:cxnSpLocks/>
            <a:stCxn id="214" idx="2"/>
            <a:endCxn id="210"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227" name="Straight Connector 226">
            <a:extLst>
              <a:ext uri="{FF2B5EF4-FFF2-40B4-BE49-F238E27FC236}">
                <a16:creationId xmlns:a16="http://schemas.microsoft.com/office/drawing/2014/main" id="{7ADF8BC4-12CD-41EA-B956-A27A648229A5}"/>
              </a:ext>
            </a:extLst>
          </p:cNvPr>
          <p:cNvCxnSpPr>
            <a:cxnSpLocks/>
            <a:stCxn id="215" idx="1"/>
            <a:endCxn id="211"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228" name="Straight Connector 227">
            <a:extLst>
              <a:ext uri="{FF2B5EF4-FFF2-40B4-BE49-F238E27FC236}">
                <a16:creationId xmlns:a16="http://schemas.microsoft.com/office/drawing/2014/main" id="{007E4B6C-C003-49BE-90A8-556049500169}"/>
              </a:ext>
            </a:extLst>
          </p:cNvPr>
          <p:cNvCxnSpPr>
            <a:cxnSpLocks/>
            <a:stCxn id="215" idx="1"/>
            <a:endCxn id="210"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229" name="Straight Connector 228">
            <a:extLst>
              <a:ext uri="{FF2B5EF4-FFF2-40B4-BE49-F238E27FC236}">
                <a16:creationId xmlns:a16="http://schemas.microsoft.com/office/drawing/2014/main" id="{33E888A1-C729-4CC1-A79F-317C15798BE2}"/>
              </a:ext>
            </a:extLst>
          </p:cNvPr>
          <p:cNvCxnSpPr>
            <a:cxnSpLocks/>
            <a:stCxn id="216" idx="2"/>
            <a:endCxn id="212"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231" name="Straight Connector 230">
            <a:extLst>
              <a:ext uri="{FF2B5EF4-FFF2-40B4-BE49-F238E27FC236}">
                <a16:creationId xmlns:a16="http://schemas.microsoft.com/office/drawing/2014/main" id="{C11EC5C0-EF09-415A-AB22-C334FD71D9C3}"/>
              </a:ext>
            </a:extLst>
          </p:cNvPr>
          <p:cNvCxnSpPr>
            <a:cxnSpLocks/>
            <a:stCxn id="217" idx="2"/>
            <a:endCxn id="212"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234" name="Straight Connector 233">
            <a:extLst>
              <a:ext uri="{FF2B5EF4-FFF2-40B4-BE49-F238E27FC236}">
                <a16:creationId xmlns:a16="http://schemas.microsoft.com/office/drawing/2014/main" id="{CFC3E6CD-184B-43B3-A970-A993A37DEA50}"/>
              </a:ext>
            </a:extLst>
          </p:cNvPr>
          <p:cNvCxnSpPr>
            <a:cxnSpLocks/>
            <a:stCxn id="216" idx="2"/>
            <a:endCxn id="214"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235" name="Straight Connector 234">
            <a:extLst>
              <a:ext uri="{FF2B5EF4-FFF2-40B4-BE49-F238E27FC236}">
                <a16:creationId xmlns:a16="http://schemas.microsoft.com/office/drawing/2014/main" id="{781C1468-5A48-4B4E-B58E-EE6830960353}"/>
              </a:ext>
            </a:extLst>
          </p:cNvPr>
          <p:cNvCxnSpPr>
            <a:cxnSpLocks/>
            <a:endCxn id="214"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236" name="Straight Connector 235">
            <a:extLst>
              <a:ext uri="{FF2B5EF4-FFF2-40B4-BE49-F238E27FC236}">
                <a16:creationId xmlns:a16="http://schemas.microsoft.com/office/drawing/2014/main" id="{21B8F17A-7FAF-4870-916B-8138EDEF6649}"/>
              </a:ext>
            </a:extLst>
          </p:cNvPr>
          <p:cNvCxnSpPr>
            <a:cxnSpLocks/>
            <a:stCxn id="217" idx="2"/>
            <a:endCxn id="215"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238" name="Straight Connector 237">
            <a:extLst>
              <a:ext uri="{FF2B5EF4-FFF2-40B4-BE49-F238E27FC236}">
                <a16:creationId xmlns:a16="http://schemas.microsoft.com/office/drawing/2014/main" id="{943CF24D-28E3-4BD5-AC6C-B8935A8038BF}"/>
              </a:ext>
            </a:extLst>
          </p:cNvPr>
          <p:cNvCxnSpPr>
            <a:cxnSpLocks/>
            <a:stCxn id="216" idx="2"/>
            <a:endCxn id="215"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239" name="Connector: Elbow 238">
            <a:extLst>
              <a:ext uri="{FF2B5EF4-FFF2-40B4-BE49-F238E27FC236}">
                <a16:creationId xmlns:a16="http://schemas.microsoft.com/office/drawing/2014/main" id="{7652AFA1-9342-4F3B-8C47-F3A41C24BDC7}"/>
              </a:ext>
            </a:extLst>
          </p:cNvPr>
          <p:cNvCxnSpPr>
            <a:cxnSpLocks/>
            <a:stCxn id="209" idx="2"/>
            <a:endCxn id="187"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63DA6CF3-E855-4632-8536-7B234AB35058}"/>
              </a:ext>
            </a:extLst>
          </p:cNvPr>
          <p:cNvSpPr/>
          <p:nvPr/>
        </p:nvSpPr>
        <p:spPr bwMode="auto">
          <a:xfrm>
            <a:off x="2048687"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a:extLst>
              <a:ext uri="{FF2B5EF4-FFF2-40B4-BE49-F238E27FC236}">
                <a16:creationId xmlns:a16="http://schemas.microsoft.com/office/drawing/2014/main" id="{81EFCE8E-7339-4E76-A340-043DA4EBA537}"/>
              </a:ext>
            </a:extLst>
          </p:cNvPr>
          <p:cNvSpPr/>
          <p:nvPr/>
        </p:nvSpPr>
        <p:spPr bwMode="auto">
          <a:xfrm>
            <a:off x="2048687"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a:extLst>
              <a:ext uri="{FF2B5EF4-FFF2-40B4-BE49-F238E27FC236}">
                <a16:creationId xmlns:a16="http://schemas.microsoft.com/office/drawing/2014/main" id="{D2FB623F-D30B-413A-86F9-1AE0C1B4AEA3}"/>
              </a:ext>
            </a:extLst>
          </p:cNvPr>
          <p:cNvSpPr/>
          <p:nvPr/>
        </p:nvSpPr>
        <p:spPr bwMode="auto">
          <a:xfrm>
            <a:off x="2626238" y="908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a:extLst>
              <a:ext uri="{FF2B5EF4-FFF2-40B4-BE49-F238E27FC236}">
                <a16:creationId xmlns:a16="http://schemas.microsoft.com/office/drawing/2014/main" id="{2A30AF35-B6E1-4A0F-B991-354B0040B081}"/>
              </a:ext>
            </a:extLst>
          </p:cNvPr>
          <p:cNvSpPr/>
          <p:nvPr/>
        </p:nvSpPr>
        <p:spPr bwMode="auto">
          <a:xfrm>
            <a:off x="2629813" y="147202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98DC5D0E-11B5-458E-A742-AF94082195EE}"/>
              </a:ext>
            </a:extLst>
          </p:cNvPr>
          <p:cNvSpPr/>
          <p:nvPr/>
        </p:nvSpPr>
        <p:spPr bwMode="auto">
          <a:xfrm>
            <a:off x="2626238" y="2070854"/>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D4EED2EC-316B-42DF-86F6-5D90A2C045F0}"/>
              </a:ext>
            </a:extLst>
          </p:cNvPr>
          <p:cNvSpPr/>
          <p:nvPr/>
        </p:nvSpPr>
        <p:spPr bwMode="auto">
          <a:xfrm>
            <a:off x="3210939"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a:extLst>
              <a:ext uri="{FF2B5EF4-FFF2-40B4-BE49-F238E27FC236}">
                <a16:creationId xmlns:a16="http://schemas.microsoft.com/office/drawing/2014/main" id="{C2490227-E160-4CD6-BF50-746E83CC4874}"/>
              </a:ext>
            </a:extLst>
          </p:cNvPr>
          <p:cNvSpPr/>
          <p:nvPr/>
        </p:nvSpPr>
        <p:spPr bwMode="auto">
          <a:xfrm>
            <a:off x="3210939"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9" name="Straight Connector 248">
            <a:extLst>
              <a:ext uri="{FF2B5EF4-FFF2-40B4-BE49-F238E27FC236}">
                <a16:creationId xmlns:a16="http://schemas.microsoft.com/office/drawing/2014/main" id="{3B8F50EC-265F-4012-8244-F008E510AD90}"/>
              </a:ext>
            </a:extLst>
          </p:cNvPr>
          <p:cNvCxnSpPr>
            <a:cxnSpLocks/>
            <a:stCxn id="241" idx="6"/>
            <a:endCxn id="243" idx="3"/>
          </p:cNvCxnSpPr>
          <p:nvPr/>
        </p:nvCxnSpPr>
        <p:spPr>
          <a:xfrm flipV="1">
            <a:off x="2452099" y="1252273"/>
            <a:ext cx="233217" cy="91762"/>
          </a:xfrm>
          <a:prstGeom prst="line">
            <a:avLst/>
          </a:prstGeom>
          <a:noFill/>
          <a:ln w="9525" cap="flat" cmpd="sng" algn="ctr">
            <a:solidFill>
              <a:srgbClr val="505050"/>
            </a:solidFill>
            <a:prstDash val="solid"/>
            <a:headEnd type="none"/>
            <a:tailEnd type="none"/>
          </a:ln>
          <a:effectLst/>
        </p:spPr>
      </p:cxnSp>
      <p:cxnSp>
        <p:nvCxnSpPr>
          <p:cNvPr id="250" name="Straight Connector 249">
            <a:extLst>
              <a:ext uri="{FF2B5EF4-FFF2-40B4-BE49-F238E27FC236}">
                <a16:creationId xmlns:a16="http://schemas.microsoft.com/office/drawing/2014/main" id="{5FB6DDC6-8EB0-458E-9B2E-89D39A7472AA}"/>
              </a:ext>
            </a:extLst>
          </p:cNvPr>
          <p:cNvCxnSpPr>
            <a:cxnSpLocks/>
            <a:stCxn id="242" idx="6"/>
            <a:endCxn id="244" idx="2"/>
          </p:cNvCxnSpPr>
          <p:nvPr/>
        </p:nvCxnSpPr>
        <p:spPr>
          <a:xfrm flipV="1">
            <a:off x="2452099" y="1673197"/>
            <a:ext cx="177714" cy="196489"/>
          </a:xfrm>
          <a:prstGeom prst="line">
            <a:avLst/>
          </a:prstGeom>
          <a:noFill/>
          <a:ln w="9525" cap="flat" cmpd="sng" algn="ctr">
            <a:solidFill>
              <a:srgbClr val="505050"/>
            </a:solidFill>
            <a:prstDash val="solid"/>
            <a:headEnd type="none"/>
            <a:tailEnd type="none"/>
          </a:ln>
          <a:effectLst/>
        </p:spPr>
      </p:cxnSp>
      <p:cxnSp>
        <p:nvCxnSpPr>
          <p:cNvPr id="251" name="Straight Connector 250">
            <a:extLst>
              <a:ext uri="{FF2B5EF4-FFF2-40B4-BE49-F238E27FC236}">
                <a16:creationId xmlns:a16="http://schemas.microsoft.com/office/drawing/2014/main" id="{6877B968-BC27-41C0-B635-AC4C40419E51}"/>
              </a:ext>
            </a:extLst>
          </p:cNvPr>
          <p:cNvCxnSpPr>
            <a:cxnSpLocks/>
            <a:stCxn id="242" idx="6"/>
            <a:endCxn id="243" idx="3"/>
          </p:cNvCxnSpPr>
          <p:nvPr/>
        </p:nvCxnSpPr>
        <p:spPr>
          <a:xfrm flipV="1">
            <a:off x="2452099" y="1252273"/>
            <a:ext cx="233217" cy="617413"/>
          </a:xfrm>
          <a:prstGeom prst="line">
            <a:avLst/>
          </a:prstGeom>
          <a:noFill/>
          <a:ln w="9525" cap="flat" cmpd="sng" algn="ctr">
            <a:solidFill>
              <a:srgbClr val="505050"/>
            </a:solidFill>
            <a:prstDash val="solid"/>
            <a:headEnd type="none"/>
            <a:tailEnd type="none"/>
          </a:ln>
          <a:effectLst/>
        </p:spPr>
      </p:cxnSp>
      <p:cxnSp>
        <p:nvCxnSpPr>
          <p:cNvPr id="252" name="Straight Connector 251">
            <a:extLst>
              <a:ext uri="{FF2B5EF4-FFF2-40B4-BE49-F238E27FC236}">
                <a16:creationId xmlns:a16="http://schemas.microsoft.com/office/drawing/2014/main" id="{4772F870-69BA-4896-A596-D1AAF9551C04}"/>
              </a:ext>
            </a:extLst>
          </p:cNvPr>
          <p:cNvCxnSpPr>
            <a:cxnSpLocks/>
            <a:stCxn id="244" idx="2"/>
            <a:endCxn id="241" idx="6"/>
          </p:cNvCxnSpPr>
          <p:nvPr/>
        </p:nvCxnSpPr>
        <p:spPr>
          <a:xfrm flipH="1" flipV="1">
            <a:off x="2452099" y="1344035"/>
            <a:ext cx="177714" cy="329162"/>
          </a:xfrm>
          <a:prstGeom prst="line">
            <a:avLst/>
          </a:prstGeom>
          <a:noFill/>
          <a:ln w="9525" cap="flat" cmpd="sng" algn="ctr">
            <a:solidFill>
              <a:srgbClr val="505050"/>
            </a:solidFill>
            <a:prstDash val="solid"/>
            <a:headEnd type="none"/>
            <a:tailEnd type="none"/>
          </a:ln>
          <a:effectLst/>
        </p:spPr>
      </p:cxnSp>
      <p:cxnSp>
        <p:nvCxnSpPr>
          <p:cNvPr id="253" name="Straight Connector 252">
            <a:extLst>
              <a:ext uri="{FF2B5EF4-FFF2-40B4-BE49-F238E27FC236}">
                <a16:creationId xmlns:a16="http://schemas.microsoft.com/office/drawing/2014/main" id="{B78FDB19-7036-43E5-AF85-B24E29CF8492}"/>
              </a:ext>
            </a:extLst>
          </p:cNvPr>
          <p:cNvCxnSpPr>
            <a:cxnSpLocks/>
            <a:stCxn id="245" idx="1"/>
            <a:endCxn id="242" idx="6"/>
          </p:cNvCxnSpPr>
          <p:nvPr/>
        </p:nvCxnSpPr>
        <p:spPr>
          <a:xfrm flipH="1" flipV="1">
            <a:off x="2452099" y="1869686"/>
            <a:ext cx="233217" cy="260089"/>
          </a:xfrm>
          <a:prstGeom prst="line">
            <a:avLst/>
          </a:prstGeom>
          <a:noFill/>
          <a:ln w="9525" cap="flat" cmpd="sng" algn="ctr">
            <a:solidFill>
              <a:srgbClr val="505050"/>
            </a:solidFill>
            <a:prstDash val="solid"/>
            <a:headEnd type="none"/>
            <a:tailEnd type="none"/>
          </a:ln>
          <a:effectLst/>
        </p:spPr>
      </p:cxnSp>
      <p:cxnSp>
        <p:nvCxnSpPr>
          <p:cNvPr id="255" name="Straight Connector 254">
            <a:extLst>
              <a:ext uri="{FF2B5EF4-FFF2-40B4-BE49-F238E27FC236}">
                <a16:creationId xmlns:a16="http://schemas.microsoft.com/office/drawing/2014/main" id="{5881E954-BB21-4985-A056-DB839E11BF12}"/>
              </a:ext>
            </a:extLst>
          </p:cNvPr>
          <p:cNvCxnSpPr>
            <a:cxnSpLocks/>
            <a:stCxn id="245" idx="1"/>
            <a:endCxn id="241" idx="6"/>
          </p:cNvCxnSpPr>
          <p:nvPr/>
        </p:nvCxnSpPr>
        <p:spPr>
          <a:xfrm flipH="1" flipV="1">
            <a:off x="2452099" y="1344035"/>
            <a:ext cx="233217" cy="785740"/>
          </a:xfrm>
          <a:prstGeom prst="line">
            <a:avLst/>
          </a:prstGeom>
          <a:noFill/>
          <a:ln w="9525" cap="flat" cmpd="sng" algn="ctr">
            <a:solidFill>
              <a:srgbClr val="505050"/>
            </a:solidFill>
            <a:prstDash val="solid"/>
            <a:headEnd type="none"/>
            <a:tailEnd type="none"/>
          </a:ln>
          <a:effectLst/>
        </p:spPr>
      </p:cxnSp>
      <p:cxnSp>
        <p:nvCxnSpPr>
          <p:cNvPr id="256" name="Straight Connector 255">
            <a:extLst>
              <a:ext uri="{FF2B5EF4-FFF2-40B4-BE49-F238E27FC236}">
                <a16:creationId xmlns:a16="http://schemas.microsoft.com/office/drawing/2014/main" id="{CF0A97F7-A607-40F2-886C-826820AF00CE}"/>
              </a:ext>
            </a:extLst>
          </p:cNvPr>
          <p:cNvCxnSpPr>
            <a:cxnSpLocks/>
            <a:stCxn id="246" idx="2"/>
            <a:endCxn id="243" idx="5"/>
          </p:cNvCxnSpPr>
          <p:nvPr/>
        </p:nvCxnSpPr>
        <p:spPr>
          <a:xfrm flipH="1" flipV="1">
            <a:off x="2970572" y="1252273"/>
            <a:ext cx="240367" cy="91762"/>
          </a:xfrm>
          <a:prstGeom prst="line">
            <a:avLst/>
          </a:prstGeom>
          <a:noFill/>
          <a:ln w="9525" cap="flat" cmpd="sng" algn="ctr">
            <a:solidFill>
              <a:srgbClr val="505050"/>
            </a:solidFill>
            <a:prstDash val="solid"/>
            <a:headEnd type="none"/>
            <a:tailEnd type="none"/>
          </a:ln>
          <a:effectLst/>
        </p:spPr>
      </p:cxnSp>
      <p:cxnSp>
        <p:nvCxnSpPr>
          <p:cNvPr id="257" name="Straight Connector 256">
            <a:extLst>
              <a:ext uri="{FF2B5EF4-FFF2-40B4-BE49-F238E27FC236}">
                <a16:creationId xmlns:a16="http://schemas.microsoft.com/office/drawing/2014/main" id="{91E30876-E31E-440E-A414-576CE3A7666A}"/>
              </a:ext>
            </a:extLst>
          </p:cNvPr>
          <p:cNvCxnSpPr>
            <a:cxnSpLocks/>
            <a:stCxn id="248" idx="2"/>
            <a:endCxn id="243" idx="5"/>
          </p:cNvCxnSpPr>
          <p:nvPr/>
        </p:nvCxnSpPr>
        <p:spPr>
          <a:xfrm flipH="1" flipV="1">
            <a:off x="2970572" y="1252273"/>
            <a:ext cx="240367" cy="617413"/>
          </a:xfrm>
          <a:prstGeom prst="line">
            <a:avLst/>
          </a:prstGeom>
          <a:noFill/>
          <a:ln w="9525" cap="flat" cmpd="sng" algn="ctr">
            <a:solidFill>
              <a:srgbClr val="505050"/>
            </a:solidFill>
            <a:prstDash val="solid"/>
            <a:headEnd type="none"/>
            <a:tailEnd type="none"/>
          </a:ln>
          <a:effectLst/>
        </p:spPr>
      </p:cxnSp>
      <p:cxnSp>
        <p:nvCxnSpPr>
          <p:cNvPr id="258" name="Straight Connector 257">
            <a:extLst>
              <a:ext uri="{FF2B5EF4-FFF2-40B4-BE49-F238E27FC236}">
                <a16:creationId xmlns:a16="http://schemas.microsoft.com/office/drawing/2014/main" id="{CA8B4A1D-6E09-4953-8C7F-DEDB86C1F32C}"/>
              </a:ext>
            </a:extLst>
          </p:cNvPr>
          <p:cNvCxnSpPr>
            <a:cxnSpLocks/>
            <a:stCxn id="246" idx="2"/>
            <a:endCxn id="244" idx="6"/>
          </p:cNvCxnSpPr>
          <p:nvPr/>
        </p:nvCxnSpPr>
        <p:spPr>
          <a:xfrm flipH="1">
            <a:off x="3033225" y="1344035"/>
            <a:ext cx="177714" cy="329162"/>
          </a:xfrm>
          <a:prstGeom prst="line">
            <a:avLst/>
          </a:prstGeom>
          <a:noFill/>
          <a:ln w="9525" cap="flat" cmpd="sng" algn="ctr">
            <a:solidFill>
              <a:srgbClr val="505050"/>
            </a:solidFill>
            <a:prstDash val="solid"/>
            <a:headEnd type="none"/>
            <a:tailEnd type="none"/>
          </a:ln>
          <a:effectLst/>
        </p:spPr>
      </p:cxnSp>
      <p:cxnSp>
        <p:nvCxnSpPr>
          <p:cNvPr id="259" name="Straight Connector 258">
            <a:extLst>
              <a:ext uri="{FF2B5EF4-FFF2-40B4-BE49-F238E27FC236}">
                <a16:creationId xmlns:a16="http://schemas.microsoft.com/office/drawing/2014/main" id="{00AAF65D-58C9-4E88-8CA9-4CF28CF354D5}"/>
              </a:ext>
            </a:extLst>
          </p:cNvPr>
          <p:cNvCxnSpPr>
            <a:cxnSpLocks/>
            <a:endCxn id="244" idx="6"/>
          </p:cNvCxnSpPr>
          <p:nvPr/>
        </p:nvCxnSpPr>
        <p:spPr>
          <a:xfrm flipH="1" flipV="1">
            <a:off x="3033225" y="1673197"/>
            <a:ext cx="177714" cy="213371"/>
          </a:xfrm>
          <a:prstGeom prst="line">
            <a:avLst/>
          </a:prstGeom>
          <a:noFill/>
          <a:ln w="9525" cap="flat" cmpd="sng" algn="ctr">
            <a:solidFill>
              <a:srgbClr val="505050"/>
            </a:solidFill>
            <a:prstDash val="solid"/>
            <a:headEnd type="none"/>
            <a:tailEnd type="none"/>
          </a:ln>
          <a:effectLst/>
        </p:spPr>
      </p:cxnSp>
      <p:cxnSp>
        <p:nvCxnSpPr>
          <p:cNvPr id="260" name="Straight Connector 259">
            <a:extLst>
              <a:ext uri="{FF2B5EF4-FFF2-40B4-BE49-F238E27FC236}">
                <a16:creationId xmlns:a16="http://schemas.microsoft.com/office/drawing/2014/main" id="{8D4EB3D6-812C-42CC-B124-3E2F773AB3FF}"/>
              </a:ext>
            </a:extLst>
          </p:cNvPr>
          <p:cNvCxnSpPr>
            <a:cxnSpLocks/>
            <a:stCxn id="248" idx="2"/>
            <a:endCxn id="245" idx="7"/>
          </p:cNvCxnSpPr>
          <p:nvPr/>
        </p:nvCxnSpPr>
        <p:spPr>
          <a:xfrm flipH="1">
            <a:off x="2970572" y="1869686"/>
            <a:ext cx="240367" cy="260089"/>
          </a:xfrm>
          <a:prstGeom prst="line">
            <a:avLst/>
          </a:prstGeom>
          <a:noFill/>
          <a:ln w="9525" cap="flat" cmpd="sng" algn="ctr">
            <a:solidFill>
              <a:srgbClr val="505050"/>
            </a:solidFill>
            <a:prstDash val="solid"/>
            <a:headEnd type="none"/>
            <a:tailEnd type="none"/>
          </a:ln>
          <a:effectLst/>
        </p:spPr>
      </p:cxnSp>
      <p:cxnSp>
        <p:nvCxnSpPr>
          <p:cNvPr id="261" name="Straight Connector 260">
            <a:extLst>
              <a:ext uri="{FF2B5EF4-FFF2-40B4-BE49-F238E27FC236}">
                <a16:creationId xmlns:a16="http://schemas.microsoft.com/office/drawing/2014/main" id="{E31A14B9-1BF9-489F-88CD-92D62918A657}"/>
              </a:ext>
            </a:extLst>
          </p:cNvPr>
          <p:cNvCxnSpPr>
            <a:cxnSpLocks/>
            <a:stCxn id="246" idx="2"/>
            <a:endCxn id="245" idx="7"/>
          </p:cNvCxnSpPr>
          <p:nvPr/>
        </p:nvCxnSpPr>
        <p:spPr>
          <a:xfrm flipH="1">
            <a:off x="2970572" y="1344035"/>
            <a:ext cx="240367" cy="785740"/>
          </a:xfrm>
          <a:prstGeom prst="line">
            <a:avLst/>
          </a:prstGeom>
          <a:noFill/>
          <a:ln w="9525" cap="flat" cmpd="sng" algn="ctr">
            <a:solidFill>
              <a:srgbClr val="505050"/>
            </a:solidFill>
            <a:prstDash val="solid"/>
            <a:headEnd type="none"/>
            <a:tailEnd type="none"/>
          </a:ln>
          <a:effectLst/>
        </p:spPr>
      </p:cxnSp>
      <p:cxnSp>
        <p:nvCxnSpPr>
          <p:cNvPr id="262" name="Connector: Elbow 261">
            <a:extLst>
              <a:ext uri="{FF2B5EF4-FFF2-40B4-BE49-F238E27FC236}">
                <a16:creationId xmlns:a16="http://schemas.microsoft.com/office/drawing/2014/main" id="{7AB4DA77-94BA-41DB-9E43-AD9ED1E8C5A7}"/>
              </a:ext>
            </a:extLst>
          </p:cNvPr>
          <p:cNvCxnSpPr>
            <a:cxnSpLocks/>
            <a:stCxn id="187" idx="3"/>
            <a:endCxn id="186"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D758BDF-7CBC-4469-AE19-00858E1FFD23}"/>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095544"/>
      </p:ext>
    </p:extLst>
  </p:cSld>
  <p:clrMapOvr>
    <a:masterClrMapping/>
  </p:clrMapOvr>
  <mc:AlternateContent xmlns:mc="http://schemas.openxmlformats.org/markup-compatibility/2006" xmlns:p14="http://schemas.microsoft.com/office/powerpoint/2010/main">
    <mc:Choice Requires="p14">
      <p:transition spd="slow" p14:dur="2000" advTm="6441"/>
    </mc:Choice>
    <mc:Fallback xmlns="">
      <p:transition spd="slow" advTm="644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92" name="Connector: Elbow 191">
            <a:extLst>
              <a:ext uri="{FF2B5EF4-FFF2-40B4-BE49-F238E27FC236}">
                <a16:creationId xmlns:a16="http://schemas.microsoft.com/office/drawing/2014/main" id="{DD99B405-6BE7-4C87-8952-3519509E4F9D}"/>
              </a:ext>
            </a:extLst>
          </p:cNvPr>
          <p:cNvCxnSpPr>
            <a:cxnSpLocks/>
            <a:stCxn id="94" idx="0"/>
            <a:endCxn id="184" idx="1"/>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77" name="Straight Arrow Connector 76">
            <a:extLst>
              <a:ext uri="{FF2B5EF4-FFF2-40B4-BE49-F238E27FC236}">
                <a16:creationId xmlns:a16="http://schemas.microsoft.com/office/drawing/2014/main" id="{734B6FD0-1483-1843-94C2-1E7E332344E4}"/>
              </a:ext>
            </a:extLst>
          </p:cNvPr>
          <p:cNvCxnSpPr>
            <a:cxnSpLocks/>
            <a:stCxn id="86"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91" name="Straight Arrow Connector 90">
            <a:extLst>
              <a:ext uri="{FF2B5EF4-FFF2-40B4-BE49-F238E27FC236}">
                <a16:creationId xmlns:a16="http://schemas.microsoft.com/office/drawing/2014/main" id="{BE48AAB3-77F7-8B40-B3E4-F6274B48B40A}"/>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3A816B0-6CAA-0648-9305-91CC42A938C2}"/>
              </a:ext>
            </a:extLst>
          </p:cNvPr>
          <p:cNvSpPr txBox="1"/>
          <p:nvPr/>
        </p:nvSpPr>
        <p:spPr>
          <a:xfrm>
            <a:off x="3542853" y="2945882"/>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3BFEEA10-F2BD-7D4C-B5B7-829FFCF6535D}"/>
              </a:ext>
            </a:extLst>
          </p:cNvPr>
          <p:cNvSpPr txBox="1"/>
          <p:nvPr/>
        </p:nvSpPr>
        <p:spPr>
          <a:xfrm>
            <a:off x="4148631" y="1607255"/>
            <a:ext cx="1131974"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Decrypt</a:t>
            </a:r>
          </a:p>
        </p:txBody>
      </p:sp>
      <p:sp>
        <p:nvSpPr>
          <p:cNvPr id="177" name="TextBox 176">
            <a:extLst>
              <a:ext uri="{FF2B5EF4-FFF2-40B4-BE49-F238E27FC236}">
                <a16:creationId xmlns:a16="http://schemas.microsoft.com/office/drawing/2014/main" id="{0C75F675-A0D4-7D4B-990D-AC00D84CD6BC}"/>
              </a:ext>
            </a:extLst>
          </p:cNvPr>
          <p:cNvSpPr txBox="1"/>
          <p:nvPr/>
        </p:nvSpPr>
        <p:spPr>
          <a:xfrm>
            <a:off x="5350012" y="1094008"/>
            <a:ext cx="875527"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F55F8BC0-A82D-6547-991B-19E00F5A1BE3}"/>
              </a:ext>
            </a:extLst>
          </p:cNvPr>
          <p:cNvSpPr txBox="1"/>
          <p:nvPr/>
        </p:nvSpPr>
        <p:spPr>
          <a:xfrm>
            <a:off x="5350010" y="1836125"/>
            <a:ext cx="875529"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6CCB4F64-11DD-474B-898F-F9436BC498B2}"/>
              </a:ext>
            </a:extLst>
          </p:cNvPr>
          <p:cNvSpPr/>
          <p:nvPr/>
        </p:nvSpPr>
        <p:spPr>
          <a:xfrm>
            <a:off x="5350012" y="1094008"/>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665FCB86-F072-7144-B79D-98FC5FA35885}"/>
              </a:ext>
            </a:extLst>
          </p:cNvPr>
          <p:cNvSpPr txBox="1"/>
          <p:nvPr/>
        </p:nvSpPr>
        <p:spPr>
          <a:xfrm rot="5400000">
            <a:off x="5586606" y="1513856"/>
            <a:ext cx="456557" cy="297774"/>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5"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21" name="TextBox 220">
            <a:extLst>
              <a:ext uri="{FF2B5EF4-FFF2-40B4-BE49-F238E27FC236}">
                <a16:creationId xmlns:a16="http://schemas.microsoft.com/office/drawing/2014/main" id="{BA8E1564-B7C0-784D-821D-D3248C520701}"/>
              </a:ext>
            </a:extLst>
          </p:cNvPr>
          <p:cNvSpPr txBox="1"/>
          <p:nvPr/>
        </p:nvSpPr>
        <p:spPr>
          <a:xfrm>
            <a:off x="7267863" y="2640451"/>
            <a:ext cx="1254997"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One-hot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encoding</a:t>
            </a:r>
          </a:p>
        </p:txBody>
      </p:sp>
      <p:sp>
        <p:nvSpPr>
          <p:cNvPr id="222" name="TextBox 221">
            <a:extLst>
              <a:ext uri="{FF2B5EF4-FFF2-40B4-BE49-F238E27FC236}">
                <a16:creationId xmlns:a16="http://schemas.microsoft.com/office/drawing/2014/main" id="{537D5302-4B34-0D48-9203-A1ABC0FA4CCA}"/>
              </a:ext>
            </a:extLst>
          </p:cNvPr>
          <p:cNvSpPr txBox="1"/>
          <p:nvPr/>
        </p:nvSpPr>
        <p:spPr>
          <a:xfrm>
            <a:off x="7570074" y="1071449"/>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32">
            <a:extLst>
              <a:ext uri="{FF2B5EF4-FFF2-40B4-BE49-F238E27FC236}">
                <a16:creationId xmlns:a16="http://schemas.microsoft.com/office/drawing/2014/main" id="{372219E0-3D4A-9C48-941A-683F50B63E4E}"/>
              </a:ext>
            </a:extLst>
          </p:cNvPr>
          <p:cNvSpPr txBox="1"/>
          <p:nvPr/>
        </p:nvSpPr>
        <p:spPr>
          <a:xfrm>
            <a:off x="7570074" y="1815852"/>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Right Brace 236">
            <a:extLst>
              <a:ext uri="{FF2B5EF4-FFF2-40B4-BE49-F238E27FC236}">
                <a16:creationId xmlns:a16="http://schemas.microsoft.com/office/drawing/2014/main" id="{37B4D483-314A-F34F-BA05-805DBCF47C0B}"/>
              </a:ext>
            </a:extLst>
          </p:cNvPr>
          <p:cNvSpPr/>
          <p:nvPr/>
        </p:nvSpPr>
        <p:spPr>
          <a:xfrm>
            <a:off x="8529537" y="999749"/>
            <a:ext cx="233047" cy="13375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CB6139A6-FEDF-084A-B7E2-9042F79F8109}"/>
                  </a:ext>
                </a:extLst>
              </p:cNvPr>
              <p:cNvSpPr txBox="1"/>
              <p:nvPr/>
            </p:nvSpPr>
            <p:spPr>
              <a:xfrm>
                <a:off x="7756586" y="5779857"/>
                <a:ext cx="746218"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4" name="TextBox 253">
                <a:extLst>
                  <a:ext uri="{FF2B5EF4-FFF2-40B4-BE49-F238E27FC236}">
                    <a16:creationId xmlns:a16="http://schemas.microsoft.com/office/drawing/2014/main" id="{CB6139A6-FEDF-084A-B7E2-9042F79F8109}"/>
                  </a:ext>
                </a:extLst>
              </p:cNvPr>
              <p:cNvSpPr txBox="1">
                <a:spLocks noRot="1" noChangeAspect="1" noMove="1" noResize="1" noEditPoints="1" noAdjustHandles="1" noChangeArrowheads="1" noChangeShapeType="1" noTextEdit="1"/>
              </p:cNvSpPr>
              <p:nvPr/>
            </p:nvSpPr>
            <p:spPr>
              <a:xfrm>
                <a:off x="7756586" y="5779857"/>
                <a:ext cx="746218" cy="932628"/>
              </a:xfrm>
              <a:prstGeom prst="rect">
                <a:avLst/>
              </a:prstGeom>
              <a:blipFill>
                <a:blip r:embed="rId5"/>
                <a:stretch>
                  <a:fillRect/>
                </a:stretch>
              </a:blipFill>
              <a:ln w="28575">
                <a:noFill/>
              </a:ln>
            </p:spPr>
            <p:txBody>
              <a:bodyPr/>
              <a:lstStyle/>
              <a:p>
                <a:r>
                  <a:rPr lang="en-US">
                    <a:noFill/>
                  </a:rPr>
                  <a:t> </a:t>
                </a:r>
              </a:p>
            </p:txBody>
          </p:sp>
        </mc:Fallback>
      </mc:AlternateContent>
      <p:sp>
        <p:nvSpPr>
          <p:cNvPr id="268" name="TextBox 267">
            <a:extLst>
              <a:ext uri="{FF2B5EF4-FFF2-40B4-BE49-F238E27FC236}">
                <a16:creationId xmlns:a16="http://schemas.microsoft.com/office/drawing/2014/main" id="{77F3F239-B6CC-4841-A757-1ED460E51C44}"/>
              </a:ext>
            </a:extLst>
          </p:cNvPr>
          <p:cNvSpPr txBox="1"/>
          <p:nvPr/>
        </p:nvSpPr>
        <p:spPr>
          <a:xfrm>
            <a:off x="8919065" y="3699851"/>
            <a:ext cx="140682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Noisy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argmax</a:t>
            </a:r>
          </a:p>
        </p:txBody>
      </p:sp>
      <p:cxnSp>
        <p:nvCxnSpPr>
          <p:cNvPr id="273" name="Straight Arrow Connector 272">
            <a:extLst>
              <a:ext uri="{FF2B5EF4-FFF2-40B4-BE49-F238E27FC236}">
                <a16:creationId xmlns:a16="http://schemas.microsoft.com/office/drawing/2014/main" id="{76E57BF8-6D32-6C4D-BEF6-D5D090FF24C5}"/>
              </a:ext>
            </a:extLst>
          </p:cNvPr>
          <p:cNvCxnSpPr>
            <a:cxnSpLocks/>
            <a:stCxn id="254" idx="3"/>
            <a:endCxn id="276" idx="1"/>
          </p:cNvCxnSpPr>
          <p:nvPr/>
        </p:nvCxnSpPr>
        <p:spPr>
          <a:xfrm flipV="1">
            <a:off x="8502804" y="6244647"/>
            <a:ext cx="1074885" cy="1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2C731E87-D836-8B4C-9514-C2DB8DEE97F5}"/>
              </a:ext>
            </a:extLst>
          </p:cNvPr>
          <p:cNvSpPr txBox="1"/>
          <p:nvPr/>
        </p:nvSpPr>
        <p:spPr>
          <a:xfrm>
            <a:off x="8388217" y="5858251"/>
            <a:ext cx="121751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Gaussian noise</a:t>
            </a:r>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200A64D1-D85C-7F45-82C2-40BA0805261C}"/>
                  </a:ext>
                </a:extLst>
              </p:cNvPr>
              <p:cNvSpPr txBox="1"/>
              <p:nvPr/>
            </p:nvSpPr>
            <p:spPr>
              <a:xfrm>
                <a:off x="9577689" y="5778333"/>
                <a:ext cx="2118797"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𝐷𝑃</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𝑁𝑜𝑖𝑠𝑒</m:t>
                      </m:r>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76" name="TextBox 275">
                <a:extLst>
                  <a:ext uri="{FF2B5EF4-FFF2-40B4-BE49-F238E27FC236}">
                    <a16:creationId xmlns:a16="http://schemas.microsoft.com/office/drawing/2014/main" id="{200A64D1-D85C-7F45-82C2-40BA0805261C}"/>
                  </a:ext>
                </a:extLst>
              </p:cNvPr>
              <p:cNvSpPr txBox="1">
                <a:spLocks noRot="1" noChangeAspect="1" noMove="1" noResize="1" noEditPoints="1" noAdjustHandles="1" noChangeArrowheads="1" noChangeShapeType="1" noTextEdit="1"/>
              </p:cNvSpPr>
              <p:nvPr/>
            </p:nvSpPr>
            <p:spPr>
              <a:xfrm>
                <a:off x="9577689" y="5778333"/>
                <a:ext cx="2118797" cy="932628"/>
              </a:xfrm>
              <a:prstGeom prst="rect">
                <a:avLst/>
              </a:prstGeom>
              <a:blipFill>
                <a:blip r:embed="rId7"/>
                <a:stretch>
                  <a:fillRect/>
                </a:stretch>
              </a:blipFill>
              <a:ln w="28575">
                <a:noFill/>
              </a:ln>
            </p:spPr>
            <p:txBody>
              <a:bodyPr/>
              <a:lstStyle/>
              <a:p>
                <a:r>
                  <a:rPr lang="en-US">
                    <a:noFill/>
                  </a:rPr>
                  <a:t> </a:t>
                </a:r>
              </a:p>
            </p:txBody>
          </p:sp>
        </mc:Fallback>
      </mc:AlternateContent>
      <p:sp>
        <p:nvSpPr>
          <p:cNvPr id="284" name="TextBox 283">
            <a:extLst>
              <a:ext uri="{FF2B5EF4-FFF2-40B4-BE49-F238E27FC236}">
                <a16:creationId xmlns:a16="http://schemas.microsoft.com/office/drawing/2014/main" id="{6426711E-D34E-9F42-B9FC-478779E11FE6}"/>
              </a:ext>
            </a:extLst>
          </p:cNvPr>
          <p:cNvSpPr txBox="1"/>
          <p:nvPr/>
        </p:nvSpPr>
        <p:spPr>
          <a:xfrm>
            <a:off x="10921978" y="3726777"/>
            <a:ext cx="831338"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Label </a:t>
            </a:r>
          </a:p>
        </p:txBody>
      </p:sp>
      <p:sp>
        <p:nvSpPr>
          <p:cNvPr id="290" name="TextBox 289">
            <a:extLst>
              <a:ext uri="{FF2B5EF4-FFF2-40B4-BE49-F238E27FC236}">
                <a16:creationId xmlns:a16="http://schemas.microsoft.com/office/drawing/2014/main" id="{F6C8BD0C-FFC8-FC47-B8C0-830350DC40D9}"/>
              </a:ext>
            </a:extLst>
          </p:cNvPr>
          <p:cNvSpPr txBox="1"/>
          <p:nvPr/>
        </p:nvSpPr>
        <p:spPr>
          <a:xfrm rot="5400000">
            <a:off x="7848089" y="1526809"/>
            <a:ext cx="423415" cy="29854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40"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29" name="Rectangle 128">
            <a:extLst>
              <a:ext uri="{FF2B5EF4-FFF2-40B4-BE49-F238E27FC236}">
                <a16:creationId xmlns:a16="http://schemas.microsoft.com/office/drawing/2014/main" id="{683ADCE5-63E9-2943-A388-BFFD749EC9F7}"/>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a:extLst>
              <a:ext uri="{FF2B5EF4-FFF2-40B4-BE49-F238E27FC236}">
                <a16:creationId xmlns:a16="http://schemas.microsoft.com/office/drawing/2014/main" id="{0468EBC9-E2DB-5E42-8D57-053724B4B2E2}"/>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38" name="Group 137">
            <a:extLst>
              <a:ext uri="{FF2B5EF4-FFF2-40B4-BE49-F238E27FC236}">
                <a16:creationId xmlns:a16="http://schemas.microsoft.com/office/drawing/2014/main" id="{F2F2FA5D-34E4-344D-B67E-F9D11E9FA669}"/>
              </a:ext>
            </a:extLst>
          </p:cNvPr>
          <p:cNvGrpSpPr/>
          <p:nvPr/>
        </p:nvGrpSpPr>
        <p:grpSpPr>
          <a:xfrm>
            <a:off x="6934108" y="3100510"/>
            <a:ext cx="488434" cy="487638"/>
            <a:chOff x="5998464" y="4616263"/>
            <a:chExt cx="1316736" cy="1314591"/>
          </a:xfrm>
        </p:grpSpPr>
        <p:sp>
          <p:nvSpPr>
            <p:cNvPr id="142" name="Oval 141">
              <a:extLst>
                <a:ext uri="{FF2B5EF4-FFF2-40B4-BE49-F238E27FC236}">
                  <a16:creationId xmlns:a16="http://schemas.microsoft.com/office/drawing/2014/main" id="{4771FF2C-9534-6040-A3D6-B877ACF7A114}"/>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70871553-1EB8-8B44-9C1B-39452FF782CD}"/>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grpSp>
        <p:nvGrpSpPr>
          <p:cNvPr id="144" name="Group 143">
            <a:extLst>
              <a:ext uri="{FF2B5EF4-FFF2-40B4-BE49-F238E27FC236}">
                <a16:creationId xmlns:a16="http://schemas.microsoft.com/office/drawing/2014/main" id="{8DB59F84-FB47-A546-8EC8-42F512C22A10}"/>
              </a:ext>
            </a:extLst>
          </p:cNvPr>
          <p:cNvGrpSpPr/>
          <p:nvPr/>
        </p:nvGrpSpPr>
        <p:grpSpPr>
          <a:xfrm>
            <a:off x="7706191" y="4742281"/>
            <a:ext cx="488434" cy="487638"/>
            <a:chOff x="5998464" y="4616263"/>
            <a:chExt cx="1316736" cy="1314591"/>
          </a:xfrm>
        </p:grpSpPr>
        <p:sp>
          <p:nvSpPr>
            <p:cNvPr id="145" name="Oval 144">
              <a:extLst>
                <a:ext uri="{FF2B5EF4-FFF2-40B4-BE49-F238E27FC236}">
                  <a16:creationId xmlns:a16="http://schemas.microsoft.com/office/drawing/2014/main" id="{8DB07943-5F02-854B-8065-318846CE4F80}"/>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A921F470-56A4-474E-9416-D37B8F77BA99}"/>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148" name="Group 147">
            <a:extLst>
              <a:ext uri="{FF2B5EF4-FFF2-40B4-BE49-F238E27FC236}">
                <a16:creationId xmlns:a16="http://schemas.microsoft.com/office/drawing/2014/main" id="{3101D785-7021-FB49-9016-45C1CACEAD82}"/>
              </a:ext>
            </a:extLst>
          </p:cNvPr>
          <p:cNvGrpSpPr/>
          <p:nvPr/>
        </p:nvGrpSpPr>
        <p:grpSpPr>
          <a:xfrm>
            <a:off x="10102538" y="3468891"/>
            <a:ext cx="496332" cy="487638"/>
            <a:chOff x="5998464" y="4616263"/>
            <a:chExt cx="1316736" cy="1314591"/>
          </a:xfrm>
        </p:grpSpPr>
        <p:sp>
          <p:nvSpPr>
            <p:cNvPr id="149" name="Oval 148">
              <a:extLst>
                <a:ext uri="{FF2B5EF4-FFF2-40B4-BE49-F238E27FC236}">
                  <a16:creationId xmlns:a16="http://schemas.microsoft.com/office/drawing/2014/main" id="{3E880126-884B-B94E-BDC1-CB7108B03622}"/>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94661BD5-7B5F-A84B-A1C9-035309585760}"/>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a:endCxn id="86"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0AD8B3E-7732-4265-8EC5-8B68A064FC56}"/>
              </a:ext>
            </a:extLst>
          </p:cNvPr>
          <p:cNvCxnSpPr>
            <a:cxnSpLocks/>
            <a:stCxn id="109" idx="3"/>
            <a:endCxn id="143" idx="1"/>
          </p:cNvCxnSpPr>
          <p:nvPr/>
        </p:nvCxnSpPr>
        <p:spPr>
          <a:xfrm flipV="1">
            <a:off x="4406580" y="3355205"/>
            <a:ext cx="2545048" cy="3147406"/>
          </a:xfrm>
          <a:prstGeom prst="bentConnector3">
            <a:avLst>
              <a:gd name="adj1" fmla="val 857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B0F8B1B0-6574-46EE-910E-80048DC93E1E}"/>
              </a:ext>
            </a:extLst>
          </p:cNvPr>
          <p:cNvCxnSpPr>
            <a:cxnSpLocks/>
            <a:stCxn id="143" idx="2"/>
            <a:endCxn id="254" idx="1"/>
          </p:cNvCxnSpPr>
          <p:nvPr/>
        </p:nvCxnSpPr>
        <p:spPr>
          <a:xfrm rot="16200000" flipH="1">
            <a:off x="6120541" y="4610125"/>
            <a:ext cx="2690687" cy="58140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42B80B20-3301-4CB0-8DB1-AD6804FAD07F}"/>
              </a:ext>
            </a:extLst>
          </p:cNvPr>
          <p:cNvCxnSpPr>
            <a:cxnSpLocks/>
            <a:stCxn id="184" idx="3"/>
            <a:endCxn id="143" idx="1"/>
          </p:cNvCxnSpPr>
          <p:nvPr/>
        </p:nvCxnSpPr>
        <p:spPr>
          <a:xfrm>
            <a:off x="6225539" y="2036180"/>
            <a:ext cx="726089" cy="1319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1505E05E-8B32-472D-AE6F-441E49D2FD5E}"/>
              </a:ext>
            </a:extLst>
          </p:cNvPr>
          <p:cNvCxnSpPr>
            <a:cxnSpLocks/>
            <a:stCxn id="142" idx="0"/>
            <a:endCxn id="233" idx="1"/>
          </p:cNvCxnSpPr>
          <p:nvPr/>
        </p:nvCxnSpPr>
        <p:spPr>
          <a:xfrm rot="5400000" flipH="1" flipV="1">
            <a:off x="6831898" y="2362335"/>
            <a:ext cx="1084603" cy="39174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A0E510AC-3CBE-4B83-981F-9A6361A4D688}"/>
              </a:ext>
            </a:extLst>
          </p:cNvPr>
          <p:cNvSpPr txBox="1"/>
          <p:nvPr/>
        </p:nvSpPr>
        <p:spPr>
          <a:xfrm>
            <a:off x="6912550" y="3712710"/>
            <a:ext cx="1227792"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71B11748-1671-472B-B853-C8334302136A}"/>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6DD5B946-3177-42CE-ABCD-EC0DB33E6324}"/>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E5DFCCAC-798D-46A0-ABDE-32D0DE431308}"/>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C863994-0725-450F-B3C7-2E991A76926F}"/>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5202976-6416-494C-98E6-C0A32C072D23}"/>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2BA98F8-38D8-4915-B91A-E4CDA875A6E7}"/>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2F4C55C7-48F5-4991-9660-C628147FB03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080BCB23-5B38-4AA0-829F-B22C421FAEBE}"/>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C10BB2A5-7C7B-4FBD-8399-B01868771E6D}"/>
              </a:ext>
            </a:extLst>
          </p:cNvPr>
          <p:cNvCxnSpPr>
            <a:cxnSpLocks/>
            <a:stCxn id="96" idx="6"/>
            <a:endCxn id="99"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7B619BA2-3BB6-4DF7-90C2-633F0E71311A}"/>
              </a:ext>
            </a:extLst>
          </p:cNvPr>
          <p:cNvCxnSpPr>
            <a:cxnSpLocks/>
            <a:stCxn id="98" idx="6"/>
            <a:endCxn id="100"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107" name="Straight Connector 106">
            <a:extLst>
              <a:ext uri="{FF2B5EF4-FFF2-40B4-BE49-F238E27FC236}">
                <a16:creationId xmlns:a16="http://schemas.microsoft.com/office/drawing/2014/main" id="{A3375083-5183-401D-835B-6F17D1DBF5E2}"/>
              </a:ext>
            </a:extLst>
          </p:cNvPr>
          <p:cNvCxnSpPr>
            <a:cxnSpLocks/>
            <a:stCxn id="98" idx="6"/>
            <a:endCxn id="99"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108" name="Straight Connector 107">
            <a:extLst>
              <a:ext uri="{FF2B5EF4-FFF2-40B4-BE49-F238E27FC236}">
                <a16:creationId xmlns:a16="http://schemas.microsoft.com/office/drawing/2014/main" id="{F7C0592A-8476-47E6-BC10-326B3EEF0949}"/>
              </a:ext>
            </a:extLst>
          </p:cNvPr>
          <p:cNvCxnSpPr>
            <a:cxnSpLocks/>
            <a:stCxn id="100" idx="2"/>
            <a:endCxn id="96"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110" name="Straight Connector 109">
            <a:extLst>
              <a:ext uri="{FF2B5EF4-FFF2-40B4-BE49-F238E27FC236}">
                <a16:creationId xmlns:a16="http://schemas.microsoft.com/office/drawing/2014/main" id="{C46CE0BA-BA85-488E-B8A1-1CF63AA807BC}"/>
              </a:ext>
            </a:extLst>
          </p:cNvPr>
          <p:cNvCxnSpPr>
            <a:cxnSpLocks/>
            <a:stCxn id="101" idx="1"/>
            <a:endCxn id="98"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111" name="Straight Connector 110">
            <a:extLst>
              <a:ext uri="{FF2B5EF4-FFF2-40B4-BE49-F238E27FC236}">
                <a16:creationId xmlns:a16="http://schemas.microsoft.com/office/drawing/2014/main" id="{D7567A3F-0CE3-4B4D-873B-A2EEA0686FF7}"/>
              </a:ext>
            </a:extLst>
          </p:cNvPr>
          <p:cNvCxnSpPr>
            <a:cxnSpLocks/>
            <a:stCxn id="101" idx="1"/>
            <a:endCxn id="96"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112" name="Straight Connector 111">
            <a:extLst>
              <a:ext uri="{FF2B5EF4-FFF2-40B4-BE49-F238E27FC236}">
                <a16:creationId xmlns:a16="http://schemas.microsoft.com/office/drawing/2014/main" id="{06A3687F-1505-4484-814E-8372623C3BF0}"/>
              </a:ext>
            </a:extLst>
          </p:cNvPr>
          <p:cNvCxnSpPr>
            <a:cxnSpLocks/>
            <a:stCxn id="102" idx="2"/>
            <a:endCxn id="99"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113" name="Straight Connector 112">
            <a:extLst>
              <a:ext uri="{FF2B5EF4-FFF2-40B4-BE49-F238E27FC236}">
                <a16:creationId xmlns:a16="http://schemas.microsoft.com/office/drawing/2014/main" id="{EF07A638-BA1E-4DA8-B6C7-A6C452CF3DC6}"/>
              </a:ext>
            </a:extLst>
          </p:cNvPr>
          <p:cNvCxnSpPr>
            <a:cxnSpLocks/>
            <a:stCxn id="103" idx="2"/>
            <a:endCxn id="99"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114" name="Straight Connector 113">
            <a:extLst>
              <a:ext uri="{FF2B5EF4-FFF2-40B4-BE49-F238E27FC236}">
                <a16:creationId xmlns:a16="http://schemas.microsoft.com/office/drawing/2014/main" id="{26162AB0-1652-40FD-BF21-75D960ED009D}"/>
              </a:ext>
            </a:extLst>
          </p:cNvPr>
          <p:cNvCxnSpPr>
            <a:cxnSpLocks/>
            <a:stCxn id="102" idx="2"/>
            <a:endCxn id="100"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115" name="Straight Connector 114">
            <a:extLst>
              <a:ext uri="{FF2B5EF4-FFF2-40B4-BE49-F238E27FC236}">
                <a16:creationId xmlns:a16="http://schemas.microsoft.com/office/drawing/2014/main" id="{DF07A682-C5BD-4417-AC38-D5F0E99D940F}"/>
              </a:ext>
            </a:extLst>
          </p:cNvPr>
          <p:cNvCxnSpPr>
            <a:cxnSpLocks/>
            <a:endCxn id="100"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116" name="Straight Connector 115">
            <a:extLst>
              <a:ext uri="{FF2B5EF4-FFF2-40B4-BE49-F238E27FC236}">
                <a16:creationId xmlns:a16="http://schemas.microsoft.com/office/drawing/2014/main" id="{5DDC34F9-A5F6-442C-8B49-96A1BD007268}"/>
              </a:ext>
            </a:extLst>
          </p:cNvPr>
          <p:cNvCxnSpPr>
            <a:cxnSpLocks/>
            <a:stCxn id="103" idx="2"/>
            <a:endCxn id="101"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117" name="Straight Connector 116">
            <a:extLst>
              <a:ext uri="{FF2B5EF4-FFF2-40B4-BE49-F238E27FC236}">
                <a16:creationId xmlns:a16="http://schemas.microsoft.com/office/drawing/2014/main" id="{8B7E24A1-8336-414D-9C62-ED6EF4E5C73A}"/>
              </a:ext>
            </a:extLst>
          </p:cNvPr>
          <p:cNvCxnSpPr>
            <a:cxnSpLocks/>
            <a:stCxn id="102" idx="2"/>
            <a:endCxn id="101"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121" name="Connector: Elbow 120">
            <a:extLst>
              <a:ext uri="{FF2B5EF4-FFF2-40B4-BE49-F238E27FC236}">
                <a16:creationId xmlns:a16="http://schemas.microsoft.com/office/drawing/2014/main" id="{0ECFB2E2-645E-407C-97FD-C8B371A7DD1D}"/>
              </a:ext>
            </a:extLst>
          </p:cNvPr>
          <p:cNvCxnSpPr>
            <a:cxnSpLocks/>
            <a:stCxn id="86" idx="2"/>
            <a:endCxn id="109"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Noisy Argmax</a:t>
            </a:r>
          </a:p>
        </p:txBody>
      </p:sp>
      <p:sp>
        <p:nvSpPr>
          <p:cNvPr id="154" name="Oval 153">
            <a:extLst>
              <a:ext uri="{FF2B5EF4-FFF2-40B4-BE49-F238E27FC236}">
                <a16:creationId xmlns:a16="http://schemas.microsoft.com/office/drawing/2014/main" id="{0D1B9909-40EB-4066-8860-1F9998EB0ADA}"/>
              </a:ext>
            </a:extLst>
          </p:cNvPr>
          <p:cNvSpPr/>
          <p:nvPr/>
        </p:nvSpPr>
        <p:spPr bwMode="auto">
          <a:xfrm>
            <a:off x="2048687"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7905C6D7-284F-4DC0-984A-29BB63CEDD95}"/>
              </a:ext>
            </a:extLst>
          </p:cNvPr>
          <p:cNvSpPr/>
          <p:nvPr/>
        </p:nvSpPr>
        <p:spPr bwMode="auto">
          <a:xfrm>
            <a:off x="2048687"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652CBC21-4401-4E15-A072-6790F740818B}"/>
              </a:ext>
            </a:extLst>
          </p:cNvPr>
          <p:cNvSpPr/>
          <p:nvPr/>
        </p:nvSpPr>
        <p:spPr bwMode="auto">
          <a:xfrm>
            <a:off x="2626238" y="908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2C4D843C-100B-479F-91DE-EDEC9F5FA3C4}"/>
              </a:ext>
            </a:extLst>
          </p:cNvPr>
          <p:cNvSpPr/>
          <p:nvPr/>
        </p:nvSpPr>
        <p:spPr bwMode="auto">
          <a:xfrm>
            <a:off x="2629813" y="147202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8EDE8223-FAC8-4257-9048-C6417979F617}"/>
              </a:ext>
            </a:extLst>
          </p:cNvPr>
          <p:cNvSpPr/>
          <p:nvPr/>
        </p:nvSpPr>
        <p:spPr bwMode="auto">
          <a:xfrm>
            <a:off x="2626238" y="2070854"/>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737D61F4-9295-4E7B-8A8A-6D70234AABC6}"/>
              </a:ext>
            </a:extLst>
          </p:cNvPr>
          <p:cNvSpPr/>
          <p:nvPr/>
        </p:nvSpPr>
        <p:spPr bwMode="auto">
          <a:xfrm>
            <a:off x="3210939"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69649DAB-2BB1-4D9E-8D99-45C090BD7D8E}"/>
              </a:ext>
            </a:extLst>
          </p:cNvPr>
          <p:cNvSpPr/>
          <p:nvPr/>
        </p:nvSpPr>
        <p:spPr bwMode="auto">
          <a:xfrm>
            <a:off x="3210939"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CA2F98A-E988-45ED-93BF-2940582324C6}"/>
              </a:ext>
            </a:extLst>
          </p:cNvPr>
          <p:cNvCxnSpPr>
            <a:cxnSpLocks/>
            <a:stCxn id="154" idx="6"/>
            <a:endCxn id="156" idx="3"/>
          </p:cNvCxnSpPr>
          <p:nvPr/>
        </p:nvCxnSpPr>
        <p:spPr>
          <a:xfrm flipV="1">
            <a:off x="2452099" y="1252273"/>
            <a:ext cx="233217" cy="91762"/>
          </a:xfrm>
          <a:prstGeom prst="line">
            <a:avLst/>
          </a:prstGeom>
          <a:noFill/>
          <a:ln w="9525" cap="flat" cmpd="sng" algn="ctr">
            <a:solidFill>
              <a:srgbClr val="505050"/>
            </a:solidFill>
            <a:prstDash val="solid"/>
            <a:headEnd type="none"/>
            <a:tailEnd type="none"/>
          </a:ln>
          <a:effectLst/>
        </p:spPr>
      </p:cxnSp>
      <p:cxnSp>
        <p:nvCxnSpPr>
          <p:cNvPr id="162" name="Straight Connector 161">
            <a:extLst>
              <a:ext uri="{FF2B5EF4-FFF2-40B4-BE49-F238E27FC236}">
                <a16:creationId xmlns:a16="http://schemas.microsoft.com/office/drawing/2014/main" id="{2C95ED68-39C1-4DA4-BAFC-101DD5FF7B89}"/>
              </a:ext>
            </a:extLst>
          </p:cNvPr>
          <p:cNvCxnSpPr>
            <a:cxnSpLocks/>
            <a:stCxn id="155" idx="6"/>
            <a:endCxn id="157" idx="2"/>
          </p:cNvCxnSpPr>
          <p:nvPr/>
        </p:nvCxnSpPr>
        <p:spPr>
          <a:xfrm flipV="1">
            <a:off x="2452099" y="1673197"/>
            <a:ext cx="177714" cy="196489"/>
          </a:xfrm>
          <a:prstGeom prst="line">
            <a:avLst/>
          </a:prstGeom>
          <a:noFill/>
          <a:ln w="9525" cap="flat" cmpd="sng" algn="ctr">
            <a:solidFill>
              <a:srgbClr val="505050"/>
            </a:solidFill>
            <a:prstDash val="solid"/>
            <a:headEnd type="none"/>
            <a:tailEnd type="none"/>
          </a:ln>
          <a:effectLst/>
        </p:spPr>
      </p:cxnSp>
      <p:cxnSp>
        <p:nvCxnSpPr>
          <p:cNvPr id="164" name="Straight Connector 163">
            <a:extLst>
              <a:ext uri="{FF2B5EF4-FFF2-40B4-BE49-F238E27FC236}">
                <a16:creationId xmlns:a16="http://schemas.microsoft.com/office/drawing/2014/main" id="{00BA16B8-C77F-49AE-BA3E-28300FDD484B}"/>
              </a:ext>
            </a:extLst>
          </p:cNvPr>
          <p:cNvCxnSpPr>
            <a:cxnSpLocks/>
            <a:stCxn id="155" idx="6"/>
            <a:endCxn id="156" idx="3"/>
          </p:cNvCxnSpPr>
          <p:nvPr/>
        </p:nvCxnSpPr>
        <p:spPr>
          <a:xfrm flipV="1">
            <a:off x="2452099" y="1252273"/>
            <a:ext cx="233217" cy="617413"/>
          </a:xfrm>
          <a:prstGeom prst="line">
            <a:avLst/>
          </a:prstGeom>
          <a:noFill/>
          <a:ln w="9525" cap="flat" cmpd="sng" algn="ctr">
            <a:solidFill>
              <a:srgbClr val="505050"/>
            </a:solidFill>
            <a:prstDash val="solid"/>
            <a:headEnd type="none"/>
            <a:tailEnd type="none"/>
          </a:ln>
          <a:effectLst/>
        </p:spPr>
      </p:cxnSp>
      <p:cxnSp>
        <p:nvCxnSpPr>
          <p:cNvPr id="165" name="Straight Connector 164">
            <a:extLst>
              <a:ext uri="{FF2B5EF4-FFF2-40B4-BE49-F238E27FC236}">
                <a16:creationId xmlns:a16="http://schemas.microsoft.com/office/drawing/2014/main" id="{8A30AF76-4C64-4DC2-AC85-AB74CC691D7A}"/>
              </a:ext>
            </a:extLst>
          </p:cNvPr>
          <p:cNvCxnSpPr>
            <a:cxnSpLocks/>
            <a:stCxn id="157" idx="2"/>
            <a:endCxn id="154" idx="6"/>
          </p:cNvCxnSpPr>
          <p:nvPr/>
        </p:nvCxnSpPr>
        <p:spPr>
          <a:xfrm flipH="1" flipV="1">
            <a:off x="2452099" y="1344035"/>
            <a:ext cx="177714" cy="329162"/>
          </a:xfrm>
          <a:prstGeom prst="line">
            <a:avLst/>
          </a:prstGeom>
          <a:noFill/>
          <a:ln w="9525" cap="flat" cmpd="sng" algn="ctr">
            <a:solidFill>
              <a:srgbClr val="505050"/>
            </a:solidFill>
            <a:prstDash val="solid"/>
            <a:headEnd type="none"/>
            <a:tailEnd type="none"/>
          </a:ln>
          <a:effectLst/>
        </p:spPr>
      </p:cxnSp>
      <p:cxnSp>
        <p:nvCxnSpPr>
          <p:cNvPr id="170" name="Straight Connector 169">
            <a:extLst>
              <a:ext uri="{FF2B5EF4-FFF2-40B4-BE49-F238E27FC236}">
                <a16:creationId xmlns:a16="http://schemas.microsoft.com/office/drawing/2014/main" id="{D2B72D3D-E3BB-45AC-AB0D-B5D2ACAE9519}"/>
              </a:ext>
            </a:extLst>
          </p:cNvPr>
          <p:cNvCxnSpPr>
            <a:cxnSpLocks/>
            <a:stCxn id="158" idx="1"/>
            <a:endCxn id="155" idx="6"/>
          </p:cNvCxnSpPr>
          <p:nvPr/>
        </p:nvCxnSpPr>
        <p:spPr>
          <a:xfrm flipH="1" flipV="1">
            <a:off x="2452099" y="1869686"/>
            <a:ext cx="233217" cy="260089"/>
          </a:xfrm>
          <a:prstGeom prst="line">
            <a:avLst/>
          </a:prstGeom>
          <a:noFill/>
          <a:ln w="9525" cap="flat" cmpd="sng" algn="ctr">
            <a:solidFill>
              <a:srgbClr val="505050"/>
            </a:solidFill>
            <a:prstDash val="solid"/>
            <a:headEnd type="none"/>
            <a:tailEnd type="none"/>
          </a:ln>
          <a:effectLst/>
        </p:spPr>
      </p:cxnSp>
      <p:cxnSp>
        <p:nvCxnSpPr>
          <p:cNvPr id="172" name="Straight Connector 171">
            <a:extLst>
              <a:ext uri="{FF2B5EF4-FFF2-40B4-BE49-F238E27FC236}">
                <a16:creationId xmlns:a16="http://schemas.microsoft.com/office/drawing/2014/main" id="{383525C8-5CB4-4C85-9BD2-5F91E29B7F6E}"/>
              </a:ext>
            </a:extLst>
          </p:cNvPr>
          <p:cNvCxnSpPr>
            <a:cxnSpLocks/>
            <a:stCxn id="158" idx="1"/>
            <a:endCxn id="154" idx="6"/>
          </p:cNvCxnSpPr>
          <p:nvPr/>
        </p:nvCxnSpPr>
        <p:spPr>
          <a:xfrm flipH="1" flipV="1">
            <a:off x="2452099" y="1344035"/>
            <a:ext cx="233217" cy="785740"/>
          </a:xfrm>
          <a:prstGeom prst="line">
            <a:avLst/>
          </a:prstGeom>
          <a:noFill/>
          <a:ln w="9525" cap="flat" cmpd="sng" algn="ctr">
            <a:solidFill>
              <a:srgbClr val="505050"/>
            </a:solidFill>
            <a:prstDash val="solid"/>
            <a:headEnd type="none"/>
            <a:tailEnd type="none"/>
          </a:ln>
          <a:effectLst/>
        </p:spPr>
      </p:cxnSp>
      <p:cxnSp>
        <p:nvCxnSpPr>
          <p:cNvPr id="173" name="Straight Connector 172">
            <a:extLst>
              <a:ext uri="{FF2B5EF4-FFF2-40B4-BE49-F238E27FC236}">
                <a16:creationId xmlns:a16="http://schemas.microsoft.com/office/drawing/2014/main" id="{747EDD0D-5555-4A9A-BF42-84B2A6C9FD0F}"/>
              </a:ext>
            </a:extLst>
          </p:cNvPr>
          <p:cNvCxnSpPr>
            <a:cxnSpLocks/>
            <a:stCxn id="159" idx="2"/>
            <a:endCxn id="156" idx="5"/>
          </p:cNvCxnSpPr>
          <p:nvPr/>
        </p:nvCxnSpPr>
        <p:spPr>
          <a:xfrm flipH="1" flipV="1">
            <a:off x="2970572" y="1252273"/>
            <a:ext cx="240367" cy="91762"/>
          </a:xfrm>
          <a:prstGeom prst="line">
            <a:avLst/>
          </a:prstGeom>
          <a:noFill/>
          <a:ln w="9525" cap="flat" cmpd="sng" algn="ctr">
            <a:solidFill>
              <a:srgbClr val="505050"/>
            </a:solidFill>
            <a:prstDash val="solid"/>
            <a:headEnd type="none"/>
            <a:tailEnd type="none"/>
          </a:ln>
          <a:effectLst/>
        </p:spPr>
      </p:cxnSp>
      <p:cxnSp>
        <p:nvCxnSpPr>
          <p:cNvPr id="174" name="Straight Connector 173">
            <a:extLst>
              <a:ext uri="{FF2B5EF4-FFF2-40B4-BE49-F238E27FC236}">
                <a16:creationId xmlns:a16="http://schemas.microsoft.com/office/drawing/2014/main" id="{5521FF4C-05F0-454C-90FF-EE89489C257C}"/>
              </a:ext>
            </a:extLst>
          </p:cNvPr>
          <p:cNvCxnSpPr>
            <a:cxnSpLocks/>
            <a:stCxn id="160" idx="2"/>
            <a:endCxn id="156" idx="5"/>
          </p:cNvCxnSpPr>
          <p:nvPr/>
        </p:nvCxnSpPr>
        <p:spPr>
          <a:xfrm flipH="1" flipV="1">
            <a:off x="2970572" y="1252273"/>
            <a:ext cx="240367" cy="617413"/>
          </a:xfrm>
          <a:prstGeom prst="line">
            <a:avLst/>
          </a:prstGeom>
          <a:noFill/>
          <a:ln w="9525" cap="flat" cmpd="sng" algn="ctr">
            <a:solidFill>
              <a:srgbClr val="505050"/>
            </a:solidFill>
            <a:prstDash val="solid"/>
            <a:headEnd type="none"/>
            <a:tailEnd type="none"/>
          </a:ln>
          <a:effectLst/>
        </p:spPr>
      </p:cxnSp>
      <p:cxnSp>
        <p:nvCxnSpPr>
          <p:cNvPr id="175" name="Straight Connector 174">
            <a:extLst>
              <a:ext uri="{FF2B5EF4-FFF2-40B4-BE49-F238E27FC236}">
                <a16:creationId xmlns:a16="http://schemas.microsoft.com/office/drawing/2014/main" id="{7462B509-BEB7-4397-ADA4-9EF4F96B47E2}"/>
              </a:ext>
            </a:extLst>
          </p:cNvPr>
          <p:cNvCxnSpPr>
            <a:cxnSpLocks/>
            <a:stCxn id="159" idx="2"/>
            <a:endCxn id="157" idx="6"/>
          </p:cNvCxnSpPr>
          <p:nvPr/>
        </p:nvCxnSpPr>
        <p:spPr>
          <a:xfrm flipH="1">
            <a:off x="3033225" y="1344035"/>
            <a:ext cx="177714" cy="329162"/>
          </a:xfrm>
          <a:prstGeom prst="line">
            <a:avLst/>
          </a:prstGeom>
          <a:noFill/>
          <a:ln w="9525" cap="flat" cmpd="sng" algn="ctr">
            <a:solidFill>
              <a:srgbClr val="505050"/>
            </a:solidFill>
            <a:prstDash val="solid"/>
            <a:headEnd type="none"/>
            <a:tailEnd type="none"/>
          </a:ln>
          <a:effectLst/>
        </p:spPr>
      </p:cxnSp>
      <p:cxnSp>
        <p:nvCxnSpPr>
          <p:cNvPr id="176" name="Straight Connector 175">
            <a:extLst>
              <a:ext uri="{FF2B5EF4-FFF2-40B4-BE49-F238E27FC236}">
                <a16:creationId xmlns:a16="http://schemas.microsoft.com/office/drawing/2014/main" id="{1BF7F093-DBE6-466D-A07E-2752B10A2F45}"/>
              </a:ext>
            </a:extLst>
          </p:cNvPr>
          <p:cNvCxnSpPr>
            <a:cxnSpLocks/>
            <a:endCxn id="157" idx="6"/>
          </p:cNvCxnSpPr>
          <p:nvPr/>
        </p:nvCxnSpPr>
        <p:spPr>
          <a:xfrm flipH="1" flipV="1">
            <a:off x="3033225" y="1673197"/>
            <a:ext cx="177714" cy="213371"/>
          </a:xfrm>
          <a:prstGeom prst="line">
            <a:avLst/>
          </a:prstGeom>
          <a:noFill/>
          <a:ln w="9525" cap="flat" cmpd="sng" algn="ctr">
            <a:solidFill>
              <a:srgbClr val="505050"/>
            </a:solidFill>
            <a:prstDash val="solid"/>
            <a:headEnd type="none"/>
            <a:tailEnd type="none"/>
          </a:ln>
          <a:effectLst/>
        </p:spPr>
      </p:cxnSp>
      <p:cxnSp>
        <p:nvCxnSpPr>
          <p:cNvPr id="178" name="Straight Connector 177">
            <a:extLst>
              <a:ext uri="{FF2B5EF4-FFF2-40B4-BE49-F238E27FC236}">
                <a16:creationId xmlns:a16="http://schemas.microsoft.com/office/drawing/2014/main" id="{4E7998BC-197C-4F53-BB41-01DA771ABC47}"/>
              </a:ext>
            </a:extLst>
          </p:cNvPr>
          <p:cNvCxnSpPr>
            <a:cxnSpLocks/>
            <a:stCxn id="160" idx="2"/>
            <a:endCxn id="158" idx="7"/>
          </p:cNvCxnSpPr>
          <p:nvPr/>
        </p:nvCxnSpPr>
        <p:spPr>
          <a:xfrm flipH="1">
            <a:off x="2970572" y="1869686"/>
            <a:ext cx="240367" cy="260089"/>
          </a:xfrm>
          <a:prstGeom prst="line">
            <a:avLst/>
          </a:prstGeom>
          <a:noFill/>
          <a:ln w="9525" cap="flat" cmpd="sng" algn="ctr">
            <a:solidFill>
              <a:srgbClr val="505050"/>
            </a:solidFill>
            <a:prstDash val="solid"/>
            <a:headEnd type="none"/>
            <a:tailEnd type="none"/>
          </a:ln>
          <a:effectLst/>
        </p:spPr>
      </p:cxnSp>
      <p:cxnSp>
        <p:nvCxnSpPr>
          <p:cNvPr id="179" name="Straight Connector 178">
            <a:extLst>
              <a:ext uri="{FF2B5EF4-FFF2-40B4-BE49-F238E27FC236}">
                <a16:creationId xmlns:a16="http://schemas.microsoft.com/office/drawing/2014/main" id="{9F1E3BD5-B85A-48A9-8510-4AA56DAE5645}"/>
              </a:ext>
            </a:extLst>
          </p:cNvPr>
          <p:cNvCxnSpPr>
            <a:cxnSpLocks/>
            <a:stCxn id="159" idx="2"/>
            <a:endCxn id="158" idx="7"/>
          </p:cNvCxnSpPr>
          <p:nvPr/>
        </p:nvCxnSpPr>
        <p:spPr>
          <a:xfrm flipH="1">
            <a:off x="2970572" y="1344035"/>
            <a:ext cx="240367" cy="785740"/>
          </a:xfrm>
          <a:prstGeom prst="line">
            <a:avLst/>
          </a:prstGeom>
          <a:noFill/>
          <a:ln w="9525" cap="flat" cmpd="sng" algn="ctr">
            <a:solidFill>
              <a:srgbClr val="505050"/>
            </a:solidFill>
            <a:prstDash val="solid"/>
            <a:headEnd type="none"/>
            <a:tailEnd type="none"/>
          </a:ln>
          <a:effectLst/>
        </p:spPr>
      </p:cxnSp>
      <p:cxnSp>
        <p:nvCxnSpPr>
          <p:cNvPr id="180" name="Connector: Elbow 179">
            <a:extLst>
              <a:ext uri="{FF2B5EF4-FFF2-40B4-BE49-F238E27FC236}">
                <a16:creationId xmlns:a16="http://schemas.microsoft.com/office/drawing/2014/main" id="{75F66C1E-7D8B-4DAD-938D-68120E0EB523}"/>
              </a:ext>
            </a:extLst>
          </p:cNvPr>
          <p:cNvCxnSpPr>
            <a:cxnSpLocks/>
            <a:stCxn id="109" idx="3"/>
            <a:endCxn id="94"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1534880-AF73-4DEC-AD0B-1E371C12C7D7}"/>
              </a:ext>
            </a:extLst>
          </p:cNvPr>
          <p:cNvSpPr/>
          <p:nvPr/>
        </p:nvSpPr>
        <p:spPr>
          <a:xfrm>
            <a:off x="7570073" y="1071449"/>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6" name="Connector: Elbow 225">
            <a:extLst>
              <a:ext uri="{FF2B5EF4-FFF2-40B4-BE49-F238E27FC236}">
                <a16:creationId xmlns:a16="http://schemas.microsoft.com/office/drawing/2014/main" id="{99F063B8-D1C5-43A5-8B74-7319EEBD31A1}"/>
              </a:ext>
            </a:extLst>
          </p:cNvPr>
          <p:cNvCxnSpPr>
            <a:cxnSpLocks/>
            <a:stCxn id="149" idx="6"/>
            <a:endCxn id="230" idx="2"/>
          </p:cNvCxnSpPr>
          <p:nvPr/>
        </p:nvCxnSpPr>
        <p:spPr>
          <a:xfrm flipV="1">
            <a:off x="10598870" y="2333615"/>
            <a:ext cx="883094" cy="137909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D501040C-A359-4031-A193-B81636F212FE}"/>
              </a:ext>
            </a:extLst>
          </p:cNvPr>
          <p:cNvSpPr/>
          <p:nvPr/>
        </p:nvSpPr>
        <p:spPr>
          <a:xfrm>
            <a:off x="11210612" y="1790911"/>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TextBox 231">
            <a:extLst>
              <a:ext uri="{FF2B5EF4-FFF2-40B4-BE49-F238E27FC236}">
                <a16:creationId xmlns:a16="http://schemas.microsoft.com/office/drawing/2014/main" id="{0BAC1507-4DDB-4DE0-80F6-DD9BEF5CD8BE}"/>
              </a:ext>
            </a:extLst>
          </p:cNvPr>
          <p:cNvSpPr txBox="1"/>
          <p:nvPr/>
        </p:nvSpPr>
        <p:spPr>
          <a:xfrm>
            <a:off x="11258347" y="1847293"/>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cxnSp>
        <p:nvCxnSpPr>
          <p:cNvPr id="240" name="Straight Arrow Connector 239">
            <a:extLst>
              <a:ext uri="{FF2B5EF4-FFF2-40B4-BE49-F238E27FC236}">
                <a16:creationId xmlns:a16="http://schemas.microsoft.com/office/drawing/2014/main" id="{78C6FC16-775B-4DC0-B1DB-65B65F426179}"/>
              </a:ext>
            </a:extLst>
          </p:cNvPr>
          <p:cNvCxnSpPr>
            <a:cxnSpLocks/>
            <a:endCxn id="149" idx="4"/>
          </p:cNvCxnSpPr>
          <p:nvPr/>
        </p:nvCxnSpPr>
        <p:spPr>
          <a:xfrm flipV="1">
            <a:off x="10350704" y="3956529"/>
            <a:ext cx="0" cy="126467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Slide Number Placeholder 1">
            <a:extLst>
              <a:ext uri="{FF2B5EF4-FFF2-40B4-BE49-F238E27FC236}">
                <a16:creationId xmlns:a16="http://schemas.microsoft.com/office/drawing/2014/main" id="{D264DEE0-651D-443B-9FF9-13570617A65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E77A4F52-38AB-44B8-ACB1-2D8DD94025D1}"/>
              </a:ext>
            </a:extLst>
          </p:cNvPr>
          <p:cNvGrpSpPr/>
          <p:nvPr/>
        </p:nvGrpSpPr>
        <p:grpSpPr>
          <a:xfrm>
            <a:off x="7516648" y="5307021"/>
            <a:ext cx="4236668" cy="1426040"/>
            <a:chOff x="24239616" y="14217399"/>
            <a:chExt cx="2487168" cy="2441912"/>
          </a:xfrm>
        </p:grpSpPr>
        <p:sp>
          <p:nvSpPr>
            <p:cNvPr id="120" name="Rectangle 119">
              <a:extLst>
                <a:ext uri="{FF2B5EF4-FFF2-40B4-BE49-F238E27FC236}">
                  <a16:creationId xmlns:a16="http://schemas.microsoft.com/office/drawing/2014/main" id="{B4696FCB-1060-412D-9550-25CEA1627BFB}"/>
                </a:ext>
              </a:extLst>
            </p:cNvPr>
            <p:cNvSpPr/>
            <p:nvPr/>
          </p:nvSpPr>
          <p:spPr>
            <a:xfrm>
              <a:off x="24239616" y="14217399"/>
              <a:ext cx="2487168" cy="2441912"/>
            </a:xfrm>
            <a:prstGeom prst="rect">
              <a:avLst/>
            </a:prstGeom>
            <a:noFill/>
            <a:ln w="28575" cap="flat" cmpd="sng" algn="ctr">
              <a:solidFill>
                <a:srgbClr val="70AD47"/>
              </a:solidFill>
              <a:prstDash val="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163A4139-82E4-4CE0-8FA9-3AD222FC8EC9}"/>
                </a:ext>
              </a:extLst>
            </p:cNvPr>
            <p:cNvSpPr txBox="1"/>
            <p:nvPr/>
          </p:nvSpPr>
          <p:spPr>
            <a:xfrm>
              <a:off x="24480389" y="14217399"/>
              <a:ext cx="2033079" cy="685137"/>
            </a:xfrm>
            <a:prstGeom prst="rect">
              <a:avLst/>
            </a:prstGeom>
            <a:noFill/>
            <a:ln w="28575">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0AD47"/>
                  </a:solidFill>
                  <a:effectLst/>
                  <a:uLnTx/>
                  <a:uFillTx/>
                  <a:latin typeface="Calibri" panose="020F0502020204030204"/>
                  <a:ea typeface="+mn-ea"/>
                  <a:cs typeface="+mn-cs"/>
                </a:rPr>
                <a:t>Privacy Guardian</a:t>
              </a:r>
            </a:p>
          </p:txBody>
        </p:sp>
      </p:grpSp>
      <p:cxnSp>
        <p:nvCxnSpPr>
          <p:cNvPr id="123" name="Straight Arrow Connector 122">
            <a:extLst>
              <a:ext uri="{FF2B5EF4-FFF2-40B4-BE49-F238E27FC236}">
                <a16:creationId xmlns:a16="http://schemas.microsoft.com/office/drawing/2014/main" id="{4266504E-74EB-40CD-90D2-7E92643DCDF8}"/>
              </a:ext>
            </a:extLst>
          </p:cNvPr>
          <p:cNvCxnSpPr>
            <a:cxnSpLocks/>
            <a:stCxn id="124" idx="2"/>
          </p:cNvCxnSpPr>
          <p:nvPr/>
        </p:nvCxnSpPr>
        <p:spPr>
          <a:xfrm flipH="1">
            <a:off x="10350704" y="2127196"/>
            <a:ext cx="15836" cy="1341695"/>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71CFD66C-A23E-4198-86FC-990093A9589E}"/>
                  </a:ext>
                </a:extLst>
              </p:cNvPr>
              <p:cNvSpPr txBox="1"/>
              <p:nvPr/>
            </p:nvSpPr>
            <p:spPr>
              <a:xfrm>
                <a:off x="10137989" y="1194568"/>
                <a:ext cx="457102"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s</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24" name="TextBox 123">
                <a:extLst>
                  <a:ext uri="{FF2B5EF4-FFF2-40B4-BE49-F238E27FC236}">
                    <a16:creationId xmlns:a16="http://schemas.microsoft.com/office/drawing/2014/main" id="{71CFD66C-A23E-4198-86FC-990093A9589E}"/>
                  </a:ext>
                </a:extLst>
              </p:cNvPr>
              <p:cNvSpPr txBox="1">
                <a:spLocks noRot="1" noChangeAspect="1" noMove="1" noResize="1" noEditPoints="1" noAdjustHandles="1" noChangeArrowheads="1" noChangeShapeType="1" noTextEdit="1"/>
              </p:cNvSpPr>
              <p:nvPr/>
            </p:nvSpPr>
            <p:spPr>
              <a:xfrm>
                <a:off x="10137989" y="1194568"/>
                <a:ext cx="457102" cy="932628"/>
              </a:xfrm>
              <a:prstGeom prst="rect">
                <a:avLst/>
              </a:prstGeom>
              <a:blipFill>
                <a:blip r:embed="rId8"/>
                <a:stretch>
                  <a:fillRect r="-30667"/>
                </a:stretch>
              </a:blipFill>
              <a:ln w="28575">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D3E91FE5-DEC4-4E25-81C9-6ED91CEACEA2}"/>
              </a:ext>
            </a:extLst>
          </p:cNvPr>
          <p:cNvCxnSpPr>
            <a:cxnSpLocks/>
            <a:endCxn id="124" idx="1"/>
          </p:cNvCxnSpPr>
          <p:nvPr/>
        </p:nvCxnSpPr>
        <p:spPr>
          <a:xfrm flipV="1">
            <a:off x="8762584" y="1660882"/>
            <a:ext cx="1375405" cy="7661"/>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97567"/>
      </p:ext>
    </p:extLst>
  </p:cSld>
  <p:clrMapOvr>
    <a:masterClrMapping/>
  </p:clrMapOvr>
  <mc:AlternateContent xmlns:mc="http://schemas.openxmlformats.org/markup-compatibility/2006" xmlns:p14="http://schemas.microsoft.com/office/powerpoint/2010/main">
    <mc:Choice Requires="p14">
      <p:transition spd="slow" p14:dur="2000" advTm="6441"/>
    </mc:Choice>
    <mc:Fallback xmlns="">
      <p:transition spd="slow" advTm="644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732751"/>
            <a:ext cx="12192000" cy="6062506"/>
          </a:xfrm>
        </p:spPr>
        <p:txBody>
          <a:bodyPr vert="horz" wrap="square" lIns="146304" tIns="91440" rIns="146304" bIns="91440" rtlCol="0" anchor="t">
            <a:noAutofit/>
          </a:bodyPr>
          <a:lstStyle/>
          <a:p>
            <a:pPr marL="335915" indent="-335915">
              <a:lnSpc>
                <a:spcPct val="110000"/>
              </a:lnSpc>
            </a:pPr>
            <a:r>
              <a:rPr lang="en-US" sz="3600" b="1">
                <a:cs typeface="Segoe UI Light"/>
              </a:rPr>
              <a:t>Honest-but-curious</a:t>
            </a:r>
            <a:r>
              <a:rPr lang="en-US" sz="3600">
                <a:cs typeface="Segoe UI Light"/>
              </a:rPr>
              <a:t> setting – adversary follows the protocol but tries to infer information from the protocol transcript.</a:t>
            </a:r>
          </a:p>
          <a:p>
            <a:pPr marL="335915" indent="-335915">
              <a:lnSpc>
                <a:spcPct val="110000"/>
              </a:lnSpc>
            </a:pPr>
            <a:r>
              <a:rPr lang="en-US" sz="3600" b="1">
                <a:cs typeface="Segoe UI Light"/>
              </a:rPr>
              <a:t>Semi-trusted third party </a:t>
            </a:r>
            <a:r>
              <a:rPr lang="en-US" sz="3600">
                <a:cs typeface="Segoe UI Light"/>
              </a:rPr>
              <a:t>- PG (Privacy Guardian) does not collude with any other party. </a:t>
            </a:r>
          </a:p>
          <a:p>
            <a:pPr marL="572461" lvl="1" indent="-335915">
              <a:lnSpc>
                <a:spcPct val="110000"/>
              </a:lnSpc>
            </a:pPr>
            <a:r>
              <a:rPr lang="en-US" sz="2032">
                <a:cs typeface="Segoe UI Light"/>
              </a:rPr>
              <a:t>If PG colludes with a querying party (and no noise added) – there is no privacy protection.</a:t>
            </a:r>
          </a:p>
          <a:p>
            <a:pPr marL="335915" indent="-335915">
              <a:lnSpc>
                <a:spcPct val="110000"/>
              </a:lnSpc>
            </a:pPr>
            <a:r>
              <a:rPr lang="en-US" sz="3600" b="1">
                <a:solidFill>
                  <a:srgbClr val="FF0000"/>
                </a:solidFill>
                <a:cs typeface="Segoe UI Light"/>
              </a:rPr>
              <a:t>Perfect confidentiality </a:t>
            </a:r>
            <a:r>
              <a:rPr lang="en-US" sz="3600">
                <a:cs typeface="Segoe UI Light"/>
              </a:rPr>
              <a:t>– assumed above, protocol reveals nothing except the final noised result to the querying party.</a:t>
            </a:r>
          </a:p>
          <a:p>
            <a:pPr marL="335915" indent="-335915">
              <a:lnSpc>
                <a:spcPct val="110000"/>
              </a:lnSpc>
            </a:pPr>
            <a:r>
              <a:rPr lang="en-US" sz="3600" b="1">
                <a:solidFill>
                  <a:srgbClr val="FF0000"/>
                </a:solidFill>
                <a:cs typeface="Segoe UI Light"/>
              </a:rPr>
              <a:t>Strong privacy </a:t>
            </a:r>
            <a:r>
              <a:rPr lang="en-US" sz="3600">
                <a:cs typeface="Segoe UI Light"/>
              </a:rPr>
              <a:t>– when at most 1 corrupted answering party.</a:t>
            </a:r>
          </a:p>
          <a:p>
            <a:pPr marL="572461" lvl="1" indent="-335915">
              <a:lnSpc>
                <a:spcPct val="110000"/>
              </a:lnSpc>
            </a:pPr>
            <a:r>
              <a:rPr lang="en-US" sz="2032">
                <a:cs typeface="Segoe UI Light"/>
              </a:rPr>
              <a:t>Privacy degrades only and proportionally to the number of corrupted answering parties. </a:t>
            </a:r>
          </a:p>
          <a:p>
            <a:pPr marL="572461" lvl="1" indent="-335915">
              <a:lnSpc>
                <a:spcPct val="110000"/>
              </a:lnSpc>
            </a:pPr>
            <a:r>
              <a:rPr lang="en-US" sz="2032">
                <a:cs typeface="Segoe UI Light"/>
              </a:rPr>
              <a:t>Privacy leakage only to the querying party when more than a single answering party is corrupted.</a:t>
            </a: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Confidentiality &amp; Privacy Guarantees</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105218368"/>
      </p:ext>
    </p:extLst>
  </p:cSld>
  <p:clrMapOvr>
    <a:masterClrMapping/>
  </p:clrMapOvr>
  <p:transition advTm="39483">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732751"/>
            <a:ext cx="12192000" cy="6062506"/>
          </a:xfrm>
        </p:spPr>
        <p:txBody>
          <a:bodyPr vert="horz" wrap="square" lIns="146304" tIns="91440" rIns="146304" bIns="91440" rtlCol="0" anchor="t">
            <a:noAutofit/>
          </a:bodyPr>
          <a:lstStyle/>
          <a:p>
            <a:pPr marL="335915" indent="-335915">
              <a:lnSpc>
                <a:spcPct val="110000"/>
              </a:lnSpc>
            </a:pPr>
            <a:r>
              <a:rPr lang="en-US" sz="3600" b="1">
                <a:cs typeface="Segoe UI Light"/>
              </a:rPr>
              <a:t>Honest-but-curious</a:t>
            </a:r>
            <a:r>
              <a:rPr lang="en-US" sz="3600">
                <a:cs typeface="Segoe UI Light"/>
              </a:rPr>
              <a:t> setting – adversary follows the protocol but tries to infer information from the protocol transcript.</a:t>
            </a:r>
          </a:p>
          <a:p>
            <a:pPr marL="335915" indent="-335915">
              <a:lnSpc>
                <a:spcPct val="110000"/>
              </a:lnSpc>
            </a:pPr>
            <a:r>
              <a:rPr lang="en-US" sz="3600" b="1">
                <a:cs typeface="Segoe UI Light"/>
              </a:rPr>
              <a:t>Semi-trusted third party </a:t>
            </a:r>
            <a:r>
              <a:rPr lang="en-US" sz="3600">
                <a:cs typeface="Segoe UI Light"/>
              </a:rPr>
              <a:t>- PG (Privacy Guardian) does not collude with any other party. </a:t>
            </a:r>
          </a:p>
          <a:p>
            <a:pPr marL="572461" lvl="1" indent="-335915">
              <a:lnSpc>
                <a:spcPct val="110000"/>
              </a:lnSpc>
            </a:pPr>
            <a:r>
              <a:rPr lang="en-US" sz="2032">
                <a:cs typeface="Segoe UI Light"/>
              </a:rPr>
              <a:t>If PG colludes with a querying party (and no noise added) – there is no privacy protection.</a:t>
            </a:r>
          </a:p>
          <a:p>
            <a:pPr marL="335915" indent="-335915">
              <a:lnSpc>
                <a:spcPct val="110000"/>
              </a:lnSpc>
            </a:pPr>
            <a:r>
              <a:rPr lang="en-US" sz="3600" b="1">
                <a:solidFill>
                  <a:srgbClr val="FF0000"/>
                </a:solidFill>
                <a:cs typeface="Segoe UI Light"/>
              </a:rPr>
              <a:t>Perfect confidentiality </a:t>
            </a:r>
            <a:r>
              <a:rPr lang="en-US" sz="3600">
                <a:cs typeface="Segoe UI Light"/>
              </a:rPr>
              <a:t>– assumed above, protocol reveals nothing except the final noised result to the querying party.</a:t>
            </a:r>
          </a:p>
          <a:p>
            <a:pPr marL="335915" indent="-335915">
              <a:lnSpc>
                <a:spcPct val="110000"/>
              </a:lnSpc>
            </a:pPr>
            <a:r>
              <a:rPr lang="en-US" sz="3600" b="1">
                <a:solidFill>
                  <a:srgbClr val="FF0000"/>
                </a:solidFill>
                <a:cs typeface="Segoe UI Light"/>
              </a:rPr>
              <a:t>Strong privacy </a:t>
            </a:r>
            <a:r>
              <a:rPr lang="en-US" sz="3600">
                <a:cs typeface="Segoe UI Light"/>
              </a:rPr>
              <a:t>– when at most 1 corrupted answering party.</a:t>
            </a:r>
          </a:p>
          <a:p>
            <a:pPr marL="572461" lvl="1" indent="-335915">
              <a:lnSpc>
                <a:spcPct val="110000"/>
              </a:lnSpc>
            </a:pPr>
            <a:r>
              <a:rPr lang="en-US" sz="2032">
                <a:cs typeface="Segoe UI Light"/>
              </a:rPr>
              <a:t>Privacy degrades only and proportionally to the number of corrupted answering parties. </a:t>
            </a:r>
          </a:p>
          <a:p>
            <a:pPr marL="572461" lvl="1" indent="-335915">
              <a:lnSpc>
                <a:spcPct val="110000"/>
              </a:lnSpc>
            </a:pPr>
            <a:r>
              <a:rPr lang="en-US" sz="2032">
                <a:cs typeface="Segoe UI Light"/>
              </a:rPr>
              <a:t>Privacy leakage only to the querying party when more than a single answering party is corrupted.</a:t>
            </a: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Confidentiality &amp; Privacy Guarantees</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986910675"/>
      </p:ext>
    </p:extLst>
  </p:cSld>
  <p:clrMapOvr>
    <a:masterClrMapping/>
  </p:clrMapOvr>
  <p:transition advTm="39483">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6E53F6-2525-488B-804D-A46F37D35C10}"/>
              </a:ext>
            </a:extLst>
          </p:cNvPr>
          <p:cNvSpPr>
            <a:spLocks noGrp="1"/>
          </p:cNvSpPr>
          <p:nvPr>
            <p:ph type="title"/>
          </p:nvPr>
        </p:nvSpPr>
        <p:spPr>
          <a:xfrm>
            <a:off x="0" y="1134208"/>
            <a:ext cx="12192000" cy="4589584"/>
          </a:xfrm>
        </p:spPr>
        <p:txBody>
          <a:bodyPr/>
          <a:lstStyle/>
          <a:p>
            <a:r>
              <a:rPr lang="en-US" sz="6600">
                <a:solidFill>
                  <a:schemeClr val="tx1">
                    <a:lumMod val="65000"/>
                  </a:schemeClr>
                </a:solidFill>
              </a:rPr>
              <a:t>1. </a:t>
            </a:r>
            <a:r>
              <a:rPr lang="pl-PL" sz="6600" err="1">
                <a:solidFill>
                  <a:schemeClr val="tx1">
                    <a:lumMod val="65000"/>
                  </a:schemeClr>
                </a:solidFill>
              </a:rPr>
              <a:t>Requirements</a:t>
            </a:r>
            <a:r>
              <a:rPr lang="pl-PL" sz="6600">
                <a:solidFill>
                  <a:schemeClr val="tx1">
                    <a:lumMod val="65000"/>
                  </a:schemeClr>
                </a:solidFill>
              </a:rPr>
              <a:t> &amp; </a:t>
            </a:r>
            <a:r>
              <a:rPr lang="pl-PL" sz="6600" err="1">
                <a:solidFill>
                  <a:schemeClr val="tx1">
                    <a:lumMod val="65000"/>
                  </a:schemeClr>
                </a:solidFill>
              </a:rPr>
              <a:t>Overview</a:t>
            </a:r>
            <a:r>
              <a:rPr lang="pl-PL" sz="6600">
                <a:solidFill>
                  <a:schemeClr val="tx1">
                    <a:lumMod val="65000"/>
                  </a:schemeClr>
                </a:solidFill>
              </a:rPr>
              <a:t> </a:t>
            </a:r>
            <a:br>
              <a:rPr lang="en-US" sz="6600"/>
            </a:br>
            <a:br>
              <a:rPr lang="en-US" sz="6600"/>
            </a:br>
            <a:r>
              <a:rPr lang="en-US" sz="6600">
                <a:solidFill>
                  <a:schemeClr val="tx1">
                    <a:lumMod val="65000"/>
                  </a:schemeClr>
                </a:solidFill>
              </a:rPr>
              <a:t>2. </a:t>
            </a:r>
            <a:r>
              <a:rPr lang="pl-PL" sz="6600">
                <a:solidFill>
                  <a:schemeClr val="tx1">
                    <a:lumMod val="65000"/>
                  </a:schemeClr>
                </a:solidFill>
              </a:rPr>
              <a:t>CaPC </a:t>
            </a:r>
            <a:r>
              <a:rPr lang="pl-PL" sz="6600" err="1">
                <a:solidFill>
                  <a:schemeClr val="tx1">
                    <a:lumMod val="65000"/>
                  </a:schemeClr>
                </a:solidFill>
              </a:rPr>
              <a:t>Protocol</a:t>
            </a:r>
            <a:br>
              <a:rPr lang="en-US" sz="6600"/>
            </a:br>
            <a:br>
              <a:rPr lang="en-US" sz="6600"/>
            </a:br>
            <a:r>
              <a:rPr lang="en-US" sz="6600" b="1"/>
              <a:t>3. </a:t>
            </a:r>
            <a:r>
              <a:rPr lang="pl-PL" sz="6600" b="1" err="1"/>
              <a:t>Empirical</a:t>
            </a:r>
            <a:r>
              <a:rPr lang="pl-PL" sz="6600" b="1"/>
              <a:t> Evaluation</a:t>
            </a:r>
            <a:r>
              <a:rPr lang="en-US" sz="6600"/>
              <a:t>	</a:t>
            </a:r>
          </a:p>
        </p:txBody>
      </p:sp>
    </p:spTree>
    <p:extLst>
      <p:ext uri="{BB962C8B-B14F-4D97-AF65-F5344CB8AC3E}">
        <p14:creationId xmlns:p14="http://schemas.microsoft.com/office/powerpoint/2010/main" val="15382975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Homogenous Architecture</a:t>
            </a:r>
          </a:p>
        </p:txBody>
      </p:sp>
      <p:graphicFrame>
        <p:nvGraphicFramePr>
          <p:cNvPr id="6" name="Chart 5">
            <a:extLst>
              <a:ext uri="{FF2B5EF4-FFF2-40B4-BE49-F238E27FC236}">
                <a16:creationId xmlns:a16="http://schemas.microsoft.com/office/drawing/2014/main" id="{66D66FD4-708B-45EE-ADF0-335DACA17FEE}"/>
              </a:ext>
            </a:extLst>
          </p:cNvPr>
          <p:cNvGraphicFramePr>
            <a:graphicFrameLocks/>
          </p:cNvGraphicFramePr>
          <p:nvPr/>
        </p:nvGraphicFramePr>
        <p:xfrm>
          <a:off x="0" y="857944"/>
          <a:ext cx="12191134" cy="600005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6DBC10-1367-4020-8985-3446987ACE24}"/>
                  </a:ext>
                </a:extLst>
              </p:cNvPr>
              <p:cNvSpPr txBox="1"/>
              <p:nvPr/>
            </p:nvSpPr>
            <p:spPr>
              <a:xfrm>
                <a:off x="2731626" y="705755"/>
                <a:ext cx="946037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p>
            </p:txBody>
          </p:sp>
        </mc:Choice>
        <mc:Fallback xmlns="">
          <p:sp>
            <p:nvSpPr>
              <p:cNvPr id="5" name="TextBox 4">
                <a:extLst>
                  <a:ext uri="{FF2B5EF4-FFF2-40B4-BE49-F238E27FC236}">
                    <a16:creationId xmlns:a16="http://schemas.microsoft.com/office/drawing/2014/main" id="{456DBC10-1367-4020-8985-3446987ACE24}"/>
                  </a:ext>
                </a:extLst>
              </p:cNvPr>
              <p:cNvSpPr txBox="1">
                <a:spLocks noRot="1" noChangeAspect="1" noMove="1" noResize="1" noEditPoints="1" noAdjustHandles="1" noChangeArrowheads="1" noChangeShapeType="1" noTextEdit="1"/>
              </p:cNvSpPr>
              <p:nvPr/>
            </p:nvSpPr>
            <p:spPr>
              <a:xfrm>
                <a:off x="2731626" y="705755"/>
                <a:ext cx="9460376" cy="627864"/>
              </a:xfrm>
              <a:prstGeom prst="rect">
                <a:avLst/>
              </a:prstGeom>
              <a:blipFill>
                <a:blip r:embed="rId4"/>
                <a:stretch>
                  <a:fillRect/>
                </a:stretch>
              </a:blipFill>
            </p:spPr>
            <p:txBody>
              <a:bodyPr/>
              <a:lstStyle/>
              <a:p>
                <a:r>
                  <a:rPr lang="en-US">
                    <a:noFill/>
                  </a:rPr>
                  <a:t> </a:t>
                </a:r>
              </a:p>
            </p:txBody>
          </p:sp>
        </mc:Fallback>
      </mc:AlternateContent>
      <p:sp>
        <p:nvSpPr>
          <p:cNvPr id="7" name="Slide Number Placeholder 1">
            <a:extLst>
              <a:ext uri="{FF2B5EF4-FFF2-40B4-BE49-F238E27FC236}">
                <a16:creationId xmlns:a16="http://schemas.microsoft.com/office/drawing/2014/main" id="{FF63DD58-CEB8-4B02-B047-4D81FE3D5949}"/>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29</a:t>
            </a:fld>
            <a:endParaRPr lang="en-US">
              <a:solidFill>
                <a:srgbClr val="505050">
                  <a:tint val="75000"/>
                </a:srgbClr>
              </a:solidFill>
              <a:latin typeface="Segoe UI"/>
            </a:endParaRPr>
          </a:p>
        </p:txBody>
      </p:sp>
    </p:spTree>
    <p:extLst>
      <p:ext uri="{BB962C8B-B14F-4D97-AF65-F5344CB8AC3E}">
        <p14:creationId xmlns:p14="http://schemas.microsoft.com/office/powerpoint/2010/main" val="4020288303"/>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0"/>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Private Consultation</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6" name="Rectangle 15">
            <a:extLst>
              <a:ext uri="{FF2B5EF4-FFF2-40B4-BE49-F238E27FC236}">
                <a16:creationId xmlns:a16="http://schemas.microsoft.com/office/drawing/2014/main" id="{E12CAAF6-01FF-42BF-BC51-5D4B7C92334D}"/>
              </a:ext>
            </a:extLst>
          </p:cNvPr>
          <p:cNvSpPr/>
          <p:nvPr/>
        </p:nvSpPr>
        <p:spPr>
          <a:xfrm>
            <a:off x="3319192" y="5688737"/>
            <a:ext cx="1530344" cy="7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D430CEA-C35F-45F1-A9B5-53D3406FDE7B}"/>
              </a:ext>
            </a:extLst>
          </p:cNvPr>
          <p:cNvSpPr/>
          <p:nvPr/>
        </p:nvSpPr>
        <p:spPr>
          <a:xfrm>
            <a:off x="3319192" y="2496539"/>
            <a:ext cx="291711" cy="115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DFD9770-F201-4A94-ADC5-90460681736C}"/>
              </a:ext>
            </a:extLst>
          </p:cNvPr>
          <p:cNvSpPr/>
          <p:nvPr/>
        </p:nvSpPr>
        <p:spPr>
          <a:xfrm>
            <a:off x="3319192" y="5688737"/>
            <a:ext cx="1530344" cy="671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002EB218-4485-4652-8800-CF65931B9C4B}"/>
              </a:ext>
            </a:extLst>
          </p:cNvPr>
          <p:cNvSpPr/>
          <p:nvPr/>
        </p:nvSpPr>
        <p:spPr bwMode="auto">
          <a:xfrm>
            <a:off x="1041571" y="302977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009B349-9DB9-40FB-9A51-FF73A7EB12A8}"/>
              </a:ext>
            </a:extLst>
          </p:cNvPr>
          <p:cNvSpPr/>
          <p:nvPr/>
        </p:nvSpPr>
        <p:spPr bwMode="auto">
          <a:xfrm>
            <a:off x="1041571" y="355542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E042FC4-C6C8-4A95-93D4-C6B26DB8360B}"/>
              </a:ext>
            </a:extLst>
          </p:cNvPr>
          <p:cNvSpPr/>
          <p:nvPr/>
        </p:nvSpPr>
        <p:spPr bwMode="auto">
          <a:xfrm>
            <a:off x="1619122" y="279576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9611B4-761E-4FC1-BF94-4828943AADCE}"/>
              </a:ext>
            </a:extLst>
          </p:cNvPr>
          <p:cNvSpPr/>
          <p:nvPr/>
        </p:nvSpPr>
        <p:spPr bwMode="auto">
          <a:xfrm>
            <a:off x="1622697" y="3358932"/>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C83C330-4999-4E10-9C2A-F504BEC50175}"/>
              </a:ext>
            </a:extLst>
          </p:cNvPr>
          <p:cNvSpPr/>
          <p:nvPr/>
        </p:nvSpPr>
        <p:spPr bwMode="auto">
          <a:xfrm>
            <a:off x="1619122" y="3957757"/>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A0B68D56-03B0-4317-B9B5-A1A4839CE238}"/>
              </a:ext>
            </a:extLst>
          </p:cNvPr>
          <p:cNvSpPr/>
          <p:nvPr/>
        </p:nvSpPr>
        <p:spPr bwMode="auto">
          <a:xfrm>
            <a:off x="2203823" y="302977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0813071-22EE-43DF-85AD-BA15B3E9E1A0}"/>
              </a:ext>
            </a:extLst>
          </p:cNvPr>
          <p:cNvSpPr/>
          <p:nvPr/>
        </p:nvSpPr>
        <p:spPr bwMode="auto">
          <a:xfrm>
            <a:off x="2203823" y="355542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D914AA3-39CE-43AB-AFDE-D1296B4494F7}"/>
              </a:ext>
            </a:extLst>
          </p:cNvPr>
          <p:cNvCxnSpPr>
            <a:cxnSpLocks/>
            <a:stCxn id="49" idx="6"/>
            <a:endCxn id="51" idx="3"/>
          </p:cNvCxnSpPr>
          <p:nvPr/>
        </p:nvCxnSpPr>
        <p:spPr>
          <a:xfrm flipV="1">
            <a:off x="1444983" y="3139176"/>
            <a:ext cx="233217" cy="91762"/>
          </a:xfrm>
          <a:prstGeom prst="line">
            <a:avLst/>
          </a:prstGeom>
          <a:noFill/>
          <a:ln w="9525" cap="flat" cmpd="sng" algn="ctr">
            <a:solidFill>
              <a:srgbClr val="505050"/>
            </a:solidFill>
            <a:prstDash val="solid"/>
            <a:headEnd type="none"/>
            <a:tailEnd type="none"/>
          </a:ln>
          <a:effectLst/>
        </p:spPr>
      </p:cxnSp>
      <p:cxnSp>
        <p:nvCxnSpPr>
          <p:cNvPr id="57" name="Straight Connector 56">
            <a:extLst>
              <a:ext uri="{FF2B5EF4-FFF2-40B4-BE49-F238E27FC236}">
                <a16:creationId xmlns:a16="http://schemas.microsoft.com/office/drawing/2014/main" id="{98969545-73C3-496F-9C23-68285E91DD23}"/>
              </a:ext>
            </a:extLst>
          </p:cNvPr>
          <p:cNvCxnSpPr>
            <a:cxnSpLocks/>
            <a:stCxn id="50" idx="6"/>
            <a:endCxn id="52" idx="2"/>
          </p:cNvCxnSpPr>
          <p:nvPr/>
        </p:nvCxnSpPr>
        <p:spPr>
          <a:xfrm flipV="1">
            <a:off x="1444983" y="3560100"/>
            <a:ext cx="177714" cy="196489"/>
          </a:xfrm>
          <a:prstGeom prst="line">
            <a:avLst/>
          </a:prstGeom>
          <a:noFill/>
          <a:ln w="9525" cap="flat" cmpd="sng" algn="ctr">
            <a:solidFill>
              <a:srgbClr val="505050"/>
            </a:solidFill>
            <a:prstDash val="solid"/>
            <a:headEnd type="none"/>
            <a:tailEnd type="none"/>
          </a:ln>
          <a:effectLst/>
        </p:spPr>
      </p:cxnSp>
      <p:cxnSp>
        <p:nvCxnSpPr>
          <p:cNvPr id="58" name="Straight Connector 57">
            <a:extLst>
              <a:ext uri="{FF2B5EF4-FFF2-40B4-BE49-F238E27FC236}">
                <a16:creationId xmlns:a16="http://schemas.microsoft.com/office/drawing/2014/main" id="{BDBC701E-E3CE-4089-A1F7-779E78B41EF5}"/>
              </a:ext>
            </a:extLst>
          </p:cNvPr>
          <p:cNvCxnSpPr>
            <a:cxnSpLocks/>
            <a:stCxn id="50" idx="6"/>
            <a:endCxn id="51" idx="3"/>
          </p:cNvCxnSpPr>
          <p:nvPr/>
        </p:nvCxnSpPr>
        <p:spPr>
          <a:xfrm flipV="1">
            <a:off x="1444983" y="3139176"/>
            <a:ext cx="233217" cy="617413"/>
          </a:xfrm>
          <a:prstGeom prst="line">
            <a:avLst/>
          </a:prstGeom>
          <a:noFill/>
          <a:ln w="9525" cap="flat" cmpd="sng" algn="ctr">
            <a:solidFill>
              <a:srgbClr val="505050"/>
            </a:solidFill>
            <a:prstDash val="solid"/>
            <a:headEnd type="none"/>
            <a:tailEnd type="none"/>
          </a:ln>
          <a:effectLst/>
        </p:spPr>
      </p:cxnSp>
      <p:cxnSp>
        <p:nvCxnSpPr>
          <p:cNvPr id="59" name="Straight Connector 58">
            <a:extLst>
              <a:ext uri="{FF2B5EF4-FFF2-40B4-BE49-F238E27FC236}">
                <a16:creationId xmlns:a16="http://schemas.microsoft.com/office/drawing/2014/main" id="{4F5CE3ED-D631-4E67-8620-BB0F17E7DD63}"/>
              </a:ext>
            </a:extLst>
          </p:cNvPr>
          <p:cNvCxnSpPr>
            <a:cxnSpLocks/>
            <a:stCxn id="52" idx="2"/>
            <a:endCxn id="49" idx="6"/>
          </p:cNvCxnSpPr>
          <p:nvPr/>
        </p:nvCxnSpPr>
        <p:spPr>
          <a:xfrm flipH="1" flipV="1">
            <a:off x="1444983" y="3230938"/>
            <a:ext cx="177714" cy="329162"/>
          </a:xfrm>
          <a:prstGeom prst="line">
            <a:avLst/>
          </a:prstGeom>
          <a:noFill/>
          <a:ln w="9525" cap="flat" cmpd="sng" algn="ctr">
            <a:solidFill>
              <a:srgbClr val="505050"/>
            </a:solidFill>
            <a:prstDash val="solid"/>
            <a:headEnd type="none"/>
            <a:tailEnd type="none"/>
          </a:ln>
          <a:effectLst/>
        </p:spPr>
      </p:cxnSp>
      <p:cxnSp>
        <p:nvCxnSpPr>
          <p:cNvPr id="60" name="Straight Connector 59">
            <a:extLst>
              <a:ext uri="{FF2B5EF4-FFF2-40B4-BE49-F238E27FC236}">
                <a16:creationId xmlns:a16="http://schemas.microsoft.com/office/drawing/2014/main" id="{97C675DA-F2FB-482E-B15F-3A54CD0CF3AC}"/>
              </a:ext>
            </a:extLst>
          </p:cNvPr>
          <p:cNvCxnSpPr>
            <a:cxnSpLocks/>
            <a:stCxn id="53" idx="1"/>
            <a:endCxn id="50" idx="6"/>
          </p:cNvCxnSpPr>
          <p:nvPr/>
        </p:nvCxnSpPr>
        <p:spPr>
          <a:xfrm flipH="1" flipV="1">
            <a:off x="1444983" y="3756589"/>
            <a:ext cx="233217" cy="260089"/>
          </a:xfrm>
          <a:prstGeom prst="line">
            <a:avLst/>
          </a:prstGeom>
          <a:noFill/>
          <a:ln w="9525" cap="flat" cmpd="sng" algn="ctr">
            <a:solidFill>
              <a:srgbClr val="505050"/>
            </a:solidFill>
            <a:prstDash val="solid"/>
            <a:headEnd type="none"/>
            <a:tailEnd type="none"/>
          </a:ln>
          <a:effectLst/>
        </p:spPr>
      </p:cxnSp>
      <p:cxnSp>
        <p:nvCxnSpPr>
          <p:cNvPr id="61" name="Straight Connector 60">
            <a:extLst>
              <a:ext uri="{FF2B5EF4-FFF2-40B4-BE49-F238E27FC236}">
                <a16:creationId xmlns:a16="http://schemas.microsoft.com/office/drawing/2014/main" id="{129CB047-2DA7-4A55-8FDE-819AD1C3AE5C}"/>
              </a:ext>
            </a:extLst>
          </p:cNvPr>
          <p:cNvCxnSpPr>
            <a:cxnSpLocks/>
            <a:stCxn id="53" idx="1"/>
            <a:endCxn id="49" idx="6"/>
          </p:cNvCxnSpPr>
          <p:nvPr/>
        </p:nvCxnSpPr>
        <p:spPr>
          <a:xfrm flipH="1" flipV="1">
            <a:off x="1444983" y="3230938"/>
            <a:ext cx="233217" cy="785740"/>
          </a:xfrm>
          <a:prstGeom prst="line">
            <a:avLst/>
          </a:prstGeom>
          <a:noFill/>
          <a:ln w="9525" cap="flat" cmpd="sng" algn="ctr">
            <a:solidFill>
              <a:srgbClr val="505050"/>
            </a:solidFill>
            <a:prstDash val="solid"/>
            <a:headEnd type="none"/>
            <a:tailEnd type="none"/>
          </a:ln>
          <a:effectLst/>
        </p:spPr>
      </p:cxnSp>
      <p:cxnSp>
        <p:nvCxnSpPr>
          <p:cNvPr id="62" name="Straight Connector 61">
            <a:extLst>
              <a:ext uri="{FF2B5EF4-FFF2-40B4-BE49-F238E27FC236}">
                <a16:creationId xmlns:a16="http://schemas.microsoft.com/office/drawing/2014/main" id="{3E5B842B-9770-4E0F-A671-0677338C8B04}"/>
              </a:ext>
            </a:extLst>
          </p:cNvPr>
          <p:cNvCxnSpPr>
            <a:cxnSpLocks/>
            <a:stCxn id="54" idx="2"/>
            <a:endCxn id="51" idx="5"/>
          </p:cNvCxnSpPr>
          <p:nvPr/>
        </p:nvCxnSpPr>
        <p:spPr>
          <a:xfrm flipH="1" flipV="1">
            <a:off x="1963456" y="3139176"/>
            <a:ext cx="240367" cy="91762"/>
          </a:xfrm>
          <a:prstGeom prst="line">
            <a:avLst/>
          </a:prstGeom>
          <a:noFill/>
          <a:ln w="9525" cap="flat" cmpd="sng" algn="ctr">
            <a:solidFill>
              <a:srgbClr val="505050"/>
            </a:solidFill>
            <a:prstDash val="solid"/>
            <a:headEnd type="none"/>
            <a:tailEnd type="none"/>
          </a:ln>
          <a:effectLst/>
        </p:spPr>
      </p:cxnSp>
      <p:cxnSp>
        <p:nvCxnSpPr>
          <p:cNvPr id="63" name="Straight Connector 62">
            <a:extLst>
              <a:ext uri="{FF2B5EF4-FFF2-40B4-BE49-F238E27FC236}">
                <a16:creationId xmlns:a16="http://schemas.microsoft.com/office/drawing/2014/main" id="{B1F66918-E84F-49D5-A5C5-4DEC6D8D81EA}"/>
              </a:ext>
            </a:extLst>
          </p:cNvPr>
          <p:cNvCxnSpPr>
            <a:cxnSpLocks/>
            <a:stCxn id="55" idx="2"/>
            <a:endCxn id="51" idx="5"/>
          </p:cNvCxnSpPr>
          <p:nvPr/>
        </p:nvCxnSpPr>
        <p:spPr>
          <a:xfrm flipH="1" flipV="1">
            <a:off x="1963456" y="3139176"/>
            <a:ext cx="240367" cy="617413"/>
          </a:xfrm>
          <a:prstGeom prst="line">
            <a:avLst/>
          </a:prstGeom>
          <a:noFill/>
          <a:ln w="9525" cap="flat" cmpd="sng" algn="ctr">
            <a:solidFill>
              <a:srgbClr val="505050"/>
            </a:solidFill>
            <a:prstDash val="solid"/>
            <a:headEnd type="none"/>
            <a:tailEnd type="none"/>
          </a:ln>
          <a:effectLst/>
        </p:spPr>
      </p:cxnSp>
      <p:cxnSp>
        <p:nvCxnSpPr>
          <p:cNvPr id="64" name="Straight Connector 63">
            <a:extLst>
              <a:ext uri="{FF2B5EF4-FFF2-40B4-BE49-F238E27FC236}">
                <a16:creationId xmlns:a16="http://schemas.microsoft.com/office/drawing/2014/main" id="{684682FF-02A2-47F9-83DD-CF4D240C0D30}"/>
              </a:ext>
            </a:extLst>
          </p:cNvPr>
          <p:cNvCxnSpPr>
            <a:cxnSpLocks/>
            <a:stCxn id="54" idx="2"/>
            <a:endCxn id="52" idx="6"/>
          </p:cNvCxnSpPr>
          <p:nvPr/>
        </p:nvCxnSpPr>
        <p:spPr>
          <a:xfrm flipH="1">
            <a:off x="2026109" y="3230938"/>
            <a:ext cx="177714" cy="329162"/>
          </a:xfrm>
          <a:prstGeom prst="line">
            <a:avLst/>
          </a:prstGeom>
          <a:noFill/>
          <a:ln w="9525" cap="flat" cmpd="sng" algn="ctr">
            <a:solidFill>
              <a:srgbClr val="505050"/>
            </a:solidFill>
            <a:prstDash val="solid"/>
            <a:headEnd type="none"/>
            <a:tailEnd type="none"/>
          </a:ln>
          <a:effectLst/>
        </p:spPr>
      </p:cxnSp>
      <p:cxnSp>
        <p:nvCxnSpPr>
          <p:cNvPr id="65" name="Straight Connector 64">
            <a:extLst>
              <a:ext uri="{FF2B5EF4-FFF2-40B4-BE49-F238E27FC236}">
                <a16:creationId xmlns:a16="http://schemas.microsoft.com/office/drawing/2014/main" id="{EF719B65-CF66-4D36-B6FF-A8323692E8DA}"/>
              </a:ext>
            </a:extLst>
          </p:cNvPr>
          <p:cNvCxnSpPr>
            <a:cxnSpLocks/>
            <a:endCxn id="52" idx="6"/>
          </p:cNvCxnSpPr>
          <p:nvPr/>
        </p:nvCxnSpPr>
        <p:spPr>
          <a:xfrm flipH="1" flipV="1">
            <a:off x="2026109" y="3560100"/>
            <a:ext cx="177714" cy="213371"/>
          </a:xfrm>
          <a:prstGeom prst="line">
            <a:avLst/>
          </a:prstGeom>
          <a:noFill/>
          <a:ln w="9525" cap="flat" cmpd="sng" algn="ctr">
            <a:solidFill>
              <a:srgbClr val="505050"/>
            </a:solidFill>
            <a:prstDash val="solid"/>
            <a:headEnd type="none"/>
            <a:tailEnd type="none"/>
          </a:ln>
          <a:effectLst/>
        </p:spPr>
      </p:cxnSp>
      <p:cxnSp>
        <p:nvCxnSpPr>
          <p:cNvPr id="66" name="Straight Connector 65">
            <a:extLst>
              <a:ext uri="{FF2B5EF4-FFF2-40B4-BE49-F238E27FC236}">
                <a16:creationId xmlns:a16="http://schemas.microsoft.com/office/drawing/2014/main" id="{A47B253E-BD30-42CC-83F5-656B494431A1}"/>
              </a:ext>
            </a:extLst>
          </p:cNvPr>
          <p:cNvCxnSpPr>
            <a:cxnSpLocks/>
            <a:stCxn id="55" idx="2"/>
            <a:endCxn id="53" idx="7"/>
          </p:cNvCxnSpPr>
          <p:nvPr/>
        </p:nvCxnSpPr>
        <p:spPr>
          <a:xfrm flipH="1">
            <a:off x="1963456" y="3756589"/>
            <a:ext cx="240367" cy="260089"/>
          </a:xfrm>
          <a:prstGeom prst="line">
            <a:avLst/>
          </a:prstGeom>
          <a:noFill/>
          <a:ln w="9525" cap="flat" cmpd="sng" algn="ctr">
            <a:solidFill>
              <a:srgbClr val="505050"/>
            </a:solidFill>
            <a:prstDash val="solid"/>
            <a:headEnd type="none"/>
            <a:tailEnd type="none"/>
          </a:ln>
          <a:effectLst/>
        </p:spPr>
      </p:cxnSp>
      <p:cxnSp>
        <p:nvCxnSpPr>
          <p:cNvPr id="67" name="Straight Connector 66">
            <a:extLst>
              <a:ext uri="{FF2B5EF4-FFF2-40B4-BE49-F238E27FC236}">
                <a16:creationId xmlns:a16="http://schemas.microsoft.com/office/drawing/2014/main" id="{3E1EE8B5-1927-4099-8573-C0D6F587F244}"/>
              </a:ext>
            </a:extLst>
          </p:cNvPr>
          <p:cNvCxnSpPr>
            <a:cxnSpLocks/>
            <a:stCxn id="54" idx="2"/>
            <a:endCxn id="53" idx="7"/>
          </p:cNvCxnSpPr>
          <p:nvPr/>
        </p:nvCxnSpPr>
        <p:spPr>
          <a:xfrm flipH="1">
            <a:off x="1963456" y="3230938"/>
            <a:ext cx="240367" cy="785740"/>
          </a:xfrm>
          <a:prstGeom prst="line">
            <a:avLst/>
          </a:prstGeom>
          <a:noFill/>
          <a:ln w="9525" cap="flat" cmpd="sng" algn="ctr">
            <a:solidFill>
              <a:srgbClr val="505050"/>
            </a:solidFill>
            <a:prstDash val="solid"/>
            <a:headEnd type="none"/>
            <a:tailEnd type="none"/>
          </a:ln>
          <a:effectLst/>
        </p:spPr>
      </p:cxnSp>
      <p:sp>
        <p:nvSpPr>
          <p:cNvPr id="68" name="Oval 67">
            <a:extLst>
              <a:ext uri="{FF2B5EF4-FFF2-40B4-BE49-F238E27FC236}">
                <a16:creationId xmlns:a16="http://schemas.microsoft.com/office/drawing/2014/main" id="{49C890FE-A209-45D3-BBD4-97AEAA8AF541}"/>
              </a:ext>
            </a:extLst>
          </p:cNvPr>
          <p:cNvSpPr/>
          <p:nvPr/>
        </p:nvSpPr>
        <p:spPr bwMode="auto">
          <a:xfrm>
            <a:off x="1041571" y="483745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AFB084-1C72-4A18-B75E-14B031148B9A}"/>
              </a:ext>
            </a:extLst>
          </p:cNvPr>
          <p:cNvSpPr/>
          <p:nvPr/>
        </p:nvSpPr>
        <p:spPr bwMode="auto">
          <a:xfrm>
            <a:off x="1041571" y="536310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08ACD4CE-8C5D-4618-9F44-E893F3704A9F}"/>
              </a:ext>
            </a:extLst>
          </p:cNvPr>
          <p:cNvSpPr/>
          <p:nvPr/>
        </p:nvSpPr>
        <p:spPr bwMode="auto">
          <a:xfrm>
            <a:off x="1619122" y="460344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56C6C2A-E89D-4118-9424-7D2040993D5D}"/>
              </a:ext>
            </a:extLst>
          </p:cNvPr>
          <p:cNvSpPr/>
          <p:nvPr/>
        </p:nvSpPr>
        <p:spPr bwMode="auto">
          <a:xfrm>
            <a:off x="1622697" y="5166612"/>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E693063-A0E7-49CE-B269-CA6AC283A2BA}"/>
              </a:ext>
            </a:extLst>
          </p:cNvPr>
          <p:cNvSpPr/>
          <p:nvPr/>
        </p:nvSpPr>
        <p:spPr bwMode="auto">
          <a:xfrm>
            <a:off x="1619122" y="5765437"/>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FB85BD6-922C-41B5-BCC3-6076B6488DF9}"/>
              </a:ext>
            </a:extLst>
          </p:cNvPr>
          <p:cNvSpPr/>
          <p:nvPr/>
        </p:nvSpPr>
        <p:spPr bwMode="auto">
          <a:xfrm>
            <a:off x="2203823" y="483745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2CFA0E2-24BD-4C0F-B748-87416DE17A96}"/>
              </a:ext>
            </a:extLst>
          </p:cNvPr>
          <p:cNvSpPr/>
          <p:nvPr/>
        </p:nvSpPr>
        <p:spPr bwMode="auto">
          <a:xfrm>
            <a:off x="2203823" y="536310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E208277-744F-4799-AA79-085D52964C4B}"/>
              </a:ext>
            </a:extLst>
          </p:cNvPr>
          <p:cNvCxnSpPr>
            <a:cxnSpLocks/>
            <a:stCxn id="68" idx="6"/>
            <a:endCxn id="70" idx="3"/>
          </p:cNvCxnSpPr>
          <p:nvPr/>
        </p:nvCxnSpPr>
        <p:spPr>
          <a:xfrm flipV="1">
            <a:off x="1444983" y="4946856"/>
            <a:ext cx="233217" cy="91762"/>
          </a:xfrm>
          <a:prstGeom prst="line">
            <a:avLst/>
          </a:prstGeom>
          <a:noFill/>
          <a:ln w="9525" cap="flat" cmpd="sng" algn="ctr">
            <a:solidFill>
              <a:srgbClr val="505050"/>
            </a:solidFill>
            <a:prstDash val="solid"/>
            <a:headEnd type="none"/>
            <a:tailEnd type="none"/>
          </a:ln>
          <a:effectLst/>
        </p:spPr>
      </p:cxnSp>
      <p:cxnSp>
        <p:nvCxnSpPr>
          <p:cNvPr id="76" name="Straight Connector 75">
            <a:extLst>
              <a:ext uri="{FF2B5EF4-FFF2-40B4-BE49-F238E27FC236}">
                <a16:creationId xmlns:a16="http://schemas.microsoft.com/office/drawing/2014/main" id="{921B6013-83E5-45DA-B8CA-9399E4F17409}"/>
              </a:ext>
            </a:extLst>
          </p:cNvPr>
          <p:cNvCxnSpPr>
            <a:cxnSpLocks/>
            <a:stCxn id="69" idx="6"/>
            <a:endCxn id="71" idx="2"/>
          </p:cNvCxnSpPr>
          <p:nvPr/>
        </p:nvCxnSpPr>
        <p:spPr>
          <a:xfrm flipV="1">
            <a:off x="1444983" y="5367780"/>
            <a:ext cx="177714" cy="196489"/>
          </a:xfrm>
          <a:prstGeom prst="line">
            <a:avLst/>
          </a:prstGeom>
          <a:noFill/>
          <a:ln w="9525" cap="flat" cmpd="sng" algn="ctr">
            <a:solidFill>
              <a:srgbClr val="505050"/>
            </a:solidFill>
            <a:prstDash val="solid"/>
            <a:headEnd type="none"/>
            <a:tailEnd type="none"/>
          </a:ln>
          <a:effectLst/>
        </p:spPr>
      </p:cxnSp>
      <p:cxnSp>
        <p:nvCxnSpPr>
          <p:cNvPr id="77" name="Straight Connector 76">
            <a:extLst>
              <a:ext uri="{FF2B5EF4-FFF2-40B4-BE49-F238E27FC236}">
                <a16:creationId xmlns:a16="http://schemas.microsoft.com/office/drawing/2014/main" id="{2F86BC55-B0CB-4C4B-ADA5-672B45862022}"/>
              </a:ext>
            </a:extLst>
          </p:cNvPr>
          <p:cNvCxnSpPr>
            <a:cxnSpLocks/>
            <a:stCxn id="69" idx="6"/>
            <a:endCxn id="70" idx="3"/>
          </p:cNvCxnSpPr>
          <p:nvPr/>
        </p:nvCxnSpPr>
        <p:spPr>
          <a:xfrm flipV="1">
            <a:off x="1444983" y="4946856"/>
            <a:ext cx="233217" cy="617413"/>
          </a:xfrm>
          <a:prstGeom prst="line">
            <a:avLst/>
          </a:prstGeom>
          <a:noFill/>
          <a:ln w="9525" cap="flat" cmpd="sng" algn="ctr">
            <a:solidFill>
              <a:srgbClr val="505050"/>
            </a:solidFill>
            <a:prstDash val="solid"/>
            <a:headEnd type="none"/>
            <a:tailEnd type="none"/>
          </a:ln>
          <a:effectLst/>
        </p:spPr>
      </p:cxnSp>
      <p:cxnSp>
        <p:nvCxnSpPr>
          <p:cNvPr id="78" name="Straight Connector 77">
            <a:extLst>
              <a:ext uri="{FF2B5EF4-FFF2-40B4-BE49-F238E27FC236}">
                <a16:creationId xmlns:a16="http://schemas.microsoft.com/office/drawing/2014/main" id="{B41EF4A2-AAA8-40F0-83C0-440B0856CFEF}"/>
              </a:ext>
            </a:extLst>
          </p:cNvPr>
          <p:cNvCxnSpPr>
            <a:cxnSpLocks/>
            <a:stCxn id="71" idx="2"/>
            <a:endCxn id="68" idx="6"/>
          </p:cNvCxnSpPr>
          <p:nvPr/>
        </p:nvCxnSpPr>
        <p:spPr>
          <a:xfrm flipH="1" flipV="1">
            <a:off x="1444983" y="5038618"/>
            <a:ext cx="177714" cy="329162"/>
          </a:xfrm>
          <a:prstGeom prst="line">
            <a:avLst/>
          </a:prstGeom>
          <a:noFill/>
          <a:ln w="9525" cap="flat" cmpd="sng" algn="ctr">
            <a:solidFill>
              <a:srgbClr val="505050"/>
            </a:solidFill>
            <a:prstDash val="solid"/>
            <a:headEnd type="none"/>
            <a:tailEnd type="none"/>
          </a:ln>
          <a:effectLst/>
        </p:spPr>
      </p:cxnSp>
      <p:cxnSp>
        <p:nvCxnSpPr>
          <p:cNvPr id="79" name="Straight Connector 78">
            <a:extLst>
              <a:ext uri="{FF2B5EF4-FFF2-40B4-BE49-F238E27FC236}">
                <a16:creationId xmlns:a16="http://schemas.microsoft.com/office/drawing/2014/main" id="{A4617287-EF20-4358-9B77-E246776CF727}"/>
              </a:ext>
            </a:extLst>
          </p:cNvPr>
          <p:cNvCxnSpPr>
            <a:cxnSpLocks/>
            <a:stCxn id="72" idx="1"/>
            <a:endCxn id="69" idx="6"/>
          </p:cNvCxnSpPr>
          <p:nvPr/>
        </p:nvCxnSpPr>
        <p:spPr>
          <a:xfrm flipH="1" flipV="1">
            <a:off x="1444983" y="5564269"/>
            <a:ext cx="233217" cy="260089"/>
          </a:xfrm>
          <a:prstGeom prst="line">
            <a:avLst/>
          </a:prstGeom>
          <a:noFill/>
          <a:ln w="9525" cap="flat" cmpd="sng" algn="ctr">
            <a:solidFill>
              <a:srgbClr val="505050"/>
            </a:solidFill>
            <a:prstDash val="solid"/>
            <a:headEnd type="none"/>
            <a:tailEnd type="none"/>
          </a:ln>
          <a:effectLst/>
        </p:spPr>
      </p:cxnSp>
      <p:cxnSp>
        <p:nvCxnSpPr>
          <p:cNvPr id="80" name="Straight Connector 79">
            <a:extLst>
              <a:ext uri="{FF2B5EF4-FFF2-40B4-BE49-F238E27FC236}">
                <a16:creationId xmlns:a16="http://schemas.microsoft.com/office/drawing/2014/main" id="{A17D895B-78E7-4C87-8EB2-AE0D680F18CF}"/>
              </a:ext>
            </a:extLst>
          </p:cNvPr>
          <p:cNvCxnSpPr>
            <a:cxnSpLocks/>
            <a:stCxn id="72" idx="1"/>
            <a:endCxn id="68" idx="6"/>
          </p:cNvCxnSpPr>
          <p:nvPr/>
        </p:nvCxnSpPr>
        <p:spPr>
          <a:xfrm flipH="1" flipV="1">
            <a:off x="1444983" y="5038618"/>
            <a:ext cx="233217" cy="785740"/>
          </a:xfrm>
          <a:prstGeom prst="line">
            <a:avLst/>
          </a:prstGeom>
          <a:noFill/>
          <a:ln w="9525" cap="flat" cmpd="sng" algn="ctr">
            <a:solidFill>
              <a:srgbClr val="505050"/>
            </a:solidFill>
            <a:prstDash val="solid"/>
            <a:headEnd type="none"/>
            <a:tailEnd type="none"/>
          </a:ln>
          <a:effectLst/>
        </p:spPr>
      </p:cxnSp>
      <p:cxnSp>
        <p:nvCxnSpPr>
          <p:cNvPr id="81" name="Straight Connector 80">
            <a:extLst>
              <a:ext uri="{FF2B5EF4-FFF2-40B4-BE49-F238E27FC236}">
                <a16:creationId xmlns:a16="http://schemas.microsoft.com/office/drawing/2014/main" id="{3052F0E4-B91D-49ED-A832-27FD55260DD4}"/>
              </a:ext>
            </a:extLst>
          </p:cNvPr>
          <p:cNvCxnSpPr>
            <a:cxnSpLocks/>
            <a:stCxn id="73" idx="2"/>
            <a:endCxn id="70" idx="5"/>
          </p:cNvCxnSpPr>
          <p:nvPr/>
        </p:nvCxnSpPr>
        <p:spPr>
          <a:xfrm flipH="1" flipV="1">
            <a:off x="1963456" y="4946856"/>
            <a:ext cx="240367" cy="91762"/>
          </a:xfrm>
          <a:prstGeom prst="line">
            <a:avLst/>
          </a:prstGeom>
          <a:noFill/>
          <a:ln w="9525" cap="flat" cmpd="sng" algn="ctr">
            <a:solidFill>
              <a:srgbClr val="505050"/>
            </a:solidFill>
            <a:prstDash val="solid"/>
            <a:headEnd type="none"/>
            <a:tailEnd type="none"/>
          </a:ln>
          <a:effectLst/>
        </p:spPr>
      </p:cxnSp>
      <p:cxnSp>
        <p:nvCxnSpPr>
          <p:cNvPr id="82" name="Straight Connector 81">
            <a:extLst>
              <a:ext uri="{FF2B5EF4-FFF2-40B4-BE49-F238E27FC236}">
                <a16:creationId xmlns:a16="http://schemas.microsoft.com/office/drawing/2014/main" id="{412B98D2-AAF7-4620-AF60-56CEBD82CDB0}"/>
              </a:ext>
            </a:extLst>
          </p:cNvPr>
          <p:cNvCxnSpPr>
            <a:cxnSpLocks/>
            <a:stCxn id="74" idx="2"/>
            <a:endCxn id="70" idx="5"/>
          </p:cNvCxnSpPr>
          <p:nvPr/>
        </p:nvCxnSpPr>
        <p:spPr>
          <a:xfrm flipH="1" flipV="1">
            <a:off x="1963456" y="4946856"/>
            <a:ext cx="240367" cy="617413"/>
          </a:xfrm>
          <a:prstGeom prst="line">
            <a:avLst/>
          </a:prstGeom>
          <a:noFill/>
          <a:ln w="9525" cap="flat" cmpd="sng" algn="ctr">
            <a:solidFill>
              <a:srgbClr val="505050"/>
            </a:solidFill>
            <a:prstDash val="solid"/>
            <a:headEnd type="none"/>
            <a:tailEnd type="none"/>
          </a:ln>
          <a:effectLst/>
        </p:spPr>
      </p:cxnSp>
      <p:cxnSp>
        <p:nvCxnSpPr>
          <p:cNvPr id="83" name="Straight Connector 82">
            <a:extLst>
              <a:ext uri="{FF2B5EF4-FFF2-40B4-BE49-F238E27FC236}">
                <a16:creationId xmlns:a16="http://schemas.microsoft.com/office/drawing/2014/main" id="{4C8AB2A8-CDBA-4B82-9FF3-9008630531DF}"/>
              </a:ext>
            </a:extLst>
          </p:cNvPr>
          <p:cNvCxnSpPr>
            <a:cxnSpLocks/>
            <a:stCxn id="73" idx="2"/>
            <a:endCxn id="71" idx="6"/>
          </p:cNvCxnSpPr>
          <p:nvPr/>
        </p:nvCxnSpPr>
        <p:spPr>
          <a:xfrm flipH="1">
            <a:off x="2026109" y="5038618"/>
            <a:ext cx="177714" cy="329162"/>
          </a:xfrm>
          <a:prstGeom prst="line">
            <a:avLst/>
          </a:prstGeom>
          <a:noFill/>
          <a:ln w="9525" cap="flat" cmpd="sng" algn="ctr">
            <a:solidFill>
              <a:srgbClr val="505050"/>
            </a:solidFill>
            <a:prstDash val="solid"/>
            <a:headEnd type="none"/>
            <a:tailEnd type="none"/>
          </a:ln>
          <a:effectLst/>
        </p:spPr>
      </p:cxnSp>
      <p:cxnSp>
        <p:nvCxnSpPr>
          <p:cNvPr id="84" name="Straight Connector 83">
            <a:extLst>
              <a:ext uri="{FF2B5EF4-FFF2-40B4-BE49-F238E27FC236}">
                <a16:creationId xmlns:a16="http://schemas.microsoft.com/office/drawing/2014/main" id="{7BD4B5B9-C902-4E2E-BF33-63503B9D1EB2}"/>
              </a:ext>
            </a:extLst>
          </p:cNvPr>
          <p:cNvCxnSpPr>
            <a:cxnSpLocks/>
            <a:endCxn id="71" idx="6"/>
          </p:cNvCxnSpPr>
          <p:nvPr/>
        </p:nvCxnSpPr>
        <p:spPr>
          <a:xfrm flipH="1" flipV="1">
            <a:off x="2026109" y="5367780"/>
            <a:ext cx="177714" cy="213371"/>
          </a:xfrm>
          <a:prstGeom prst="line">
            <a:avLst/>
          </a:prstGeom>
          <a:noFill/>
          <a:ln w="9525" cap="flat" cmpd="sng" algn="ctr">
            <a:solidFill>
              <a:srgbClr val="505050"/>
            </a:solidFill>
            <a:prstDash val="solid"/>
            <a:headEnd type="none"/>
            <a:tailEnd type="none"/>
          </a:ln>
          <a:effectLst/>
        </p:spPr>
      </p:cxnSp>
      <p:cxnSp>
        <p:nvCxnSpPr>
          <p:cNvPr id="85" name="Straight Connector 84">
            <a:extLst>
              <a:ext uri="{FF2B5EF4-FFF2-40B4-BE49-F238E27FC236}">
                <a16:creationId xmlns:a16="http://schemas.microsoft.com/office/drawing/2014/main" id="{4A0629EB-D16A-440B-A8B0-173864890507}"/>
              </a:ext>
            </a:extLst>
          </p:cNvPr>
          <p:cNvCxnSpPr>
            <a:cxnSpLocks/>
            <a:stCxn id="74" idx="2"/>
            <a:endCxn id="72" idx="7"/>
          </p:cNvCxnSpPr>
          <p:nvPr/>
        </p:nvCxnSpPr>
        <p:spPr>
          <a:xfrm flipH="1">
            <a:off x="1963456" y="5564269"/>
            <a:ext cx="240367" cy="260089"/>
          </a:xfrm>
          <a:prstGeom prst="line">
            <a:avLst/>
          </a:prstGeom>
          <a:noFill/>
          <a:ln w="9525" cap="flat" cmpd="sng" algn="ctr">
            <a:solidFill>
              <a:srgbClr val="505050"/>
            </a:solidFill>
            <a:prstDash val="solid"/>
            <a:headEnd type="none"/>
            <a:tailEnd type="none"/>
          </a:ln>
          <a:effectLst/>
        </p:spPr>
      </p:cxnSp>
      <p:cxnSp>
        <p:nvCxnSpPr>
          <p:cNvPr id="86" name="Straight Connector 85">
            <a:extLst>
              <a:ext uri="{FF2B5EF4-FFF2-40B4-BE49-F238E27FC236}">
                <a16:creationId xmlns:a16="http://schemas.microsoft.com/office/drawing/2014/main" id="{CDBD228E-E9E5-4EDD-BB82-F2D35C79777B}"/>
              </a:ext>
            </a:extLst>
          </p:cNvPr>
          <p:cNvCxnSpPr>
            <a:cxnSpLocks/>
            <a:stCxn id="73" idx="2"/>
            <a:endCxn id="72" idx="7"/>
          </p:cNvCxnSpPr>
          <p:nvPr/>
        </p:nvCxnSpPr>
        <p:spPr>
          <a:xfrm flipH="1">
            <a:off x="1963456" y="5038618"/>
            <a:ext cx="240367" cy="785740"/>
          </a:xfrm>
          <a:prstGeom prst="line">
            <a:avLst/>
          </a:prstGeom>
          <a:noFill/>
          <a:ln w="9525" cap="flat" cmpd="sng" algn="ctr">
            <a:solidFill>
              <a:srgbClr val="505050"/>
            </a:solidFill>
            <a:prstDash val="solid"/>
            <a:headEnd type="none"/>
            <a:tailEnd type="none"/>
          </a:ln>
          <a:effectLst/>
        </p:spPr>
      </p:cxnSp>
      <p:sp>
        <p:nvSpPr>
          <p:cNvPr id="87" name="Oval 86">
            <a:extLst>
              <a:ext uri="{FF2B5EF4-FFF2-40B4-BE49-F238E27FC236}">
                <a16:creationId xmlns:a16="http://schemas.microsoft.com/office/drawing/2014/main" id="{75F85C6F-9567-4A66-8A5A-B114EBBF49E6}"/>
              </a:ext>
            </a:extLst>
          </p:cNvPr>
          <p:cNvSpPr/>
          <p:nvPr/>
        </p:nvSpPr>
        <p:spPr bwMode="auto">
          <a:xfrm>
            <a:off x="1041571" y="128152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6D2F6375-F759-405D-8D15-ABB98636FC32}"/>
              </a:ext>
            </a:extLst>
          </p:cNvPr>
          <p:cNvSpPr/>
          <p:nvPr/>
        </p:nvSpPr>
        <p:spPr bwMode="auto">
          <a:xfrm>
            <a:off x="1041571" y="180717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40F2EA52-DDC7-4768-9C7C-6D674037E996}"/>
              </a:ext>
            </a:extLst>
          </p:cNvPr>
          <p:cNvSpPr/>
          <p:nvPr/>
        </p:nvSpPr>
        <p:spPr bwMode="auto">
          <a:xfrm>
            <a:off x="1619122" y="104751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E26597D-156E-4273-8111-60DB04AE1E58}"/>
              </a:ext>
            </a:extLst>
          </p:cNvPr>
          <p:cNvSpPr/>
          <p:nvPr/>
        </p:nvSpPr>
        <p:spPr bwMode="auto">
          <a:xfrm>
            <a:off x="1622697" y="1610688"/>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11F3377C-FB6C-4847-B1E1-E19917542E4E}"/>
              </a:ext>
            </a:extLst>
          </p:cNvPr>
          <p:cNvSpPr/>
          <p:nvPr/>
        </p:nvSpPr>
        <p:spPr bwMode="auto">
          <a:xfrm>
            <a:off x="1619122" y="2209513"/>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CFDE5446-A714-40DE-A977-0DD11DC9DD2B}"/>
              </a:ext>
            </a:extLst>
          </p:cNvPr>
          <p:cNvSpPr/>
          <p:nvPr/>
        </p:nvSpPr>
        <p:spPr bwMode="auto">
          <a:xfrm>
            <a:off x="2203823" y="128152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B5EE89F9-B384-481B-94BD-E1FD2087F7DC}"/>
              </a:ext>
            </a:extLst>
          </p:cNvPr>
          <p:cNvSpPr/>
          <p:nvPr/>
        </p:nvSpPr>
        <p:spPr bwMode="auto">
          <a:xfrm>
            <a:off x="2203823" y="180717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4A717A9-D332-4E25-8F25-E9AAF5DB9A50}"/>
              </a:ext>
            </a:extLst>
          </p:cNvPr>
          <p:cNvCxnSpPr>
            <a:cxnSpLocks/>
          </p:cNvCxnSpPr>
          <p:nvPr/>
        </p:nvCxnSpPr>
        <p:spPr>
          <a:xfrm flipV="1">
            <a:off x="1444983" y="1390932"/>
            <a:ext cx="233217" cy="91762"/>
          </a:xfrm>
          <a:prstGeom prst="line">
            <a:avLst/>
          </a:prstGeom>
          <a:noFill/>
          <a:ln w="9525" cap="flat" cmpd="sng" algn="ctr">
            <a:solidFill>
              <a:srgbClr val="505050"/>
            </a:solidFill>
            <a:prstDash val="solid"/>
            <a:headEnd type="none"/>
            <a:tailEnd type="none"/>
          </a:ln>
          <a:effectLst/>
        </p:spPr>
      </p:cxnSp>
      <p:cxnSp>
        <p:nvCxnSpPr>
          <p:cNvPr id="95" name="Straight Connector 94">
            <a:extLst>
              <a:ext uri="{FF2B5EF4-FFF2-40B4-BE49-F238E27FC236}">
                <a16:creationId xmlns:a16="http://schemas.microsoft.com/office/drawing/2014/main" id="{8D26FC31-C1D9-4C1D-9013-9B1E46D43CD3}"/>
              </a:ext>
            </a:extLst>
          </p:cNvPr>
          <p:cNvCxnSpPr>
            <a:cxnSpLocks/>
          </p:cNvCxnSpPr>
          <p:nvPr/>
        </p:nvCxnSpPr>
        <p:spPr>
          <a:xfrm flipV="1">
            <a:off x="1444983" y="1811856"/>
            <a:ext cx="177714" cy="196489"/>
          </a:xfrm>
          <a:prstGeom prst="line">
            <a:avLst/>
          </a:prstGeom>
          <a:noFill/>
          <a:ln w="9525" cap="flat" cmpd="sng" algn="ctr">
            <a:solidFill>
              <a:srgbClr val="505050"/>
            </a:solidFill>
            <a:prstDash val="solid"/>
            <a:headEnd type="none"/>
            <a:tailEnd type="none"/>
          </a:ln>
          <a:effectLst/>
        </p:spPr>
      </p:cxnSp>
      <p:cxnSp>
        <p:nvCxnSpPr>
          <p:cNvPr id="96" name="Straight Connector 95">
            <a:extLst>
              <a:ext uri="{FF2B5EF4-FFF2-40B4-BE49-F238E27FC236}">
                <a16:creationId xmlns:a16="http://schemas.microsoft.com/office/drawing/2014/main" id="{A99DD2A3-CE47-41C4-93AD-FFA8A92475F2}"/>
              </a:ext>
            </a:extLst>
          </p:cNvPr>
          <p:cNvCxnSpPr>
            <a:cxnSpLocks/>
          </p:cNvCxnSpPr>
          <p:nvPr/>
        </p:nvCxnSpPr>
        <p:spPr>
          <a:xfrm flipV="1">
            <a:off x="1444983" y="1390932"/>
            <a:ext cx="233217" cy="617413"/>
          </a:xfrm>
          <a:prstGeom prst="line">
            <a:avLst/>
          </a:prstGeom>
          <a:noFill/>
          <a:ln w="9525" cap="flat" cmpd="sng" algn="ctr">
            <a:solidFill>
              <a:srgbClr val="505050"/>
            </a:solidFill>
            <a:prstDash val="solid"/>
            <a:headEnd type="none"/>
            <a:tailEnd type="none"/>
          </a:ln>
          <a:effectLst/>
        </p:spPr>
      </p:cxnSp>
      <p:cxnSp>
        <p:nvCxnSpPr>
          <p:cNvPr id="97" name="Straight Connector 96">
            <a:extLst>
              <a:ext uri="{FF2B5EF4-FFF2-40B4-BE49-F238E27FC236}">
                <a16:creationId xmlns:a16="http://schemas.microsoft.com/office/drawing/2014/main" id="{ECB96FC9-F157-47FF-A399-C5FD2372BD4D}"/>
              </a:ext>
            </a:extLst>
          </p:cNvPr>
          <p:cNvCxnSpPr>
            <a:cxnSpLocks/>
          </p:cNvCxnSpPr>
          <p:nvPr/>
        </p:nvCxnSpPr>
        <p:spPr>
          <a:xfrm flipH="1" flipV="1">
            <a:off x="1444983" y="1482694"/>
            <a:ext cx="177714" cy="329162"/>
          </a:xfrm>
          <a:prstGeom prst="line">
            <a:avLst/>
          </a:prstGeom>
          <a:noFill/>
          <a:ln w="9525" cap="flat" cmpd="sng" algn="ctr">
            <a:solidFill>
              <a:srgbClr val="505050"/>
            </a:solidFill>
            <a:prstDash val="solid"/>
            <a:headEnd type="none"/>
            <a:tailEnd type="none"/>
          </a:ln>
          <a:effectLst/>
        </p:spPr>
      </p:cxnSp>
      <p:cxnSp>
        <p:nvCxnSpPr>
          <p:cNvPr id="98" name="Straight Connector 97">
            <a:extLst>
              <a:ext uri="{FF2B5EF4-FFF2-40B4-BE49-F238E27FC236}">
                <a16:creationId xmlns:a16="http://schemas.microsoft.com/office/drawing/2014/main" id="{AAA1DF29-6664-4B9B-B24D-EDC7ABC1AE55}"/>
              </a:ext>
            </a:extLst>
          </p:cNvPr>
          <p:cNvCxnSpPr>
            <a:cxnSpLocks/>
          </p:cNvCxnSpPr>
          <p:nvPr/>
        </p:nvCxnSpPr>
        <p:spPr>
          <a:xfrm flipH="1" flipV="1">
            <a:off x="1444983" y="2008345"/>
            <a:ext cx="233217" cy="260089"/>
          </a:xfrm>
          <a:prstGeom prst="line">
            <a:avLst/>
          </a:prstGeom>
          <a:noFill/>
          <a:ln w="9525" cap="flat" cmpd="sng" algn="ctr">
            <a:solidFill>
              <a:srgbClr val="505050"/>
            </a:solidFill>
            <a:prstDash val="solid"/>
            <a:headEnd type="none"/>
            <a:tailEnd type="none"/>
          </a:ln>
          <a:effectLst/>
        </p:spPr>
      </p:cxnSp>
      <p:cxnSp>
        <p:nvCxnSpPr>
          <p:cNvPr id="99" name="Straight Connector 98">
            <a:extLst>
              <a:ext uri="{FF2B5EF4-FFF2-40B4-BE49-F238E27FC236}">
                <a16:creationId xmlns:a16="http://schemas.microsoft.com/office/drawing/2014/main" id="{F0C8167F-F645-4C56-A2B1-4C3FF9FFC981}"/>
              </a:ext>
            </a:extLst>
          </p:cNvPr>
          <p:cNvCxnSpPr>
            <a:cxnSpLocks/>
          </p:cNvCxnSpPr>
          <p:nvPr/>
        </p:nvCxnSpPr>
        <p:spPr>
          <a:xfrm flipH="1" flipV="1">
            <a:off x="1444983" y="1482694"/>
            <a:ext cx="233217" cy="785740"/>
          </a:xfrm>
          <a:prstGeom prst="line">
            <a:avLst/>
          </a:prstGeom>
          <a:noFill/>
          <a:ln w="9525" cap="flat" cmpd="sng" algn="ctr">
            <a:solidFill>
              <a:srgbClr val="505050"/>
            </a:solidFill>
            <a:prstDash val="solid"/>
            <a:headEnd type="none"/>
            <a:tailEnd type="none"/>
          </a:ln>
          <a:effectLst/>
        </p:spPr>
      </p:cxnSp>
      <p:cxnSp>
        <p:nvCxnSpPr>
          <p:cNvPr id="100" name="Straight Connector 99">
            <a:extLst>
              <a:ext uri="{FF2B5EF4-FFF2-40B4-BE49-F238E27FC236}">
                <a16:creationId xmlns:a16="http://schemas.microsoft.com/office/drawing/2014/main" id="{79A2347D-986A-42C2-B0D9-69950CC849D8}"/>
              </a:ext>
            </a:extLst>
          </p:cNvPr>
          <p:cNvCxnSpPr>
            <a:cxnSpLocks/>
          </p:cNvCxnSpPr>
          <p:nvPr/>
        </p:nvCxnSpPr>
        <p:spPr>
          <a:xfrm flipH="1" flipV="1">
            <a:off x="1963456" y="1390932"/>
            <a:ext cx="240367" cy="91762"/>
          </a:xfrm>
          <a:prstGeom prst="line">
            <a:avLst/>
          </a:prstGeom>
          <a:noFill/>
          <a:ln w="9525" cap="flat" cmpd="sng" algn="ctr">
            <a:solidFill>
              <a:srgbClr val="505050"/>
            </a:solidFill>
            <a:prstDash val="solid"/>
            <a:headEnd type="none"/>
            <a:tailEnd type="none"/>
          </a:ln>
          <a:effectLst/>
        </p:spPr>
      </p:cxnSp>
      <p:cxnSp>
        <p:nvCxnSpPr>
          <p:cNvPr id="101" name="Straight Connector 100">
            <a:extLst>
              <a:ext uri="{FF2B5EF4-FFF2-40B4-BE49-F238E27FC236}">
                <a16:creationId xmlns:a16="http://schemas.microsoft.com/office/drawing/2014/main" id="{FC5A620C-31C0-44F8-B329-49692AD30015}"/>
              </a:ext>
            </a:extLst>
          </p:cNvPr>
          <p:cNvCxnSpPr>
            <a:cxnSpLocks/>
          </p:cNvCxnSpPr>
          <p:nvPr/>
        </p:nvCxnSpPr>
        <p:spPr>
          <a:xfrm flipH="1" flipV="1">
            <a:off x="1963456" y="1390932"/>
            <a:ext cx="240367" cy="617413"/>
          </a:xfrm>
          <a:prstGeom prst="line">
            <a:avLst/>
          </a:prstGeom>
          <a:noFill/>
          <a:ln w="9525" cap="flat" cmpd="sng" algn="ctr">
            <a:solidFill>
              <a:srgbClr val="505050"/>
            </a:solidFill>
            <a:prstDash val="solid"/>
            <a:headEnd type="none"/>
            <a:tailEnd type="none"/>
          </a:ln>
          <a:effectLst/>
        </p:spPr>
      </p:cxnSp>
      <p:cxnSp>
        <p:nvCxnSpPr>
          <p:cNvPr id="102" name="Straight Connector 101">
            <a:extLst>
              <a:ext uri="{FF2B5EF4-FFF2-40B4-BE49-F238E27FC236}">
                <a16:creationId xmlns:a16="http://schemas.microsoft.com/office/drawing/2014/main" id="{D52B715A-EE3A-4A96-B775-B7CC34EF0569}"/>
              </a:ext>
            </a:extLst>
          </p:cNvPr>
          <p:cNvCxnSpPr>
            <a:cxnSpLocks/>
          </p:cNvCxnSpPr>
          <p:nvPr/>
        </p:nvCxnSpPr>
        <p:spPr>
          <a:xfrm flipH="1">
            <a:off x="2026109" y="1482694"/>
            <a:ext cx="177714" cy="329162"/>
          </a:xfrm>
          <a:prstGeom prst="line">
            <a:avLst/>
          </a:prstGeom>
          <a:noFill/>
          <a:ln w="9525" cap="flat" cmpd="sng" algn="ctr">
            <a:solidFill>
              <a:srgbClr val="505050"/>
            </a:solidFill>
            <a:prstDash val="solid"/>
            <a:headEnd type="none"/>
            <a:tailEnd type="none"/>
          </a:ln>
          <a:effectLst/>
        </p:spPr>
      </p:cxnSp>
      <p:cxnSp>
        <p:nvCxnSpPr>
          <p:cNvPr id="103" name="Straight Connector 102">
            <a:extLst>
              <a:ext uri="{FF2B5EF4-FFF2-40B4-BE49-F238E27FC236}">
                <a16:creationId xmlns:a16="http://schemas.microsoft.com/office/drawing/2014/main" id="{2D7ABE2A-CA07-4B82-B831-AC75C516A91B}"/>
              </a:ext>
            </a:extLst>
          </p:cNvPr>
          <p:cNvCxnSpPr>
            <a:cxnSpLocks/>
          </p:cNvCxnSpPr>
          <p:nvPr/>
        </p:nvCxnSpPr>
        <p:spPr>
          <a:xfrm flipH="1" flipV="1">
            <a:off x="2026109" y="1811856"/>
            <a:ext cx="177714" cy="213372"/>
          </a:xfrm>
          <a:prstGeom prst="line">
            <a:avLst/>
          </a:prstGeom>
          <a:noFill/>
          <a:ln w="9525" cap="flat" cmpd="sng" algn="ctr">
            <a:solidFill>
              <a:srgbClr val="505050"/>
            </a:solidFill>
            <a:prstDash val="solid"/>
            <a:headEnd type="none"/>
            <a:tailEnd type="none"/>
          </a:ln>
          <a:effectLst/>
        </p:spPr>
      </p:cxnSp>
      <p:cxnSp>
        <p:nvCxnSpPr>
          <p:cNvPr id="104" name="Straight Connector 103">
            <a:extLst>
              <a:ext uri="{FF2B5EF4-FFF2-40B4-BE49-F238E27FC236}">
                <a16:creationId xmlns:a16="http://schemas.microsoft.com/office/drawing/2014/main" id="{05692FA6-B62D-42A9-8A69-E23C8F0E9A2B}"/>
              </a:ext>
            </a:extLst>
          </p:cNvPr>
          <p:cNvCxnSpPr>
            <a:cxnSpLocks/>
          </p:cNvCxnSpPr>
          <p:nvPr/>
        </p:nvCxnSpPr>
        <p:spPr>
          <a:xfrm flipH="1">
            <a:off x="1963456" y="2008345"/>
            <a:ext cx="240367" cy="260089"/>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47812715-A58C-4F53-87E1-74017B4B437A}"/>
              </a:ext>
            </a:extLst>
          </p:cNvPr>
          <p:cNvCxnSpPr>
            <a:cxnSpLocks/>
          </p:cNvCxnSpPr>
          <p:nvPr/>
        </p:nvCxnSpPr>
        <p:spPr>
          <a:xfrm flipH="1">
            <a:off x="1963456" y="1482694"/>
            <a:ext cx="240367" cy="785740"/>
          </a:xfrm>
          <a:prstGeom prst="line">
            <a:avLst/>
          </a:prstGeom>
          <a:noFill/>
          <a:ln w="9525" cap="flat" cmpd="sng" algn="ctr">
            <a:solidFill>
              <a:srgbClr val="505050"/>
            </a:solidFill>
            <a:prstDash val="solid"/>
            <a:headEnd type="none"/>
            <a:tailEnd type="none"/>
          </a:ln>
          <a:effectLst/>
        </p:spPr>
      </p:cxnSp>
      <p:sp>
        <p:nvSpPr>
          <p:cNvPr id="126" name="Oval 125">
            <a:extLst>
              <a:ext uri="{FF2B5EF4-FFF2-40B4-BE49-F238E27FC236}">
                <a16:creationId xmlns:a16="http://schemas.microsoft.com/office/drawing/2014/main" id="{FC696564-8623-4DE6-B994-68FD3DD02B63}"/>
              </a:ext>
            </a:extLst>
          </p:cNvPr>
          <p:cNvSpPr/>
          <p:nvPr/>
        </p:nvSpPr>
        <p:spPr bwMode="auto">
          <a:xfrm>
            <a:off x="679612" y="5076758"/>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559DA7BF-0187-4ACF-9C7A-7EEBF22FFEB0}"/>
              </a:ext>
            </a:extLst>
          </p:cNvPr>
          <p:cNvSpPr/>
          <p:nvPr/>
        </p:nvSpPr>
        <p:spPr bwMode="auto">
          <a:xfrm>
            <a:off x="2550721" y="1544483"/>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DF714F78-6789-4DF2-88A5-36C585D087F7}"/>
              </a:ext>
            </a:extLst>
          </p:cNvPr>
          <p:cNvSpPr txBox="1"/>
          <p:nvPr/>
        </p:nvSpPr>
        <p:spPr>
          <a:xfrm>
            <a:off x="7306260" y="2981770"/>
            <a:ext cx="2251544" cy="904863"/>
          </a:xfrm>
          <a:prstGeom prst="rect">
            <a:avLst/>
          </a:prstGeom>
          <a:noFill/>
        </p:spPr>
        <p:txBody>
          <a:bodyPr wrap="square" lIns="182880" tIns="146304" rIns="182880" bIns="146304" rtlCol="0">
            <a:spAutoFit/>
          </a:bodyPr>
          <a:lstStyle/>
          <a:p>
            <a:pPr>
              <a:lnSpc>
                <a:spcPct val="90000"/>
              </a:lnSpc>
              <a:spcAft>
                <a:spcPts val="600"/>
              </a:spcAft>
            </a:pPr>
            <a:r>
              <a:rPr lang="en-US" sz="4400">
                <a:solidFill>
                  <a:srgbClr val="3891D3"/>
                </a:solidFill>
              </a:rPr>
              <a:t>Disease</a:t>
            </a:r>
          </a:p>
        </p:txBody>
      </p:sp>
      <p:sp>
        <p:nvSpPr>
          <p:cNvPr id="153" name="Oval 152">
            <a:extLst>
              <a:ext uri="{FF2B5EF4-FFF2-40B4-BE49-F238E27FC236}">
                <a16:creationId xmlns:a16="http://schemas.microsoft.com/office/drawing/2014/main" id="{17D90B73-4DE5-40CB-9488-4F54805BCD41}"/>
              </a:ext>
            </a:extLst>
          </p:cNvPr>
          <p:cNvSpPr/>
          <p:nvPr/>
        </p:nvSpPr>
        <p:spPr bwMode="auto">
          <a:xfrm>
            <a:off x="2590161" y="5022811"/>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0" descr="Doctor">
            <a:extLst>
              <a:ext uri="{FF2B5EF4-FFF2-40B4-BE49-F238E27FC236}">
                <a16:creationId xmlns:a16="http://schemas.microsoft.com/office/drawing/2014/main" id="{2D1EEB40-F9A0-4068-ADBA-B94D5A2FFA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8963" y="3764565"/>
            <a:ext cx="2438727" cy="2438727"/>
          </a:xfrm>
          <a:prstGeom prst="rect">
            <a:avLst/>
          </a:prstGeom>
        </p:spPr>
      </p:pic>
      <p:pic>
        <p:nvPicPr>
          <p:cNvPr id="47" name="Graphic 46" descr="User">
            <a:extLst>
              <a:ext uri="{FF2B5EF4-FFF2-40B4-BE49-F238E27FC236}">
                <a16:creationId xmlns:a16="http://schemas.microsoft.com/office/drawing/2014/main" id="{F2378140-85B3-4381-A0DF-4828EF3A64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8963" y="648045"/>
            <a:ext cx="2438726" cy="2438726"/>
          </a:xfrm>
          <a:prstGeom prst="rect">
            <a:avLst/>
          </a:prstGeom>
        </p:spPr>
      </p:pic>
      <p:sp>
        <p:nvSpPr>
          <p:cNvPr id="120" name="TextBox 119">
            <a:extLst>
              <a:ext uri="{FF2B5EF4-FFF2-40B4-BE49-F238E27FC236}">
                <a16:creationId xmlns:a16="http://schemas.microsoft.com/office/drawing/2014/main" id="{08F2B723-C283-4C9C-899D-308018ADBB5C}"/>
              </a:ext>
            </a:extLst>
          </p:cNvPr>
          <p:cNvSpPr txBox="1"/>
          <p:nvPr/>
        </p:nvSpPr>
        <p:spPr>
          <a:xfrm>
            <a:off x="2590161" y="2981770"/>
            <a:ext cx="3644392"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Aggregation</a:t>
            </a:r>
          </a:p>
        </p:txBody>
      </p:sp>
      <p:cxnSp>
        <p:nvCxnSpPr>
          <p:cNvPr id="121" name="Straight Arrow Connector 120">
            <a:extLst>
              <a:ext uri="{FF2B5EF4-FFF2-40B4-BE49-F238E27FC236}">
                <a16:creationId xmlns:a16="http://schemas.microsoft.com/office/drawing/2014/main" id="{2D00B704-BAC1-483C-95C8-A704274687A8}"/>
              </a:ext>
            </a:extLst>
          </p:cNvPr>
          <p:cNvCxnSpPr>
            <a:cxnSpLocks/>
            <a:stCxn id="164" idx="5"/>
            <a:endCxn id="120" idx="0"/>
          </p:cNvCxnSpPr>
          <p:nvPr/>
        </p:nvCxnSpPr>
        <p:spPr>
          <a:xfrm>
            <a:off x="2895055" y="1887898"/>
            <a:ext cx="1517302" cy="1093872"/>
          </a:xfrm>
          <a:prstGeom prst="straightConnector1">
            <a:avLst/>
          </a:prstGeom>
          <a:noFill/>
          <a:ln w="57150" cap="flat" cmpd="sng" algn="ctr">
            <a:solidFill>
              <a:srgbClr val="505050"/>
            </a:solidFill>
            <a:prstDash val="solid"/>
            <a:headEnd type="none"/>
            <a:tailEnd type="triangle"/>
          </a:ln>
          <a:effectLst/>
        </p:spPr>
      </p:cxnSp>
      <p:cxnSp>
        <p:nvCxnSpPr>
          <p:cNvPr id="123" name="Straight Arrow Connector 122">
            <a:extLst>
              <a:ext uri="{FF2B5EF4-FFF2-40B4-BE49-F238E27FC236}">
                <a16:creationId xmlns:a16="http://schemas.microsoft.com/office/drawing/2014/main" id="{F7264D1E-47C3-41D9-A33A-B7621567ED81}"/>
              </a:ext>
            </a:extLst>
          </p:cNvPr>
          <p:cNvCxnSpPr>
            <a:cxnSpLocks/>
            <a:stCxn id="153" idx="7"/>
            <a:endCxn id="120" idx="2"/>
          </p:cNvCxnSpPr>
          <p:nvPr/>
        </p:nvCxnSpPr>
        <p:spPr>
          <a:xfrm flipV="1">
            <a:off x="2934495" y="3886633"/>
            <a:ext cx="1477862" cy="1195099"/>
          </a:xfrm>
          <a:prstGeom prst="straightConnector1">
            <a:avLst/>
          </a:prstGeom>
          <a:noFill/>
          <a:ln w="57150" cap="flat" cmpd="sng" algn="ctr">
            <a:solidFill>
              <a:srgbClr val="505050"/>
            </a:solidFill>
            <a:prstDash val="solid"/>
            <a:headEnd type="none"/>
            <a:tailEnd type="triangle"/>
          </a:ln>
          <a:effectLst/>
        </p:spPr>
      </p:cxnSp>
      <p:cxnSp>
        <p:nvCxnSpPr>
          <p:cNvPr id="128" name="Straight Arrow Connector 127">
            <a:extLst>
              <a:ext uri="{FF2B5EF4-FFF2-40B4-BE49-F238E27FC236}">
                <a16:creationId xmlns:a16="http://schemas.microsoft.com/office/drawing/2014/main" id="{7C22F6AC-7B65-4301-A818-1E8C9ECC069E}"/>
              </a:ext>
            </a:extLst>
          </p:cNvPr>
          <p:cNvCxnSpPr>
            <a:cxnSpLocks/>
            <a:stCxn id="120" idx="3"/>
            <a:endCxn id="113" idx="1"/>
          </p:cNvCxnSpPr>
          <p:nvPr/>
        </p:nvCxnSpPr>
        <p:spPr>
          <a:xfrm>
            <a:off x="6234553" y="3434202"/>
            <a:ext cx="1071707" cy="0"/>
          </a:xfrm>
          <a:prstGeom prst="straightConnector1">
            <a:avLst/>
          </a:prstGeom>
          <a:noFill/>
          <a:ln w="57150" cap="flat" cmpd="sng" algn="ctr">
            <a:solidFill>
              <a:srgbClr val="505050"/>
            </a:solidFill>
            <a:prstDash val="solid"/>
            <a:headEnd type="none"/>
            <a:tailEnd type="triangle"/>
          </a:ln>
          <a:effectLst/>
        </p:spPr>
      </p:cxnSp>
      <p:cxnSp>
        <p:nvCxnSpPr>
          <p:cNvPr id="129" name="Connector: Elbow 128">
            <a:extLst>
              <a:ext uri="{FF2B5EF4-FFF2-40B4-BE49-F238E27FC236}">
                <a16:creationId xmlns:a16="http://schemas.microsoft.com/office/drawing/2014/main" id="{F8D43ED2-9D09-4F6B-8BFD-78465011FF23}"/>
              </a:ext>
            </a:extLst>
          </p:cNvPr>
          <p:cNvCxnSpPr>
            <a:cxnSpLocks/>
          </p:cNvCxnSpPr>
          <p:nvPr/>
        </p:nvCxnSpPr>
        <p:spPr>
          <a:xfrm rot="10800000">
            <a:off x="892887" y="3506996"/>
            <a:ext cx="5787612" cy="2853073"/>
          </a:xfrm>
          <a:prstGeom prst="bentConnector3">
            <a:avLst>
              <a:gd name="adj1" fmla="val 11236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FA3C3088-2312-436A-828D-A807547C01B1}"/>
              </a:ext>
            </a:extLst>
          </p:cNvPr>
          <p:cNvPicPr>
            <a:picLocks noChangeAspect="1"/>
          </p:cNvPicPr>
          <p:nvPr/>
        </p:nvPicPr>
        <p:blipFill>
          <a:blip r:embed="rId7"/>
          <a:stretch>
            <a:fillRect/>
          </a:stretch>
        </p:blipFill>
        <p:spPr>
          <a:xfrm>
            <a:off x="6931695" y="5026122"/>
            <a:ext cx="1613921" cy="1605545"/>
          </a:xfrm>
          <a:prstGeom prst="rect">
            <a:avLst/>
          </a:prstGeom>
          <a:ln w="57150">
            <a:solidFill>
              <a:srgbClr val="FF0000"/>
            </a:solidFill>
          </a:ln>
        </p:spPr>
      </p:pic>
      <p:sp>
        <p:nvSpPr>
          <p:cNvPr id="137" name="Slide Number Placeholder 1">
            <a:extLst>
              <a:ext uri="{FF2B5EF4-FFF2-40B4-BE49-F238E27FC236}">
                <a16:creationId xmlns:a16="http://schemas.microsoft.com/office/drawing/2014/main" id="{B6A48EF0-0457-4D14-A43C-49AD35C2293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3</a:t>
            </a:fld>
            <a:endParaRPr lang="en-US">
              <a:solidFill>
                <a:srgbClr val="505050">
                  <a:tint val="75000"/>
                </a:srgbClr>
              </a:solidFill>
              <a:latin typeface="Segoe UI"/>
            </a:endParaRPr>
          </a:p>
        </p:txBody>
      </p:sp>
    </p:spTree>
    <p:extLst>
      <p:ext uri="{BB962C8B-B14F-4D97-AF65-F5344CB8AC3E}">
        <p14:creationId xmlns:p14="http://schemas.microsoft.com/office/powerpoint/2010/main" val="1902375957"/>
      </p:ext>
    </p:extLst>
  </p:cSld>
  <p:clrMapOvr>
    <a:masterClrMapping/>
  </p:clrMapOvr>
  <mc:AlternateContent xmlns:mc="http://schemas.openxmlformats.org/markup-compatibility/2006" xmlns:p14="http://schemas.microsoft.com/office/powerpoint/2010/main">
    <mc:Choice Requires="p14">
      <p:transition spd="slow" p14:dur="2000" advTm="46138"/>
    </mc:Choice>
    <mc:Fallback xmlns="">
      <p:transition spd="slow" advTm="4613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3"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Homogenous Architecture</a:t>
            </a:r>
          </a:p>
        </p:txBody>
      </p:sp>
      <p:graphicFrame>
        <p:nvGraphicFramePr>
          <p:cNvPr id="6" name="Chart 5">
            <a:extLst>
              <a:ext uri="{FF2B5EF4-FFF2-40B4-BE49-F238E27FC236}">
                <a16:creationId xmlns:a16="http://schemas.microsoft.com/office/drawing/2014/main" id="{66D66FD4-708B-45EE-ADF0-335DACA17FEE}"/>
              </a:ext>
            </a:extLst>
          </p:cNvPr>
          <p:cNvGraphicFramePr>
            <a:graphicFrameLocks/>
          </p:cNvGraphicFramePr>
          <p:nvPr/>
        </p:nvGraphicFramePr>
        <p:xfrm>
          <a:off x="0" y="857944"/>
          <a:ext cx="12191134" cy="600005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5D3124-08A3-49FD-927F-64E6A952737A}"/>
                  </a:ext>
                </a:extLst>
              </p:cNvPr>
              <p:cNvSpPr txBox="1"/>
              <p:nvPr/>
            </p:nvSpPr>
            <p:spPr>
              <a:xfrm>
                <a:off x="2731626" y="705755"/>
                <a:ext cx="946037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p>
            </p:txBody>
          </p:sp>
        </mc:Choice>
        <mc:Fallback xmlns="">
          <p:sp>
            <p:nvSpPr>
              <p:cNvPr id="7" name="TextBox 6">
                <a:extLst>
                  <a:ext uri="{FF2B5EF4-FFF2-40B4-BE49-F238E27FC236}">
                    <a16:creationId xmlns:a16="http://schemas.microsoft.com/office/drawing/2014/main" id="{575D3124-08A3-49FD-927F-64E6A952737A}"/>
                  </a:ext>
                </a:extLst>
              </p:cNvPr>
              <p:cNvSpPr txBox="1">
                <a:spLocks noRot="1" noChangeAspect="1" noMove="1" noResize="1" noEditPoints="1" noAdjustHandles="1" noChangeArrowheads="1" noChangeShapeType="1" noTextEdit="1"/>
              </p:cNvSpPr>
              <p:nvPr/>
            </p:nvSpPr>
            <p:spPr>
              <a:xfrm>
                <a:off x="2731626" y="705755"/>
                <a:ext cx="9460376" cy="627864"/>
              </a:xfrm>
              <a:prstGeom prst="rect">
                <a:avLst/>
              </a:prstGeom>
              <a:blipFill>
                <a:blip r:embed="rId4"/>
                <a:stretch>
                  <a:fillRect/>
                </a:stretch>
              </a:blipFill>
            </p:spPr>
            <p:txBody>
              <a:bodyPr/>
              <a:lstStyle/>
              <a:p>
                <a:r>
                  <a:rPr lang="en-US">
                    <a:noFill/>
                  </a:rPr>
                  <a:t> </a:t>
                </a:r>
              </a:p>
            </p:txBody>
          </p:sp>
        </mc:Fallback>
      </mc:AlternateContent>
      <p:sp>
        <p:nvSpPr>
          <p:cNvPr id="8" name="Slide Number Placeholder 1">
            <a:extLst>
              <a:ext uri="{FF2B5EF4-FFF2-40B4-BE49-F238E27FC236}">
                <a16:creationId xmlns:a16="http://schemas.microsoft.com/office/drawing/2014/main" id="{6F2563F5-F023-403E-817F-667B95039C60}"/>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30</a:t>
            </a:fld>
            <a:endParaRPr lang="en-US">
              <a:solidFill>
                <a:srgbClr val="505050">
                  <a:tint val="75000"/>
                </a:srgbClr>
              </a:solidFill>
              <a:latin typeface="Segoe UI"/>
            </a:endParaRPr>
          </a:p>
        </p:txBody>
      </p:sp>
    </p:spTree>
    <p:extLst>
      <p:ext uri="{BB962C8B-B14F-4D97-AF65-F5344CB8AC3E}">
        <p14:creationId xmlns:p14="http://schemas.microsoft.com/office/powerpoint/2010/main" val="3764230148"/>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Homogenous Architecture</a:t>
            </a:r>
          </a:p>
        </p:txBody>
      </p:sp>
      <p:graphicFrame>
        <p:nvGraphicFramePr>
          <p:cNvPr id="6" name="Chart 5">
            <a:extLst>
              <a:ext uri="{FF2B5EF4-FFF2-40B4-BE49-F238E27FC236}">
                <a16:creationId xmlns:a16="http://schemas.microsoft.com/office/drawing/2014/main" id="{66D66FD4-708B-45EE-ADF0-335DACA17FEE}"/>
              </a:ext>
            </a:extLst>
          </p:cNvPr>
          <p:cNvGraphicFramePr>
            <a:graphicFrameLocks/>
          </p:cNvGraphicFramePr>
          <p:nvPr/>
        </p:nvGraphicFramePr>
        <p:xfrm>
          <a:off x="0" y="857944"/>
          <a:ext cx="12191134" cy="600005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E1F4FD-4B5F-4B8A-84D1-7B470DB4178A}"/>
                  </a:ext>
                </a:extLst>
              </p:cNvPr>
              <p:cNvSpPr txBox="1"/>
              <p:nvPr/>
            </p:nvSpPr>
            <p:spPr>
              <a:xfrm>
                <a:off x="2731626" y="705755"/>
                <a:ext cx="946037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p>
            </p:txBody>
          </p:sp>
        </mc:Choice>
        <mc:Fallback xmlns="">
          <p:sp>
            <p:nvSpPr>
              <p:cNvPr id="5" name="TextBox 4">
                <a:extLst>
                  <a:ext uri="{FF2B5EF4-FFF2-40B4-BE49-F238E27FC236}">
                    <a16:creationId xmlns:a16="http://schemas.microsoft.com/office/drawing/2014/main" id="{F5E1F4FD-4B5F-4B8A-84D1-7B470DB4178A}"/>
                  </a:ext>
                </a:extLst>
              </p:cNvPr>
              <p:cNvSpPr txBox="1">
                <a:spLocks noRot="1" noChangeAspect="1" noMove="1" noResize="1" noEditPoints="1" noAdjustHandles="1" noChangeArrowheads="1" noChangeShapeType="1" noTextEdit="1"/>
              </p:cNvSpPr>
              <p:nvPr/>
            </p:nvSpPr>
            <p:spPr>
              <a:xfrm>
                <a:off x="2731626" y="705755"/>
                <a:ext cx="9460376" cy="627864"/>
              </a:xfrm>
              <a:prstGeom prst="rect">
                <a:avLst/>
              </a:prstGeom>
              <a:blipFill>
                <a:blip r:embed="rId4"/>
                <a:stretch>
                  <a:fillRect/>
                </a:stretch>
              </a:blipFill>
            </p:spPr>
            <p:txBody>
              <a:bodyPr/>
              <a:lstStyle/>
              <a:p>
                <a:r>
                  <a:rPr lang="en-US">
                    <a:noFill/>
                  </a:rPr>
                  <a:t> </a:t>
                </a:r>
              </a:p>
            </p:txBody>
          </p:sp>
        </mc:Fallback>
      </mc:AlternateContent>
      <p:sp>
        <p:nvSpPr>
          <p:cNvPr id="7" name="Slide Number Placeholder 1">
            <a:extLst>
              <a:ext uri="{FF2B5EF4-FFF2-40B4-BE49-F238E27FC236}">
                <a16:creationId xmlns:a16="http://schemas.microsoft.com/office/drawing/2014/main" id="{19CF5CE5-9CD6-4EBA-83A5-EC38B0424E4F}"/>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31</a:t>
            </a:fld>
            <a:endParaRPr lang="en-US">
              <a:solidFill>
                <a:srgbClr val="505050">
                  <a:tint val="75000"/>
                </a:srgbClr>
              </a:solidFill>
              <a:latin typeface="Segoe UI"/>
            </a:endParaRPr>
          </a:p>
        </p:txBody>
      </p:sp>
    </p:spTree>
    <p:extLst>
      <p:ext uri="{BB962C8B-B14F-4D97-AF65-F5344CB8AC3E}">
        <p14:creationId xmlns:p14="http://schemas.microsoft.com/office/powerpoint/2010/main" val="910501514"/>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Homogenous Architecture</a:t>
            </a:r>
          </a:p>
        </p:txBody>
      </p:sp>
      <p:graphicFrame>
        <p:nvGraphicFramePr>
          <p:cNvPr id="6" name="Chart 5">
            <a:extLst>
              <a:ext uri="{FF2B5EF4-FFF2-40B4-BE49-F238E27FC236}">
                <a16:creationId xmlns:a16="http://schemas.microsoft.com/office/drawing/2014/main" id="{66D66FD4-708B-45EE-ADF0-335DACA17FEE}"/>
              </a:ext>
            </a:extLst>
          </p:cNvPr>
          <p:cNvGraphicFramePr>
            <a:graphicFrameLocks/>
          </p:cNvGraphicFramePr>
          <p:nvPr/>
        </p:nvGraphicFramePr>
        <p:xfrm>
          <a:off x="0" y="857944"/>
          <a:ext cx="12191134" cy="6000055"/>
        </p:xfrm>
        <a:graphic>
          <a:graphicData uri="http://schemas.openxmlformats.org/drawingml/2006/chart">
            <c:chart xmlns:c="http://schemas.openxmlformats.org/drawingml/2006/chart" xmlns:r="http://schemas.openxmlformats.org/officeDocument/2006/relationships" r:id="rId3"/>
          </a:graphicData>
        </a:graphic>
      </p:graphicFrame>
      <p:sp>
        <p:nvSpPr>
          <p:cNvPr id="4" name="Arrow: Up-Down 3">
            <a:extLst>
              <a:ext uri="{FF2B5EF4-FFF2-40B4-BE49-F238E27FC236}">
                <a16:creationId xmlns:a16="http://schemas.microsoft.com/office/drawing/2014/main" id="{D46C5801-16F8-4689-8802-978460C7A7CF}"/>
              </a:ext>
            </a:extLst>
          </p:cNvPr>
          <p:cNvSpPr/>
          <p:nvPr/>
        </p:nvSpPr>
        <p:spPr bwMode="auto">
          <a:xfrm>
            <a:off x="11502243" y="2542060"/>
            <a:ext cx="324091" cy="445626"/>
          </a:xfrm>
          <a:prstGeom prst="up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50A6DE42-917F-46E8-9862-6A2F81150168}"/>
              </a:ext>
            </a:extLst>
          </p:cNvPr>
          <p:cNvSpPr txBox="1"/>
          <p:nvPr/>
        </p:nvSpPr>
        <p:spPr>
          <a:xfrm>
            <a:off x="11253387" y="2045891"/>
            <a:ext cx="82180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0000"/>
                </a:solidFill>
                <a:effectLst/>
                <a:uLnTx/>
                <a:uFillTx/>
                <a:latin typeface="Segoe UI"/>
                <a:ea typeface="+mn-ea"/>
                <a:cs typeface="+mn-cs"/>
              </a:rPr>
              <a:t>2%</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DA57E5-ACA1-4BC9-B4EB-2A80FC9324B9}"/>
                  </a:ext>
                </a:extLst>
              </p:cNvPr>
              <p:cNvSpPr txBox="1"/>
              <p:nvPr/>
            </p:nvSpPr>
            <p:spPr>
              <a:xfrm>
                <a:off x="2731626" y="705755"/>
                <a:ext cx="946037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p>
            </p:txBody>
          </p:sp>
        </mc:Choice>
        <mc:Fallback xmlns="">
          <p:sp>
            <p:nvSpPr>
              <p:cNvPr id="11" name="TextBox 10">
                <a:extLst>
                  <a:ext uri="{FF2B5EF4-FFF2-40B4-BE49-F238E27FC236}">
                    <a16:creationId xmlns:a16="http://schemas.microsoft.com/office/drawing/2014/main" id="{DADA57E5-ACA1-4BC9-B4EB-2A80FC9324B9}"/>
                  </a:ext>
                </a:extLst>
              </p:cNvPr>
              <p:cNvSpPr txBox="1">
                <a:spLocks noRot="1" noChangeAspect="1" noMove="1" noResize="1" noEditPoints="1" noAdjustHandles="1" noChangeArrowheads="1" noChangeShapeType="1" noTextEdit="1"/>
              </p:cNvSpPr>
              <p:nvPr/>
            </p:nvSpPr>
            <p:spPr>
              <a:xfrm>
                <a:off x="2731626" y="705755"/>
                <a:ext cx="9460376" cy="627864"/>
              </a:xfrm>
              <a:prstGeom prst="rect">
                <a:avLst/>
              </a:prstGeom>
              <a:blipFill>
                <a:blip r:embed="rId4"/>
                <a:stretch>
                  <a:fillRect/>
                </a:stretch>
              </a:blipFill>
            </p:spPr>
            <p:txBody>
              <a:bodyPr/>
              <a:lstStyle/>
              <a:p>
                <a:r>
                  <a:rPr lang="en-US">
                    <a:noFill/>
                  </a:rPr>
                  <a:t> </a:t>
                </a:r>
              </a:p>
            </p:txBody>
          </p:sp>
        </mc:Fallback>
      </mc:AlternateContent>
      <p:sp>
        <p:nvSpPr>
          <p:cNvPr id="8" name="Slide Number Placeholder 1">
            <a:extLst>
              <a:ext uri="{FF2B5EF4-FFF2-40B4-BE49-F238E27FC236}">
                <a16:creationId xmlns:a16="http://schemas.microsoft.com/office/drawing/2014/main" id="{7B085EA1-F435-4A05-BD1D-F9A305FE46C7}"/>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32</a:t>
            </a:fld>
            <a:endParaRPr lang="en-US">
              <a:solidFill>
                <a:srgbClr val="505050">
                  <a:tint val="75000"/>
                </a:srgbClr>
              </a:solidFill>
              <a:latin typeface="Segoe UI"/>
            </a:endParaRPr>
          </a:p>
        </p:txBody>
      </p:sp>
    </p:spTree>
    <p:extLst>
      <p:ext uri="{BB962C8B-B14F-4D97-AF65-F5344CB8AC3E}">
        <p14:creationId xmlns:p14="http://schemas.microsoft.com/office/powerpoint/2010/main" val="3872299930"/>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71BC61D3-3EA7-41A5-B04E-980AA4728CA1}"/>
              </a:ext>
            </a:extLst>
          </p:cNvPr>
          <p:cNvGraphicFramePr>
            <a:graphicFrameLocks/>
          </p:cNvGraphicFramePr>
          <p:nvPr>
            <p:extLst>
              <p:ext uri="{D42A27DB-BD31-4B8C-83A1-F6EECF244321}">
                <p14:modId xmlns:p14="http://schemas.microsoft.com/office/powerpoint/2010/main" val="2611917246"/>
              </p:ext>
            </p:extLst>
          </p:nvPr>
        </p:nvGraphicFramePr>
        <p:xfrm>
          <a:off x="0" y="1157656"/>
          <a:ext cx="12191134" cy="5680710"/>
        </p:xfrm>
        <a:graphic>
          <a:graphicData uri="http://schemas.openxmlformats.org/drawingml/2006/chart">
            <c:chart xmlns:c="http://schemas.openxmlformats.org/drawingml/2006/chart" xmlns:r="http://schemas.openxmlformats.org/officeDocument/2006/relationships" r:id="rId3"/>
          </a:graphicData>
        </a:graphic>
      </p:graphicFrame>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Heterogenous Architecture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DA57E5-ACA1-4BC9-B4EB-2A80FC9324B9}"/>
                  </a:ext>
                </a:extLst>
              </p:cNvPr>
              <p:cNvSpPr txBox="1"/>
              <p:nvPr/>
            </p:nvSpPr>
            <p:spPr>
              <a:xfrm>
                <a:off x="0" y="705755"/>
                <a:ext cx="12192000" cy="6140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a:t>
                </a:r>
                <a:r>
                  <a:rPr kumimoji="0" lang="en-US" sz="2300" b="1" i="0" u="none" strike="noStrike" kern="1200" cap="none" spc="0" normalizeH="0" baseline="0" noProof="0">
                    <a:ln>
                      <a:noFill/>
                    </a:ln>
                    <a:solidFill>
                      <a:srgbClr val="FF0000"/>
                    </a:solidFill>
                    <a:effectLst/>
                    <a:uLnTx/>
                    <a:uFillTx/>
                    <a:latin typeface="Segoe UI"/>
                    <a:ea typeface="+mn-ea"/>
                    <a:cs typeface="+mn-cs"/>
                  </a:rPr>
                  <a:t>VGG-7, ResNet-8, ResNet-10</a:t>
                </a: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p>
            </p:txBody>
          </p:sp>
        </mc:Choice>
        <mc:Fallback xmlns="">
          <p:sp>
            <p:nvSpPr>
              <p:cNvPr id="11" name="TextBox 10">
                <a:extLst>
                  <a:ext uri="{FF2B5EF4-FFF2-40B4-BE49-F238E27FC236}">
                    <a16:creationId xmlns:a16="http://schemas.microsoft.com/office/drawing/2014/main" id="{DADA57E5-ACA1-4BC9-B4EB-2A80FC9324B9}"/>
                  </a:ext>
                </a:extLst>
              </p:cNvPr>
              <p:cNvSpPr txBox="1">
                <a:spLocks noRot="1" noChangeAspect="1" noMove="1" noResize="1" noEditPoints="1" noAdjustHandles="1" noChangeArrowheads="1" noChangeShapeType="1" noTextEdit="1"/>
              </p:cNvSpPr>
              <p:nvPr/>
            </p:nvSpPr>
            <p:spPr>
              <a:xfrm>
                <a:off x="0" y="705755"/>
                <a:ext cx="12192000" cy="614014"/>
              </a:xfrm>
              <a:prstGeom prst="rect">
                <a:avLst/>
              </a:prstGeom>
              <a:blipFill>
                <a:blip r:embed="rId4"/>
                <a:stretch>
                  <a:fillRect b="-5000"/>
                </a:stretch>
              </a:blipFill>
            </p:spPr>
            <p:txBody>
              <a:bodyPr/>
              <a:lstStyle/>
              <a:p>
                <a:r>
                  <a:rPr lang="en-US">
                    <a:noFill/>
                  </a:rPr>
                  <a:t> </a:t>
                </a:r>
              </a:p>
            </p:txBody>
          </p:sp>
        </mc:Fallback>
      </mc:AlternateContent>
      <p:sp>
        <p:nvSpPr>
          <p:cNvPr id="9" name="Slide Number Placeholder 1">
            <a:extLst>
              <a:ext uri="{FF2B5EF4-FFF2-40B4-BE49-F238E27FC236}">
                <a16:creationId xmlns:a16="http://schemas.microsoft.com/office/drawing/2014/main" id="{D4425481-148A-41E8-A41B-7BCA3536AFB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476423219"/>
      </p:ext>
    </p:extLst>
  </p:cSld>
  <p:clrMapOvr>
    <a:masterClrMapping/>
  </p:clrMapOvr>
  <mc:AlternateContent xmlns:mc="http://schemas.openxmlformats.org/markup-compatibility/2006" xmlns:p14="http://schemas.microsoft.com/office/powerpoint/2010/main">
    <mc:Choice Requires="p14">
      <p:transition spd="slow" p14:dur="2000" advTm="2988"/>
    </mc:Choice>
    <mc:Fallback xmlns="">
      <p:transition spd="slow" advTm="298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71BC61D3-3EA7-41A5-B04E-980AA4728CA1}"/>
              </a:ext>
            </a:extLst>
          </p:cNvPr>
          <p:cNvGraphicFramePr>
            <a:graphicFrameLocks/>
          </p:cNvGraphicFramePr>
          <p:nvPr/>
        </p:nvGraphicFramePr>
        <p:xfrm>
          <a:off x="0" y="1157656"/>
          <a:ext cx="12191134" cy="5680710"/>
        </p:xfrm>
        <a:graphic>
          <a:graphicData uri="http://schemas.openxmlformats.org/drawingml/2006/chart">
            <c:chart xmlns:c="http://schemas.openxmlformats.org/drawingml/2006/chart" xmlns:r="http://schemas.openxmlformats.org/officeDocument/2006/relationships" r:id="rId3"/>
          </a:graphicData>
        </a:graphic>
      </p:graphicFrame>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Heterogenous Architecture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DA57E5-ACA1-4BC9-B4EB-2A80FC9324B9}"/>
                  </a:ext>
                </a:extLst>
              </p:cNvPr>
              <p:cNvSpPr txBox="1"/>
              <p:nvPr/>
            </p:nvSpPr>
            <p:spPr>
              <a:xfrm>
                <a:off x="0" y="705755"/>
                <a:ext cx="12192000" cy="6140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a:t>
                </a:r>
                <a:r>
                  <a:rPr kumimoji="0" lang="en-US" sz="2300" b="1" i="0" u="none" strike="noStrike" kern="1200" cap="none" spc="0" normalizeH="0" baseline="0" noProof="0">
                    <a:ln>
                      <a:noFill/>
                    </a:ln>
                    <a:solidFill>
                      <a:srgbClr val="FF0000"/>
                    </a:solidFill>
                    <a:effectLst/>
                    <a:uLnTx/>
                    <a:uFillTx/>
                    <a:latin typeface="Segoe UI"/>
                    <a:ea typeface="+mn-ea"/>
                    <a:cs typeface="+mn-cs"/>
                  </a:rPr>
                  <a:t>VGG-7, ResNet-8, ResNet-10</a:t>
                </a: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p>
            </p:txBody>
          </p:sp>
        </mc:Choice>
        <mc:Fallback xmlns="">
          <p:sp>
            <p:nvSpPr>
              <p:cNvPr id="11" name="TextBox 10">
                <a:extLst>
                  <a:ext uri="{FF2B5EF4-FFF2-40B4-BE49-F238E27FC236}">
                    <a16:creationId xmlns:a16="http://schemas.microsoft.com/office/drawing/2014/main" id="{DADA57E5-ACA1-4BC9-B4EB-2A80FC9324B9}"/>
                  </a:ext>
                </a:extLst>
              </p:cNvPr>
              <p:cNvSpPr txBox="1">
                <a:spLocks noRot="1" noChangeAspect="1" noMove="1" noResize="1" noEditPoints="1" noAdjustHandles="1" noChangeArrowheads="1" noChangeShapeType="1" noTextEdit="1"/>
              </p:cNvSpPr>
              <p:nvPr/>
            </p:nvSpPr>
            <p:spPr>
              <a:xfrm>
                <a:off x="0" y="705755"/>
                <a:ext cx="12192000" cy="614014"/>
              </a:xfrm>
              <a:prstGeom prst="rect">
                <a:avLst/>
              </a:prstGeom>
              <a:blipFill>
                <a:blip r:embed="rId4"/>
                <a:stretch>
                  <a:fillRect b="-5000"/>
                </a:stretch>
              </a:blipFill>
            </p:spPr>
            <p:txBody>
              <a:bodyPr/>
              <a:lstStyle/>
              <a:p>
                <a:r>
                  <a:rPr lang="en-US">
                    <a:noFill/>
                  </a:rPr>
                  <a:t> </a:t>
                </a:r>
              </a:p>
            </p:txBody>
          </p:sp>
        </mc:Fallback>
      </mc:AlternateContent>
      <p:sp>
        <p:nvSpPr>
          <p:cNvPr id="9" name="Slide Number Placeholder 1">
            <a:extLst>
              <a:ext uri="{FF2B5EF4-FFF2-40B4-BE49-F238E27FC236}">
                <a16:creationId xmlns:a16="http://schemas.microsoft.com/office/drawing/2014/main" id="{D4425481-148A-41E8-A41B-7BCA3536AFB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002880510"/>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71BC61D3-3EA7-41A5-B04E-980AA4728CA1}"/>
              </a:ext>
            </a:extLst>
          </p:cNvPr>
          <p:cNvGraphicFramePr>
            <a:graphicFrameLocks/>
          </p:cNvGraphicFramePr>
          <p:nvPr/>
        </p:nvGraphicFramePr>
        <p:xfrm>
          <a:off x="0" y="1157656"/>
          <a:ext cx="12191134" cy="5680710"/>
        </p:xfrm>
        <a:graphic>
          <a:graphicData uri="http://schemas.openxmlformats.org/drawingml/2006/chart">
            <c:chart xmlns:c="http://schemas.openxmlformats.org/drawingml/2006/chart" xmlns:r="http://schemas.openxmlformats.org/officeDocument/2006/relationships" r:id="rId3"/>
          </a:graphicData>
        </a:graphic>
      </p:graphicFrame>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Heterogenous Architecture</a:t>
            </a:r>
          </a:p>
        </p:txBody>
      </p:sp>
      <p:sp>
        <p:nvSpPr>
          <p:cNvPr id="4" name="Arrow: Up-Down 3">
            <a:extLst>
              <a:ext uri="{FF2B5EF4-FFF2-40B4-BE49-F238E27FC236}">
                <a16:creationId xmlns:a16="http://schemas.microsoft.com/office/drawing/2014/main" id="{D46C5801-16F8-4689-8802-978460C7A7CF}"/>
              </a:ext>
            </a:extLst>
          </p:cNvPr>
          <p:cNvSpPr/>
          <p:nvPr/>
        </p:nvSpPr>
        <p:spPr bwMode="auto">
          <a:xfrm>
            <a:off x="11502242" y="2594146"/>
            <a:ext cx="324091" cy="445626"/>
          </a:xfrm>
          <a:prstGeom prst="up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50A6DE42-917F-46E8-9862-6A2F81150168}"/>
              </a:ext>
            </a:extLst>
          </p:cNvPr>
          <p:cNvSpPr txBox="1"/>
          <p:nvPr/>
        </p:nvSpPr>
        <p:spPr>
          <a:xfrm>
            <a:off x="11095731" y="2129378"/>
            <a:ext cx="113711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0000"/>
                </a:solidFill>
                <a:effectLst/>
                <a:uLnTx/>
                <a:uFillTx/>
                <a:latin typeface="Segoe UI"/>
                <a:ea typeface="+mn-ea"/>
                <a:cs typeface="+mn-cs"/>
              </a:rPr>
              <a:t>2.6%</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DA57E5-ACA1-4BC9-B4EB-2A80FC9324B9}"/>
                  </a:ext>
                </a:extLst>
              </p:cNvPr>
              <p:cNvSpPr txBox="1"/>
              <p:nvPr/>
            </p:nvSpPr>
            <p:spPr>
              <a:xfrm>
                <a:off x="0" y="705755"/>
                <a:ext cx="12192000" cy="6140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a:t>
                </a:r>
                <a:r>
                  <a:rPr kumimoji="0" lang="en-US" sz="2300" b="1" i="0" u="none" strike="noStrike" kern="1200" cap="none" spc="0" normalizeH="0" baseline="0" noProof="0">
                    <a:ln>
                      <a:noFill/>
                    </a:ln>
                    <a:solidFill>
                      <a:srgbClr val="FF0000"/>
                    </a:solidFill>
                    <a:effectLst/>
                    <a:uLnTx/>
                    <a:uFillTx/>
                    <a:latin typeface="Segoe UI"/>
                    <a:ea typeface="+mn-ea"/>
                    <a:cs typeface="+mn-cs"/>
                  </a:rPr>
                  <a:t>VGG-7, ResNet-8, ResNet-10</a:t>
                </a: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p>
            </p:txBody>
          </p:sp>
        </mc:Choice>
        <mc:Fallback xmlns="">
          <p:sp>
            <p:nvSpPr>
              <p:cNvPr id="11" name="TextBox 10">
                <a:extLst>
                  <a:ext uri="{FF2B5EF4-FFF2-40B4-BE49-F238E27FC236}">
                    <a16:creationId xmlns:a16="http://schemas.microsoft.com/office/drawing/2014/main" id="{DADA57E5-ACA1-4BC9-B4EB-2A80FC9324B9}"/>
                  </a:ext>
                </a:extLst>
              </p:cNvPr>
              <p:cNvSpPr txBox="1">
                <a:spLocks noRot="1" noChangeAspect="1" noMove="1" noResize="1" noEditPoints="1" noAdjustHandles="1" noChangeArrowheads="1" noChangeShapeType="1" noTextEdit="1"/>
              </p:cNvSpPr>
              <p:nvPr/>
            </p:nvSpPr>
            <p:spPr>
              <a:xfrm>
                <a:off x="0" y="705755"/>
                <a:ext cx="12192000" cy="614014"/>
              </a:xfrm>
              <a:prstGeom prst="rect">
                <a:avLst/>
              </a:prstGeom>
              <a:blipFill>
                <a:blip r:embed="rId4"/>
                <a:stretch>
                  <a:fillRect b="-5000"/>
                </a:stretch>
              </a:blipFill>
            </p:spPr>
            <p:txBody>
              <a:bodyPr/>
              <a:lstStyle/>
              <a:p>
                <a:r>
                  <a:rPr lang="en-US">
                    <a:noFill/>
                  </a:rPr>
                  <a:t> </a:t>
                </a:r>
              </a:p>
            </p:txBody>
          </p:sp>
        </mc:Fallback>
      </mc:AlternateContent>
      <p:sp>
        <p:nvSpPr>
          <p:cNvPr id="9" name="Slide Number Placeholder 1">
            <a:extLst>
              <a:ext uri="{FF2B5EF4-FFF2-40B4-BE49-F238E27FC236}">
                <a16:creationId xmlns:a16="http://schemas.microsoft.com/office/drawing/2014/main" id="{D4425481-148A-41E8-A41B-7BCA3536AFB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636677399"/>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EA26A5E4-DF1A-4255-8219-1B40EE185E8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36</a:t>
            </a:fld>
            <a:endParaRPr lang="en-US">
              <a:solidFill>
                <a:srgbClr val="505050">
                  <a:tint val="75000"/>
                </a:srgbClr>
              </a:solidFill>
              <a:latin typeface="Segoe UI"/>
            </a:endParaRPr>
          </a:p>
        </p:txBody>
      </p:sp>
      <p:sp>
        <p:nvSpPr>
          <p:cNvPr id="5" name="Title 3">
            <a:extLst>
              <a:ext uri="{FF2B5EF4-FFF2-40B4-BE49-F238E27FC236}">
                <a16:creationId xmlns:a16="http://schemas.microsoft.com/office/drawing/2014/main" id="{B6A9EDBF-CB07-44E4-BFBE-1FAA07D8E88E}"/>
              </a:ext>
            </a:extLst>
          </p:cNvPr>
          <p:cNvSpPr txBox="1">
            <a:spLocks/>
          </p:cNvSpPr>
          <p:nvPr/>
        </p:nvSpPr>
        <p:spPr>
          <a:xfrm>
            <a:off x="42068" y="2246808"/>
            <a:ext cx="12107864" cy="2557334"/>
          </a:xfrm>
          <a:prstGeom prst="rect">
            <a:avLst/>
          </a:prstGeom>
          <a:noFill/>
        </p:spPr>
        <p:txBody>
          <a:bodyPr anchor="ct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r>
              <a:rPr kumimoji="0" lang="pl-PL" sz="9600" b="0" i="0" u="none" strike="noStrike" kern="1200" cap="none" spc="-100" normalizeH="0" baseline="0" noProof="0">
                <a:ln w="3175">
                  <a:noFill/>
                </a:ln>
                <a:solidFill>
                  <a:srgbClr val="FFFFFF"/>
                </a:solidFill>
                <a:effectLst/>
                <a:uLnTx/>
                <a:uFillTx/>
                <a:latin typeface="Segoe UI Light"/>
                <a:ea typeface="+mn-ea"/>
                <a:cs typeface="Segoe UI" pitchFamily="34" charset="0"/>
              </a:rPr>
              <a:t>Active Learning</a:t>
            </a:r>
            <a:endParaRPr kumimoji="0" lang="en-US" sz="96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4696879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Active Learning for Query Selection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544A82-46BC-4A55-AAF2-CBF1E467C881}"/>
                  </a:ext>
                </a:extLst>
              </p:cNvPr>
              <p:cNvSpPr txBox="1"/>
              <p:nvPr/>
            </p:nvSpPr>
            <p:spPr>
              <a:xfrm>
                <a:off x="156258" y="1238491"/>
                <a:ext cx="11921924" cy="932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0" u="sng"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Given: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an unlabeled dataset </a:t>
                </a:r>
                <a14:m>
                  <m:oMath xmlns:m="http://schemas.openxmlformats.org/officeDocument/2006/math">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𝐝</m:t>
                    </m:r>
                  </m:oMath>
                </a14:m>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and a classification model with conditional label distribution </a:t>
                </a:r>
                <a14:m>
                  <m:oMath xmlns:m="http://schemas.openxmlformats.org/officeDocument/2006/math">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𝐏</m:t>
                        </m:r>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𝛉</m:t>
                        </m:r>
                      </m:sub>
                    </m:sSub>
                    <m:d>
                      <m:d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d>
                  </m:oMath>
                </a14:m>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where</a:t>
                </a:r>
                <a:r>
                  <a:rPr kumimoji="0" lang="en-US" sz="2300" b="0" i="0" u="none" strike="noStrike" kern="1200" cap="none" spc="0" normalizeH="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r>
                      <a:rPr kumimoji="0" lang="en-US" sz="2300" b="0" i="1" u="none" strike="noStrike" kern="1200" cap="none" spc="0" normalizeH="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𝑑</m:t>
                    </m:r>
                  </m:oMath>
                </a14:m>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t>
                </a:r>
              </a:p>
            </p:txBody>
          </p:sp>
        </mc:Choice>
        <mc:Fallback xmlns="">
          <p:sp>
            <p:nvSpPr>
              <p:cNvPr id="10" name="TextBox 9">
                <a:extLst>
                  <a:ext uri="{FF2B5EF4-FFF2-40B4-BE49-F238E27FC236}">
                    <a16:creationId xmlns:a16="http://schemas.microsoft.com/office/drawing/2014/main" id="{BC544A82-46BC-4A55-AAF2-CBF1E467C881}"/>
                  </a:ext>
                </a:extLst>
              </p:cNvPr>
              <p:cNvSpPr txBox="1">
                <a:spLocks noRot="1" noChangeAspect="1" noMove="1" noResize="1" noEditPoints="1" noAdjustHandles="1" noChangeArrowheads="1" noChangeShapeType="1" noTextEdit="1"/>
              </p:cNvSpPr>
              <p:nvPr/>
            </p:nvSpPr>
            <p:spPr>
              <a:xfrm>
                <a:off x="156258" y="1238491"/>
                <a:ext cx="11921924" cy="932563"/>
              </a:xfrm>
              <a:prstGeom prst="rect">
                <a:avLst/>
              </a:prstGeom>
              <a:blipFill>
                <a:blip r:embed="rId3"/>
                <a:stretch>
                  <a:fillRect/>
                </a:stretch>
              </a:blipFill>
            </p:spPr>
            <p:txBody>
              <a:bodyPr/>
              <a:lstStyle/>
              <a:p>
                <a:r>
                  <a:rPr lang="en-US">
                    <a:noFill/>
                  </a:rPr>
                  <a:t> </a:t>
                </a:r>
              </a:p>
            </p:txBody>
          </p:sp>
        </mc:Fallback>
      </mc:AlternateContent>
      <p:sp>
        <p:nvSpPr>
          <p:cNvPr id="5" name="Slide Number Placeholder 1">
            <a:extLst>
              <a:ext uri="{FF2B5EF4-FFF2-40B4-BE49-F238E27FC236}">
                <a16:creationId xmlns:a16="http://schemas.microsoft.com/office/drawing/2014/main" id="{3D2279CB-9972-4D33-9C6F-46E70D4FE17C}"/>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37</a:t>
            </a:fld>
            <a:endParaRPr lang="en-US">
              <a:solidFill>
                <a:srgbClr val="505050">
                  <a:tint val="75000"/>
                </a:srgbClr>
              </a:solidFill>
              <a:latin typeface="Segoe UI"/>
            </a:endParaRPr>
          </a:p>
        </p:txBody>
      </p:sp>
    </p:spTree>
    <p:extLst>
      <p:ext uri="{BB962C8B-B14F-4D97-AF65-F5344CB8AC3E}">
        <p14:creationId xmlns:p14="http://schemas.microsoft.com/office/powerpoint/2010/main" val="996290140"/>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Active Learning for Query Selection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544A82-46BC-4A55-AAF2-CBF1E467C881}"/>
                  </a:ext>
                </a:extLst>
              </p:cNvPr>
              <p:cNvSpPr txBox="1"/>
              <p:nvPr/>
            </p:nvSpPr>
            <p:spPr>
              <a:xfrm>
                <a:off x="156258" y="1238491"/>
                <a:ext cx="11921924" cy="266855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0" u="sng"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Given: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an unlabeled dataset </a:t>
                </a:r>
                <a14:m>
                  <m:oMath xmlns:m="http://schemas.openxmlformats.org/officeDocument/2006/math">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𝐝</m:t>
                    </m:r>
                  </m:oMath>
                </a14:m>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and a classification model with conditional label distribution </a:t>
                </a:r>
                <a14:m>
                  <m:oMath xmlns:m="http://schemas.openxmlformats.org/officeDocument/2006/math">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𝐏</m:t>
                        </m:r>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𝛉</m:t>
                        </m:r>
                      </m:sub>
                    </m:sSub>
                    <m:d>
                      <m:d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d>
                  </m:oMath>
                </a14:m>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where</a:t>
                </a:r>
                <a:r>
                  <a:rPr kumimoji="0" lang="en-US" sz="2300" b="0" i="0" u="none" strike="noStrike" kern="1200" cap="none" spc="0" normalizeH="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r>
                      <a:rPr kumimoji="0" lang="en-US" sz="2300" b="0" i="1" u="none" strike="noStrike" kern="1200" cap="none" spc="0" normalizeH="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𝑑</m:t>
                    </m:r>
                  </m:oMath>
                </a14:m>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Margin Sampling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uses the gap between the most probable class and runner-up:</a:t>
                </a:r>
                <a:endPar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sup>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func>
                        <m:func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funcPr>
                        <m:fName>
                          <m:limLow>
                            <m:limLow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limLow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𝐚𝐫𝐠𝐦𝐢𝐧</m:t>
                              </m:r>
                            </m:e>
                            <m:lim>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𝐝</m:t>
                              </m:r>
                            </m:lim>
                          </m:limLow>
                        </m:fName>
                        <m:e>
                          <m:sSub>
                            <m:sSub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𝐏</m:t>
                              </m:r>
                            </m:e>
                            <m:sub>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𝛉</m:t>
                              </m:r>
                            </m:sub>
                          </m:sSub>
                          <m:d>
                            <m:d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b>
                                <m:sSub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𝟏</m:t>
                                  </m:r>
                                </m:sub>
                              </m:sSub>
                            </m:e>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d>
                        </m:e>
                      </m:func>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𝐏</m:t>
                          </m:r>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𝛉</m:t>
                          </m:r>
                        </m:sub>
                      </m:sSub>
                      <m:d>
                        <m:d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𝟐</m:t>
                              </m:r>
                            </m:sub>
                          </m:sSub>
                        </m:e>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d>
                    </m:oMath>
                  </m:oMathPara>
                </a14:m>
                <a:endPar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where </a:t>
                </a:r>
                <a14:m>
                  <m:oMath xmlns:m="http://schemas.openxmlformats.org/officeDocument/2006/math">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𝟏</m:t>
                        </m:r>
                      </m:sub>
                    </m:sSub>
                  </m:oMath>
                </a14:m>
                <a: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and </a:t>
                </a:r>
                <a14:m>
                  <m:oMath xmlns:m="http://schemas.openxmlformats.org/officeDocument/2006/math">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𝟐</m:t>
                        </m:r>
                      </m:sub>
                    </m:sSub>
                  </m:oMath>
                </a14:m>
                <a: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the most and second most probable labels for </a:t>
                </a:r>
                <a14:m>
                  <m:oMath xmlns:m="http://schemas.openxmlformats.org/officeDocument/2006/math">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𝒙</m:t>
                    </m:r>
                  </m:oMath>
                </a14:m>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according to the model.</a:t>
                </a:r>
              </a:p>
            </p:txBody>
          </p:sp>
        </mc:Choice>
        <mc:Fallback xmlns="">
          <p:sp>
            <p:nvSpPr>
              <p:cNvPr id="10" name="TextBox 9">
                <a:extLst>
                  <a:ext uri="{FF2B5EF4-FFF2-40B4-BE49-F238E27FC236}">
                    <a16:creationId xmlns:a16="http://schemas.microsoft.com/office/drawing/2014/main" id="{BC544A82-46BC-4A55-AAF2-CBF1E467C881}"/>
                  </a:ext>
                </a:extLst>
              </p:cNvPr>
              <p:cNvSpPr txBox="1">
                <a:spLocks noRot="1" noChangeAspect="1" noMove="1" noResize="1" noEditPoints="1" noAdjustHandles="1" noChangeArrowheads="1" noChangeShapeType="1" noTextEdit="1"/>
              </p:cNvSpPr>
              <p:nvPr/>
            </p:nvSpPr>
            <p:spPr>
              <a:xfrm>
                <a:off x="156258" y="1238491"/>
                <a:ext cx="11921924" cy="2668551"/>
              </a:xfrm>
              <a:prstGeom prst="rect">
                <a:avLst/>
              </a:prstGeom>
              <a:blipFill>
                <a:blip r:embed="rId3"/>
                <a:stretch>
                  <a:fillRect/>
                </a:stretch>
              </a:blipFill>
            </p:spPr>
            <p:txBody>
              <a:bodyPr/>
              <a:lstStyle/>
              <a:p>
                <a:r>
                  <a:rPr lang="en-US">
                    <a:noFill/>
                  </a:rPr>
                  <a:t> </a:t>
                </a:r>
              </a:p>
            </p:txBody>
          </p:sp>
        </mc:Fallback>
      </mc:AlternateContent>
      <p:sp>
        <p:nvSpPr>
          <p:cNvPr id="5" name="Slide Number Placeholder 1">
            <a:extLst>
              <a:ext uri="{FF2B5EF4-FFF2-40B4-BE49-F238E27FC236}">
                <a16:creationId xmlns:a16="http://schemas.microsoft.com/office/drawing/2014/main" id="{3D2279CB-9972-4D33-9C6F-46E70D4FE17C}"/>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38</a:t>
            </a:fld>
            <a:endParaRPr lang="en-US">
              <a:solidFill>
                <a:srgbClr val="505050">
                  <a:tint val="75000"/>
                </a:srgbClr>
              </a:solidFill>
              <a:latin typeface="Segoe UI"/>
            </a:endParaRPr>
          </a:p>
        </p:txBody>
      </p:sp>
    </p:spTree>
    <p:extLst>
      <p:ext uri="{BB962C8B-B14F-4D97-AF65-F5344CB8AC3E}">
        <p14:creationId xmlns:p14="http://schemas.microsoft.com/office/powerpoint/2010/main" val="935439824"/>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Active Learning for Query Selection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A5964C-A723-44E1-A85C-8739F7A5733B}"/>
                  </a:ext>
                </a:extLst>
              </p:cNvPr>
              <p:cNvSpPr txBox="1"/>
              <p:nvPr/>
            </p:nvSpPr>
            <p:spPr>
              <a:xfrm>
                <a:off x="156258" y="1238491"/>
                <a:ext cx="11921924" cy="2668551"/>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300" b="0" i="0" u="sng"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Given: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an unlabeled dataset </a:t>
                </a:r>
                <a14:m>
                  <m:oMath xmlns:m="http://schemas.openxmlformats.org/officeDocument/2006/math">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𝐝</m:t>
                    </m:r>
                  </m:oMath>
                </a14:m>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and a classification model with conditional label distribution </a:t>
                </a:r>
                <a14:m>
                  <m:oMath xmlns:m="http://schemas.openxmlformats.org/officeDocument/2006/math">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𝐏</m:t>
                        </m:r>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𝛉</m:t>
                        </m:r>
                      </m:sub>
                    </m:sSub>
                    <m:d>
                      <m:d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d>
                  </m:oMath>
                </a14:m>
                <a:r>
                  <a:rPr lang="en-US" sz="2300">
                    <a:gradFill>
                      <a:gsLst>
                        <a:gs pos="2917">
                          <a:srgbClr val="505050"/>
                        </a:gs>
                        <a:gs pos="30000">
                          <a:srgbClr val="505050"/>
                        </a:gs>
                      </a:gsLst>
                      <a:lin ang="5400000" scaled="0"/>
                    </a:gradFill>
                  </a:rPr>
                  <a:t>, where </a:t>
                </a:r>
                <a14:m>
                  <m:oMath xmlns:m="http://schemas.openxmlformats.org/officeDocument/2006/math">
                    <m:r>
                      <a:rPr lang="en-US" sz="2300" i="1">
                        <a:gradFill>
                          <a:gsLst>
                            <a:gs pos="2917">
                              <a:srgbClr val="505050"/>
                            </a:gs>
                            <a:gs pos="30000">
                              <a:srgbClr val="505050"/>
                            </a:gs>
                          </a:gsLst>
                          <a:lin ang="5400000" scaled="0"/>
                        </a:gradFill>
                        <a:latin typeface="Cambria Math" panose="02040503050406030204" pitchFamily="18" charset="0"/>
                      </a:rPr>
                      <m:t>𝑥</m:t>
                    </m:r>
                    <m:r>
                      <a:rPr lang="en-US" sz="2300" i="1">
                        <a:gradFill>
                          <a:gsLst>
                            <a:gs pos="2917">
                              <a:srgbClr val="505050"/>
                            </a:gs>
                            <a:gs pos="30000">
                              <a:srgbClr val="505050"/>
                            </a:gs>
                          </a:gsLst>
                          <a:lin ang="5400000" scaled="0"/>
                        </a:gradFill>
                        <a:latin typeface="Cambria Math" panose="02040503050406030204" pitchFamily="18" charset="0"/>
                      </a:rPr>
                      <m:t>∈</m:t>
                    </m:r>
                    <m:r>
                      <a:rPr lang="en-US" sz="2300" i="1">
                        <a:gradFill>
                          <a:gsLst>
                            <a:gs pos="2917">
                              <a:srgbClr val="505050"/>
                            </a:gs>
                            <a:gs pos="30000">
                              <a:srgbClr val="505050"/>
                            </a:gs>
                          </a:gsLst>
                          <a:lin ang="5400000" scaled="0"/>
                        </a:gradFill>
                        <a:latin typeface="Cambria Math" panose="02040503050406030204" pitchFamily="18" charset="0"/>
                      </a:rPr>
                      <m:t>𝑑</m:t>
                    </m:r>
                  </m:oMath>
                </a14:m>
                <a:r>
                  <a:rPr lang="en-US" sz="2300">
                    <a:gradFill>
                      <a:gsLst>
                        <a:gs pos="2917">
                          <a:srgbClr val="505050"/>
                        </a:gs>
                        <a:gs pos="30000">
                          <a:srgbClr val="505050"/>
                        </a:gs>
                      </a:gsLst>
                      <a:lin ang="5400000" scaled="0"/>
                    </a:gradFill>
                  </a:rPr>
                  <a: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Margin Sampling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uses the gap between the most probable class and runner-up:</a:t>
                </a:r>
                <a:endPar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sup>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func>
                        <m:func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funcPr>
                        <m:fName>
                          <m:limLow>
                            <m:limLow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limLow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𝐚𝐫𝐠𝐦𝐢𝐧</m:t>
                              </m:r>
                            </m:e>
                            <m:lim>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𝐝</m:t>
                              </m:r>
                            </m:lim>
                          </m:limLow>
                        </m:fName>
                        <m:e>
                          <m:sSub>
                            <m:sSub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𝐏</m:t>
                              </m:r>
                            </m:e>
                            <m:sub>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𝛉</m:t>
                              </m:r>
                            </m:sub>
                          </m:sSub>
                          <m:d>
                            <m:d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b>
                                <m:sSub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𝟏</m:t>
                                  </m:r>
                                </m:sub>
                              </m:sSub>
                            </m:e>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d>
                        </m:e>
                      </m:func>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𝐏</m:t>
                          </m:r>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𝛉</m:t>
                          </m:r>
                        </m:sub>
                      </m:sSub>
                      <m:d>
                        <m:d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𝟐</m:t>
                              </m:r>
                            </m:sub>
                          </m:sSub>
                        </m:e>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d>
                    </m:oMath>
                  </m:oMathPara>
                </a14:m>
                <a:endPar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where </a:t>
                </a:r>
                <a14:m>
                  <m:oMath xmlns:m="http://schemas.openxmlformats.org/officeDocument/2006/math">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𝟏</m:t>
                        </m:r>
                      </m:sub>
                    </m:sSub>
                  </m:oMath>
                </a14:m>
                <a: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and </a:t>
                </a:r>
                <a14:m>
                  <m:oMath xmlns:m="http://schemas.openxmlformats.org/officeDocument/2006/math">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𝟐</m:t>
                        </m:r>
                      </m:sub>
                    </m:sSub>
                  </m:oMath>
                </a14:m>
                <a: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the most and second most probable labels for </a:t>
                </a:r>
                <a14:m>
                  <m:oMath xmlns:m="http://schemas.openxmlformats.org/officeDocument/2006/math">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𝒙</m:t>
                    </m:r>
                  </m:oMath>
                </a14:m>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according to the model.</a:t>
                </a:r>
              </a:p>
            </p:txBody>
          </p:sp>
        </mc:Choice>
        <mc:Fallback xmlns="">
          <p:sp>
            <p:nvSpPr>
              <p:cNvPr id="3" name="TextBox 2">
                <a:extLst>
                  <a:ext uri="{FF2B5EF4-FFF2-40B4-BE49-F238E27FC236}">
                    <a16:creationId xmlns:a16="http://schemas.microsoft.com/office/drawing/2014/main" id="{B8A5964C-A723-44E1-A85C-8739F7A5733B}"/>
                  </a:ext>
                </a:extLst>
              </p:cNvPr>
              <p:cNvSpPr txBox="1">
                <a:spLocks noRot="1" noChangeAspect="1" noMove="1" noResize="1" noEditPoints="1" noAdjustHandles="1" noChangeArrowheads="1" noChangeShapeType="1" noTextEdit="1"/>
              </p:cNvSpPr>
              <p:nvPr/>
            </p:nvSpPr>
            <p:spPr>
              <a:xfrm>
                <a:off x="156258" y="1238491"/>
                <a:ext cx="11921924" cy="26685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01A54F-16C3-4C0A-B2FA-2BD2EE6D76BE}"/>
                  </a:ext>
                </a:extLst>
              </p:cNvPr>
              <p:cNvSpPr txBox="1"/>
              <p:nvPr/>
            </p:nvSpPr>
            <p:spPr>
              <a:xfrm>
                <a:off x="156258" y="4423459"/>
                <a:ext cx="11921924" cy="185948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Entropy Sampling </a:t>
                </a: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uses entropy as an uncertainty measure:</a:t>
                </a:r>
              </a:p>
              <a:p>
                <a:pPr marL="0" marR="0" lvl="0" indent="0"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𝒙</m:t>
                          </m:r>
                        </m:e>
                        <m:sup>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func>
                        <m:func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funcPr>
                        <m:fName>
                          <m:limLow>
                            <m:limLow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limLow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𝐚𝐫𝐠𝐦</m:t>
                              </m:r>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𝒂𝒙</m:t>
                              </m:r>
                            </m:e>
                            <m:lim>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𝒙</m:t>
                              </m:r>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𝒅</m:t>
                              </m:r>
                            </m:lim>
                          </m:limLow>
                        </m:fName>
                        <m:e>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nary>
                            <m:naryPr>
                              <m:chr m:val="∑"/>
                              <m:supHide m:val="on"/>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naryPr>
                            <m:sub>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𝒊</m:t>
                              </m:r>
                            </m:sub>
                            <m:sup/>
                            <m:e>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𝑷</m:t>
                                  </m:r>
                                </m:e>
                                <m:sub>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𝜽</m:t>
                                  </m:r>
                                </m:sub>
                              </m:sSub>
                              <m:d>
                                <m:d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b>
                                    <m:sSub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𝒚</m:t>
                                      </m:r>
                                    </m:e>
                                    <m:sub>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𝒊</m:t>
                                      </m:r>
                                    </m:sub>
                                  </m:sSub>
                                </m:e>
                                <m:e>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𝒙</m:t>
                                  </m:r>
                                </m:e>
                              </m:d>
                            </m:e>
                          </m:nary>
                          <m:func>
                            <m:func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funcPr>
                            <m:fNa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𝐥𝐨𝐠</m:t>
                              </m:r>
                            </m:fName>
                            <m:e>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𝑷</m:t>
                                  </m:r>
                                </m:e>
                                <m:sub>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𝜽</m:t>
                                  </m:r>
                                </m:sub>
                              </m:sSub>
                              <m:d>
                                <m:d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𝒚</m:t>
                                      </m:r>
                                    </m:e>
                                    <m:sub>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𝒊</m:t>
                                      </m:r>
                                    </m:sub>
                                  </m:sSub>
                                </m:e>
                                <m:e>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𝒙</m:t>
                                  </m:r>
                                </m:e>
                              </m:d>
                            </m:e>
                          </m:func>
                        </m:e>
                      </m:func>
                    </m:oMath>
                  </m:oMathPara>
                </a14:m>
                <a:endPar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where </a:t>
                </a:r>
                <a14:m>
                  <m:oMath xmlns:m="http://schemas.openxmlformats.org/officeDocument/2006/math">
                    <m:sSub>
                      <m:sSub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𝑦</m:t>
                        </m:r>
                      </m:e>
                      <m:sub>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𝑖</m:t>
                        </m:r>
                      </m:sub>
                    </m:sSub>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ranges over all possible labels.</a:t>
                </a:r>
              </a:p>
            </p:txBody>
          </p:sp>
        </mc:Choice>
        <mc:Fallback xmlns="">
          <p:sp>
            <p:nvSpPr>
              <p:cNvPr id="5" name="TextBox 4">
                <a:extLst>
                  <a:ext uri="{FF2B5EF4-FFF2-40B4-BE49-F238E27FC236}">
                    <a16:creationId xmlns:a16="http://schemas.microsoft.com/office/drawing/2014/main" id="{0101A54F-16C3-4C0A-B2FA-2BD2EE6D76BE}"/>
                  </a:ext>
                </a:extLst>
              </p:cNvPr>
              <p:cNvSpPr txBox="1">
                <a:spLocks noRot="1" noChangeAspect="1" noMove="1" noResize="1" noEditPoints="1" noAdjustHandles="1" noChangeArrowheads="1" noChangeShapeType="1" noTextEdit="1"/>
              </p:cNvSpPr>
              <p:nvPr/>
            </p:nvSpPr>
            <p:spPr>
              <a:xfrm>
                <a:off x="156258" y="4423459"/>
                <a:ext cx="11921924" cy="1859483"/>
              </a:xfrm>
              <a:prstGeom prst="rect">
                <a:avLst/>
              </a:prstGeom>
              <a:blipFill>
                <a:blip r:embed="rId4"/>
                <a:stretch>
                  <a:fillRect/>
                </a:stretch>
              </a:blipFill>
            </p:spPr>
            <p:txBody>
              <a:bodyPr/>
              <a:lstStyle/>
              <a:p>
                <a:r>
                  <a:rPr lang="en-US">
                    <a:noFill/>
                  </a:rPr>
                  <a:t> </a:t>
                </a:r>
              </a:p>
            </p:txBody>
          </p:sp>
        </mc:Fallback>
      </mc:AlternateContent>
      <p:sp>
        <p:nvSpPr>
          <p:cNvPr id="6" name="Slide Number Placeholder 1">
            <a:extLst>
              <a:ext uri="{FF2B5EF4-FFF2-40B4-BE49-F238E27FC236}">
                <a16:creationId xmlns:a16="http://schemas.microsoft.com/office/drawing/2014/main" id="{AC0CA63B-8646-4DB6-B6A9-CFC8ED5754E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39</a:t>
            </a:fld>
            <a:endParaRPr lang="en-US">
              <a:solidFill>
                <a:srgbClr val="505050">
                  <a:tint val="75000"/>
                </a:srgbClr>
              </a:solidFill>
              <a:latin typeface="Segoe UI"/>
            </a:endParaRPr>
          </a:p>
        </p:txBody>
      </p:sp>
    </p:spTree>
    <p:extLst>
      <p:ext uri="{BB962C8B-B14F-4D97-AF65-F5344CB8AC3E}">
        <p14:creationId xmlns:p14="http://schemas.microsoft.com/office/powerpoint/2010/main" val="1275144663"/>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0"/>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How to Protect Confidentiality and Privacy?</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6" name="Rectangle 15">
            <a:extLst>
              <a:ext uri="{FF2B5EF4-FFF2-40B4-BE49-F238E27FC236}">
                <a16:creationId xmlns:a16="http://schemas.microsoft.com/office/drawing/2014/main" id="{E12CAAF6-01FF-42BF-BC51-5D4B7C92334D}"/>
              </a:ext>
            </a:extLst>
          </p:cNvPr>
          <p:cNvSpPr/>
          <p:nvPr/>
        </p:nvSpPr>
        <p:spPr>
          <a:xfrm>
            <a:off x="3319192" y="5688737"/>
            <a:ext cx="1530344" cy="7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D430CEA-C35F-45F1-A9B5-53D3406FDE7B}"/>
              </a:ext>
            </a:extLst>
          </p:cNvPr>
          <p:cNvSpPr/>
          <p:nvPr/>
        </p:nvSpPr>
        <p:spPr>
          <a:xfrm>
            <a:off x="3319192" y="2496539"/>
            <a:ext cx="291711" cy="115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002EB218-4485-4652-8800-CF65931B9C4B}"/>
              </a:ext>
            </a:extLst>
          </p:cNvPr>
          <p:cNvSpPr/>
          <p:nvPr/>
        </p:nvSpPr>
        <p:spPr bwMode="auto">
          <a:xfrm>
            <a:off x="1041571" y="302977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009B349-9DB9-40FB-9A51-FF73A7EB12A8}"/>
              </a:ext>
            </a:extLst>
          </p:cNvPr>
          <p:cNvSpPr/>
          <p:nvPr/>
        </p:nvSpPr>
        <p:spPr bwMode="auto">
          <a:xfrm>
            <a:off x="1041571" y="355542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E042FC4-C6C8-4A95-93D4-C6B26DB8360B}"/>
              </a:ext>
            </a:extLst>
          </p:cNvPr>
          <p:cNvSpPr/>
          <p:nvPr/>
        </p:nvSpPr>
        <p:spPr bwMode="auto">
          <a:xfrm>
            <a:off x="1619122" y="279576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9611B4-761E-4FC1-BF94-4828943AADCE}"/>
              </a:ext>
            </a:extLst>
          </p:cNvPr>
          <p:cNvSpPr/>
          <p:nvPr/>
        </p:nvSpPr>
        <p:spPr bwMode="auto">
          <a:xfrm>
            <a:off x="1622697" y="3358932"/>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C83C330-4999-4E10-9C2A-F504BEC50175}"/>
              </a:ext>
            </a:extLst>
          </p:cNvPr>
          <p:cNvSpPr/>
          <p:nvPr/>
        </p:nvSpPr>
        <p:spPr bwMode="auto">
          <a:xfrm>
            <a:off x="1619122" y="3957757"/>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A0B68D56-03B0-4317-B9B5-A1A4839CE238}"/>
              </a:ext>
            </a:extLst>
          </p:cNvPr>
          <p:cNvSpPr/>
          <p:nvPr/>
        </p:nvSpPr>
        <p:spPr bwMode="auto">
          <a:xfrm>
            <a:off x="2203823" y="302977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0813071-22EE-43DF-85AD-BA15B3E9E1A0}"/>
              </a:ext>
            </a:extLst>
          </p:cNvPr>
          <p:cNvSpPr/>
          <p:nvPr/>
        </p:nvSpPr>
        <p:spPr bwMode="auto">
          <a:xfrm>
            <a:off x="2203823" y="355542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D914AA3-39CE-43AB-AFDE-D1296B4494F7}"/>
              </a:ext>
            </a:extLst>
          </p:cNvPr>
          <p:cNvCxnSpPr>
            <a:cxnSpLocks/>
            <a:stCxn id="49" idx="6"/>
            <a:endCxn id="51" idx="3"/>
          </p:cNvCxnSpPr>
          <p:nvPr/>
        </p:nvCxnSpPr>
        <p:spPr>
          <a:xfrm flipV="1">
            <a:off x="1444983" y="3139176"/>
            <a:ext cx="233217" cy="91762"/>
          </a:xfrm>
          <a:prstGeom prst="line">
            <a:avLst/>
          </a:prstGeom>
          <a:noFill/>
          <a:ln w="9525" cap="flat" cmpd="sng" algn="ctr">
            <a:solidFill>
              <a:srgbClr val="505050"/>
            </a:solidFill>
            <a:prstDash val="solid"/>
            <a:headEnd type="none"/>
            <a:tailEnd type="none"/>
          </a:ln>
          <a:effectLst/>
        </p:spPr>
      </p:cxnSp>
      <p:cxnSp>
        <p:nvCxnSpPr>
          <p:cNvPr id="57" name="Straight Connector 56">
            <a:extLst>
              <a:ext uri="{FF2B5EF4-FFF2-40B4-BE49-F238E27FC236}">
                <a16:creationId xmlns:a16="http://schemas.microsoft.com/office/drawing/2014/main" id="{98969545-73C3-496F-9C23-68285E91DD23}"/>
              </a:ext>
            </a:extLst>
          </p:cNvPr>
          <p:cNvCxnSpPr>
            <a:cxnSpLocks/>
            <a:stCxn id="50" idx="6"/>
            <a:endCxn id="52" idx="2"/>
          </p:cNvCxnSpPr>
          <p:nvPr/>
        </p:nvCxnSpPr>
        <p:spPr>
          <a:xfrm flipV="1">
            <a:off x="1444983" y="3560100"/>
            <a:ext cx="177714" cy="196489"/>
          </a:xfrm>
          <a:prstGeom prst="line">
            <a:avLst/>
          </a:prstGeom>
          <a:noFill/>
          <a:ln w="9525" cap="flat" cmpd="sng" algn="ctr">
            <a:solidFill>
              <a:srgbClr val="505050"/>
            </a:solidFill>
            <a:prstDash val="solid"/>
            <a:headEnd type="none"/>
            <a:tailEnd type="none"/>
          </a:ln>
          <a:effectLst/>
        </p:spPr>
      </p:cxnSp>
      <p:cxnSp>
        <p:nvCxnSpPr>
          <p:cNvPr id="58" name="Straight Connector 57">
            <a:extLst>
              <a:ext uri="{FF2B5EF4-FFF2-40B4-BE49-F238E27FC236}">
                <a16:creationId xmlns:a16="http://schemas.microsoft.com/office/drawing/2014/main" id="{BDBC701E-E3CE-4089-A1F7-779E78B41EF5}"/>
              </a:ext>
            </a:extLst>
          </p:cNvPr>
          <p:cNvCxnSpPr>
            <a:cxnSpLocks/>
            <a:stCxn id="50" idx="6"/>
            <a:endCxn id="51" idx="3"/>
          </p:cNvCxnSpPr>
          <p:nvPr/>
        </p:nvCxnSpPr>
        <p:spPr>
          <a:xfrm flipV="1">
            <a:off x="1444983" y="3139176"/>
            <a:ext cx="233217" cy="617413"/>
          </a:xfrm>
          <a:prstGeom prst="line">
            <a:avLst/>
          </a:prstGeom>
          <a:noFill/>
          <a:ln w="9525" cap="flat" cmpd="sng" algn="ctr">
            <a:solidFill>
              <a:srgbClr val="505050"/>
            </a:solidFill>
            <a:prstDash val="solid"/>
            <a:headEnd type="none"/>
            <a:tailEnd type="none"/>
          </a:ln>
          <a:effectLst/>
        </p:spPr>
      </p:cxnSp>
      <p:cxnSp>
        <p:nvCxnSpPr>
          <p:cNvPr id="59" name="Straight Connector 58">
            <a:extLst>
              <a:ext uri="{FF2B5EF4-FFF2-40B4-BE49-F238E27FC236}">
                <a16:creationId xmlns:a16="http://schemas.microsoft.com/office/drawing/2014/main" id="{4F5CE3ED-D631-4E67-8620-BB0F17E7DD63}"/>
              </a:ext>
            </a:extLst>
          </p:cNvPr>
          <p:cNvCxnSpPr>
            <a:cxnSpLocks/>
            <a:stCxn id="52" idx="2"/>
            <a:endCxn id="49" idx="6"/>
          </p:cNvCxnSpPr>
          <p:nvPr/>
        </p:nvCxnSpPr>
        <p:spPr>
          <a:xfrm flipH="1" flipV="1">
            <a:off x="1444983" y="3230938"/>
            <a:ext cx="177714" cy="329162"/>
          </a:xfrm>
          <a:prstGeom prst="line">
            <a:avLst/>
          </a:prstGeom>
          <a:noFill/>
          <a:ln w="9525" cap="flat" cmpd="sng" algn="ctr">
            <a:solidFill>
              <a:srgbClr val="505050"/>
            </a:solidFill>
            <a:prstDash val="solid"/>
            <a:headEnd type="none"/>
            <a:tailEnd type="none"/>
          </a:ln>
          <a:effectLst/>
        </p:spPr>
      </p:cxnSp>
      <p:cxnSp>
        <p:nvCxnSpPr>
          <p:cNvPr id="60" name="Straight Connector 59">
            <a:extLst>
              <a:ext uri="{FF2B5EF4-FFF2-40B4-BE49-F238E27FC236}">
                <a16:creationId xmlns:a16="http://schemas.microsoft.com/office/drawing/2014/main" id="{97C675DA-F2FB-482E-B15F-3A54CD0CF3AC}"/>
              </a:ext>
            </a:extLst>
          </p:cNvPr>
          <p:cNvCxnSpPr>
            <a:cxnSpLocks/>
            <a:stCxn id="53" idx="1"/>
            <a:endCxn id="50" idx="6"/>
          </p:cNvCxnSpPr>
          <p:nvPr/>
        </p:nvCxnSpPr>
        <p:spPr>
          <a:xfrm flipH="1" flipV="1">
            <a:off x="1444983" y="3756589"/>
            <a:ext cx="233217" cy="260089"/>
          </a:xfrm>
          <a:prstGeom prst="line">
            <a:avLst/>
          </a:prstGeom>
          <a:noFill/>
          <a:ln w="9525" cap="flat" cmpd="sng" algn="ctr">
            <a:solidFill>
              <a:srgbClr val="505050"/>
            </a:solidFill>
            <a:prstDash val="solid"/>
            <a:headEnd type="none"/>
            <a:tailEnd type="none"/>
          </a:ln>
          <a:effectLst/>
        </p:spPr>
      </p:cxnSp>
      <p:cxnSp>
        <p:nvCxnSpPr>
          <p:cNvPr id="61" name="Straight Connector 60">
            <a:extLst>
              <a:ext uri="{FF2B5EF4-FFF2-40B4-BE49-F238E27FC236}">
                <a16:creationId xmlns:a16="http://schemas.microsoft.com/office/drawing/2014/main" id="{129CB047-2DA7-4A55-8FDE-819AD1C3AE5C}"/>
              </a:ext>
            </a:extLst>
          </p:cNvPr>
          <p:cNvCxnSpPr>
            <a:cxnSpLocks/>
            <a:stCxn id="53" idx="1"/>
            <a:endCxn id="49" idx="6"/>
          </p:cNvCxnSpPr>
          <p:nvPr/>
        </p:nvCxnSpPr>
        <p:spPr>
          <a:xfrm flipH="1" flipV="1">
            <a:off x="1444983" y="3230938"/>
            <a:ext cx="233217" cy="785740"/>
          </a:xfrm>
          <a:prstGeom prst="line">
            <a:avLst/>
          </a:prstGeom>
          <a:noFill/>
          <a:ln w="9525" cap="flat" cmpd="sng" algn="ctr">
            <a:solidFill>
              <a:srgbClr val="505050"/>
            </a:solidFill>
            <a:prstDash val="solid"/>
            <a:headEnd type="none"/>
            <a:tailEnd type="none"/>
          </a:ln>
          <a:effectLst/>
        </p:spPr>
      </p:cxnSp>
      <p:cxnSp>
        <p:nvCxnSpPr>
          <p:cNvPr id="62" name="Straight Connector 61">
            <a:extLst>
              <a:ext uri="{FF2B5EF4-FFF2-40B4-BE49-F238E27FC236}">
                <a16:creationId xmlns:a16="http://schemas.microsoft.com/office/drawing/2014/main" id="{3E5B842B-9770-4E0F-A671-0677338C8B04}"/>
              </a:ext>
            </a:extLst>
          </p:cNvPr>
          <p:cNvCxnSpPr>
            <a:cxnSpLocks/>
            <a:stCxn id="54" idx="2"/>
            <a:endCxn id="51" idx="5"/>
          </p:cNvCxnSpPr>
          <p:nvPr/>
        </p:nvCxnSpPr>
        <p:spPr>
          <a:xfrm flipH="1" flipV="1">
            <a:off x="1963456" y="3139176"/>
            <a:ext cx="240367" cy="91762"/>
          </a:xfrm>
          <a:prstGeom prst="line">
            <a:avLst/>
          </a:prstGeom>
          <a:noFill/>
          <a:ln w="9525" cap="flat" cmpd="sng" algn="ctr">
            <a:solidFill>
              <a:srgbClr val="505050"/>
            </a:solidFill>
            <a:prstDash val="solid"/>
            <a:headEnd type="none"/>
            <a:tailEnd type="none"/>
          </a:ln>
          <a:effectLst/>
        </p:spPr>
      </p:cxnSp>
      <p:cxnSp>
        <p:nvCxnSpPr>
          <p:cNvPr id="63" name="Straight Connector 62">
            <a:extLst>
              <a:ext uri="{FF2B5EF4-FFF2-40B4-BE49-F238E27FC236}">
                <a16:creationId xmlns:a16="http://schemas.microsoft.com/office/drawing/2014/main" id="{B1F66918-E84F-49D5-A5C5-4DEC6D8D81EA}"/>
              </a:ext>
            </a:extLst>
          </p:cNvPr>
          <p:cNvCxnSpPr>
            <a:cxnSpLocks/>
            <a:stCxn id="55" idx="2"/>
            <a:endCxn id="51" idx="5"/>
          </p:cNvCxnSpPr>
          <p:nvPr/>
        </p:nvCxnSpPr>
        <p:spPr>
          <a:xfrm flipH="1" flipV="1">
            <a:off x="1963456" y="3139176"/>
            <a:ext cx="240367" cy="617413"/>
          </a:xfrm>
          <a:prstGeom prst="line">
            <a:avLst/>
          </a:prstGeom>
          <a:noFill/>
          <a:ln w="9525" cap="flat" cmpd="sng" algn="ctr">
            <a:solidFill>
              <a:srgbClr val="505050"/>
            </a:solidFill>
            <a:prstDash val="solid"/>
            <a:headEnd type="none"/>
            <a:tailEnd type="none"/>
          </a:ln>
          <a:effectLst/>
        </p:spPr>
      </p:cxnSp>
      <p:cxnSp>
        <p:nvCxnSpPr>
          <p:cNvPr id="64" name="Straight Connector 63">
            <a:extLst>
              <a:ext uri="{FF2B5EF4-FFF2-40B4-BE49-F238E27FC236}">
                <a16:creationId xmlns:a16="http://schemas.microsoft.com/office/drawing/2014/main" id="{684682FF-02A2-47F9-83DD-CF4D240C0D30}"/>
              </a:ext>
            </a:extLst>
          </p:cNvPr>
          <p:cNvCxnSpPr>
            <a:cxnSpLocks/>
            <a:stCxn id="54" idx="2"/>
            <a:endCxn id="52" idx="6"/>
          </p:cNvCxnSpPr>
          <p:nvPr/>
        </p:nvCxnSpPr>
        <p:spPr>
          <a:xfrm flipH="1">
            <a:off x="2026109" y="3230938"/>
            <a:ext cx="177714" cy="329162"/>
          </a:xfrm>
          <a:prstGeom prst="line">
            <a:avLst/>
          </a:prstGeom>
          <a:noFill/>
          <a:ln w="9525" cap="flat" cmpd="sng" algn="ctr">
            <a:solidFill>
              <a:srgbClr val="505050"/>
            </a:solidFill>
            <a:prstDash val="solid"/>
            <a:headEnd type="none"/>
            <a:tailEnd type="none"/>
          </a:ln>
          <a:effectLst/>
        </p:spPr>
      </p:cxnSp>
      <p:cxnSp>
        <p:nvCxnSpPr>
          <p:cNvPr id="65" name="Straight Connector 64">
            <a:extLst>
              <a:ext uri="{FF2B5EF4-FFF2-40B4-BE49-F238E27FC236}">
                <a16:creationId xmlns:a16="http://schemas.microsoft.com/office/drawing/2014/main" id="{EF719B65-CF66-4D36-B6FF-A8323692E8DA}"/>
              </a:ext>
            </a:extLst>
          </p:cNvPr>
          <p:cNvCxnSpPr>
            <a:cxnSpLocks/>
            <a:endCxn id="52" idx="6"/>
          </p:cNvCxnSpPr>
          <p:nvPr/>
        </p:nvCxnSpPr>
        <p:spPr>
          <a:xfrm flipH="1" flipV="1">
            <a:off x="2026109" y="3560100"/>
            <a:ext cx="177714" cy="213371"/>
          </a:xfrm>
          <a:prstGeom prst="line">
            <a:avLst/>
          </a:prstGeom>
          <a:noFill/>
          <a:ln w="9525" cap="flat" cmpd="sng" algn="ctr">
            <a:solidFill>
              <a:srgbClr val="505050"/>
            </a:solidFill>
            <a:prstDash val="solid"/>
            <a:headEnd type="none"/>
            <a:tailEnd type="none"/>
          </a:ln>
          <a:effectLst/>
        </p:spPr>
      </p:cxnSp>
      <p:cxnSp>
        <p:nvCxnSpPr>
          <p:cNvPr id="66" name="Straight Connector 65">
            <a:extLst>
              <a:ext uri="{FF2B5EF4-FFF2-40B4-BE49-F238E27FC236}">
                <a16:creationId xmlns:a16="http://schemas.microsoft.com/office/drawing/2014/main" id="{A47B253E-BD30-42CC-83F5-656B494431A1}"/>
              </a:ext>
            </a:extLst>
          </p:cNvPr>
          <p:cNvCxnSpPr>
            <a:cxnSpLocks/>
            <a:stCxn id="55" idx="2"/>
            <a:endCxn id="53" idx="7"/>
          </p:cNvCxnSpPr>
          <p:nvPr/>
        </p:nvCxnSpPr>
        <p:spPr>
          <a:xfrm flipH="1">
            <a:off x="1963456" y="3756589"/>
            <a:ext cx="240367" cy="260089"/>
          </a:xfrm>
          <a:prstGeom prst="line">
            <a:avLst/>
          </a:prstGeom>
          <a:noFill/>
          <a:ln w="9525" cap="flat" cmpd="sng" algn="ctr">
            <a:solidFill>
              <a:srgbClr val="505050"/>
            </a:solidFill>
            <a:prstDash val="solid"/>
            <a:headEnd type="none"/>
            <a:tailEnd type="none"/>
          </a:ln>
          <a:effectLst/>
        </p:spPr>
      </p:cxnSp>
      <p:cxnSp>
        <p:nvCxnSpPr>
          <p:cNvPr id="67" name="Straight Connector 66">
            <a:extLst>
              <a:ext uri="{FF2B5EF4-FFF2-40B4-BE49-F238E27FC236}">
                <a16:creationId xmlns:a16="http://schemas.microsoft.com/office/drawing/2014/main" id="{3E1EE8B5-1927-4099-8573-C0D6F587F244}"/>
              </a:ext>
            </a:extLst>
          </p:cNvPr>
          <p:cNvCxnSpPr>
            <a:cxnSpLocks/>
            <a:stCxn id="54" idx="2"/>
            <a:endCxn id="53" idx="7"/>
          </p:cNvCxnSpPr>
          <p:nvPr/>
        </p:nvCxnSpPr>
        <p:spPr>
          <a:xfrm flipH="1">
            <a:off x="1963456" y="3230938"/>
            <a:ext cx="240367" cy="785740"/>
          </a:xfrm>
          <a:prstGeom prst="line">
            <a:avLst/>
          </a:prstGeom>
          <a:noFill/>
          <a:ln w="9525" cap="flat" cmpd="sng" algn="ctr">
            <a:solidFill>
              <a:srgbClr val="505050"/>
            </a:solidFill>
            <a:prstDash val="solid"/>
            <a:headEnd type="none"/>
            <a:tailEnd type="none"/>
          </a:ln>
          <a:effectLst/>
        </p:spPr>
      </p:cxnSp>
      <p:sp>
        <p:nvSpPr>
          <p:cNvPr id="68" name="Oval 67">
            <a:extLst>
              <a:ext uri="{FF2B5EF4-FFF2-40B4-BE49-F238E27FC236}">
                <a16:creationId xmlns:a16="http://schemas.microsoft.com/office/drawing/2014/main" id="{49C890FE-A209-45D3-BBD4-97AEAA8AF541}"/>
              </a:ext>
            </a:extLst>
          </p:cNvPr>
          <p:cNvSpPr/>
          <p:nvPr/>
        </p:nvSpPr>
        <p:spPr bwMode="auto">
          <a:xfrm>
            <a:off x="1041571" y="483745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AFB084-1C72-4A18-B75E-14B031148B9A}"/>
              </a:ext>
            </a:extLst>
          </p:cNvPr>
          <p:cNvSpPr/>
          <p:nvPr/>
        </p:nvSpPr>
        <p:spPr bwMode="auto">
          <a:xfrm>
            <a:off x="1041571" y="536310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08ACD4CE-8C5D-4618-9F44-E893F3704A9F}"/>
              </a:ext>
            </a:extLst>
          </p:cNvPr>
          <p:cNvSpPr/>
          <p:nvPr/>
        </p:nvSpPr>
        <p:spPr bwMode="auto">
          <a:xfrm>
            <a:off x="1619122" y="460344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56C6C2A-E89D-4118-9424-7D2040993D5D}"/>
              </a:ext>
            </a:extLst>
          </p:cNvPr>
          <p:cNvSpPr/>
          <p:nvPr/>
        </p:nvSpPr>
        <p:spPr bwMode="auto">
          <a:xfrm>
            <a:off x="1622697" y="5166612"/>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E693063-A0E7-49CE-B269-CA6AC283A2BA}"/>
              </a:ext>
            </a:extLst>
          </p:cNvPr>
          <p:cNvSpPr/>
          <p:nvPr/>
        </p:nvSpPr>
        <p:spPr bwMode="auto">
          <a:xfrm>
            <a:off x="1619122" y="5765437"/>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FB85BD6-922C-41B5-BCC3-6076B6488DF9}"/>
              </a:ext>
            </a:extLst>
          </p:cNvPr>
          <p:cNvSpPr/>
          <p:nvPr/>
        </p:nvSpPr>
        <p:spPr bwMode="auto">
          <a:xfrm>
            <a:off x="2203823" y="483745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2CFA0E2-24BD-4C0F-B748-87416DE17A96}"/>
              </a:ext>
            </a:extLst>
          </p:cNvPr>
          <p:cNvSpPr/>
          <p:nvPr/>
        </p:nvSpPr>
        <p:spPr bwMode="auto">
          <a:xfrm>
            <a:off x="2203823" y="536310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E208277-744F-4799-AA79-085D52964C4B}"/>
              </a:ext>
            </a:extLst>
          </p:cNvPr>
          <p:cNvCxnSpPr>
            <a:cxnSpLocks/>
            <a:stCxn id="68" idx="6"/>
            <a:endCxn id="70" idx="3"/>
          </p:cNvCxnSpPr>
          <p:nvPr/>
        </p:nvCxnSpPr>
        <p:spPr>
          <a:xfrm flipV="1">
            <a:off x="1444983" y="4946856"/>
            <a:ext cx="233217" cy="91762"/>
          </a:xfrm>
          <a:prstGeom prst="line">
            <a:avLst/>
          </a:prstGeom>
          <a:noFill/>
          <a:ln w="9525" cap="flat" cmpd="sng" algn="ctr">
            <a:solidFill>
              <a:srgbClr val="505050"/>
            </a:solidFill>
            <a:prstDash val="solid"/>
            <a:headEnd type="none"/>
            <a:tailEnd type="none"/>
          </a:ln>
          <a:effectLst/>
        </p:spPr>
      </p:cxnSp>
      <p:cxnSp>
        <p:nvCxnSpPr>
          <p:cNvPr id="76" name="Straight Connector 75">
            <a:extLst>
              <a:ext uri="{FF2B5EF4-FFF2-40B4-BE49-F238E27FC236}">
                <a16:creationId xmlns:a16="http://schemas.microsoft.com/office/drawing/2014/main" id="{921B6013-83E5-45DA-B8CA-9399E4F17409}"/>
              </a:ext>
            </a:extLst>
          </p:cNvPr>
          <p:cNvCxnSpPr>
            <a:cxnSpLocks/>
            <a:stCxn id="69" idx="6"/>
            <a:endCxn id="71" idx="2"/>
          </p:cNvCxnSpPr>
          <p:nvPr/>
        </p:nvCxnSpPr>
        <p:spPr>
          <a:xfrm flipV="1">
            <a:off x="1444983" y="5367780"/>
            <a:ext cx="177714" cy="196489"/>
          </a:xfrm>
          <a:prstGeom prst="line">
            <a:avLst/>
          </a:prstGeom>
          <a:noFill/>
          <a:ln w="9525" cap="flat" cmpd="sng" algn="ctr">
            <a:solidFill>
              <a:srgbClr val="505050"/>
            </a:solidFill>
            <a:prstDash val="solid"/>
            <a:headEnd type="none"/>
            <a:tailEnd type="none"/>
          </a:ln>
          <a:effectLst/>
        </p:spPr>
      </p:cxnSp>
      <p:cxnSp>
        <p:nvCxnSpPr>
          <p:cNvPr id="77" name="Straight Connector 76">
            <a:extLst>
              <a:ext uri="{FF2B5EF4-FFF2-40B4-BE49-F238E27FC236}">
                <a16:creationId xmlns:a16="http://schemas.microsoft.com/office/drawing/2014/main" id="{2F86BC55-B0CB-4C4B-ADA5-672B45862022}"/>
              </a:ext>
            </a:extLst>
          </p:cNvPr>
          <p:cNvCxnSpPr>
            <a:cxnSpLocks/>
            <a:stCxn id="69" idx="6"/>
            <a:endCxn id="70" idx="3"/>
          </p:cNvCxnSpPr>
          <p:nvPr/>
        </p:nvCxnSpPr>
        <p:spPr>
          <a:xfrm flipV="1">
            <a:off x="1444983" y="4946856"/>
            <a:ext cx="233217" cy="617413"/>
          </a:xfrm>
          <a:prstGeom prst="line">
            <a:avLst/>
          </a:prstGeom>
          <a:noFill/>
          <a:ln w="9525" cap="flat" cmpd="sng" algn="ctr">
            <a:solidFill>
              <a:srgbClr val="505050"/>
            </a:solidFill>
            <a:prstDash val="solid"/>
            <a:headEnd type="none"/>
            <a:tailEnd type="none"/>
          </a:ln>
          <a:effectLst/>
        </p:spPr>
      </p:cxnSp>
      <p:cxnSp>
        <p:nvCxnSpPr>
          <p:cNvPr id="78" name="Straight Connector 77">
            <a:extLst>
              <a:ext uri="{FF2B5EF4-FFF2-40B4-BE49-F238E27FC236}">
                <a16:creationId xmlns:a16="http://schemas.microsoft.com/office/drawing/2014/main" id="{B41EF4A2-AAA8-40F0-83C0-440B0856CFEF}"/>
              </a:ext>
            </a:extLst>
          </p:cNvPr>
          <p:cNvCxnSpPr>
            <a:cxnSpLocks/>
            <a:stCxn id="71" idx="2"/>
            <a:endCxn id="68" idx="6"/>
          </p:cNvCxnSpPr>
          <p:nvPr/>
        </p:nvCxnSpPr>
        <p:spPr>
          <a:xfrm flipH="1" flipV="1">
            <a:off x="1444983" y="5038618"/>
            <a:ext cx="177714" cy="329162"/>
          </a:xfrm>
          <a:prstGeom prst="line">
            <a:avLst/>
          </a:prstGeom>
          <a:noFill/>
          <a:ln w="9525" cap="flat" cmpd="sng" algn="ctr">
            <a:solidFill>
              <a:srgbClr val="505050"/>
            </a:solidFill>
            <a:prstDash val="solid"/>
            <a:headEnd type="none"/>
            <a:tailEnd type="none"/>
          </a:ln>
          <a:effectLst/>
        </p:spPr>
      </p:cxnSp>
      <p:cxnSp>
        <p:nvCxnSpPr>
          <p:cNvPr id="79" name="Straight Connector 78">
            <a:extLst>
              <a:ext uri="{FF2B5EF4-FFF2-40B4-BE49-F238E27FC236}">
                <a16:creationId xmlns:a16="http://schemas.microsoft.com/office/drawing/2014/main" id="{A4617287-EF20-4358-9B77-E246776CF727}"/>
              </a:ext>
            </a:extLst>
          </p:cNvPr>
          <p:cNvCxnSpPr>
            <a:cxnSpLocks/>
            <a:stCxn id="72" idx="1"/>
            <a:endCxn id="69" idx="6"/>
          </p:cNvCxnSpPr>
          <p:nvPr/>
        </p:nvCxnSpPr>
        <p:spPr>
          <a:xfrm flipH="1" flipV="1">
            <a:off x="1444983" y="5564269"/>
            <a:ext cx="233217" cy="260089"/>
          </a:xfrm>
          <a:prstGeom prst="line">
            <a:avLst/>
          </a:prstGeom>
          <a:noFill/>
          <a:ln w="9525" cap="flat" cmpd="sng" algn="ctr">
            <a:solidFill>
              <a:srgbClr val="505050"/>
            </a:solidFill>
            <a:prstDash val="solid"/>
            <a:headEnd type="none"/>
            <a:tailEnd type="none"/>
          </a:ln>
          <a:effectLst/>
        </p:spPr>
      </p:cxnSp>
      <p:cxnSp>
        <p:nvCxnSpPr>
          <p:cNvPr id="80" name="Straight Connector 79">
            <a:extLst>
              <a:ext uri="{FF2B5EF4-FFF2-40B4-BE49-F238E27FC236}">
                <a16:creationId xmlns:a16="http://schemas.microsoft.com/office/drawing/2014/main" id="{A17D895B-78E7-4C87-8EB2-AE0D680F18CF}"/>
              </a:ext>
            </a:extLst>
          </p:cNvPr>
          <p:cNvCxnSpPr>
            <a:cxnSpLocks/>
            <a:stCxn id="72" idx="1"/>
            <a:endCxn id="68" idx="6"/>
          </p:cNvCxnSpPr>
          <p:nvPr/>
        </p:nvCxnSpPr>
        <p:spPr>
          <a:xfrm flipH="1" flipV="1">
            <a:off x="1444983" y="5038618"/>
            <a:ext cx="233217" cy="785740"/>
          </a:xfrm>
          <a:prstGeom prst="line">
            <a:avLst/>
          </a:prstGeom>
          <a:noFill/>
          <a:ln w="9525" cap="flat" cmpd="sng" algn="ctr">
            <a:solidFill>
              <a:srgbClr val="505050"/>
            </a:solidFill>
            <a:prstDash val="solid"/>
            <a:headEnd type="none"/>
            <a:tailEnd type="none"/>
          </a:ln>
          <a:effectLst/>
        </p:spPr>
      </p:cxnSp>
      <p:cxnSp>
        <p:nvCxnSpPr>
          <p:cNvPr id="81" name="Straight Connector 80">
            <a:extLst>
              <a:ext uri="{FF2B5EF4-FFF2-40B4-BE49-F238E27FC236}">
                <a16:creationId xmlns:a16="http://schemas.microsoft.com/office/drawing/2014/main" id="{3052F0E4-B91D-49ED-A832-27FD55260DD4}"/>
              </a:ext>
            </a:extLst>
          </p:cNvPr>
          <p:cNvCxnSpPr>
            <a:cxnSpLocks/>
            <a:stCxn id="73" idx="2"/>
            <a:endCxn id="70" idx="5"/>
          </p:cNvCxnSpPr>
          <p:nvPr/>
        </p:nvCxnSpPr>
        <p:spPr>
          <a:xfrm flipH="1" flipV="1">
            <a:off x="1963456" y="4946856"/>
            <a:ext cx="240367" cy="91762"/>
          </a:xfrm>
          <a:prstGeom prst="line">
            <a:avLst/>
          </a:prstGeom>
          <a:noFill/>
          <a:ln w="9525" cap="flat" cmpd="sng" algn="ctr">
            <a:solidFill>
              <a:srgbClr val="505050"/>
            </a:solidFill>
            <a:prstDash val="solid"/>
            <a:headEnd type="none"/>
            <a:tailEnd type="none"/>
          </a:ln>
          <a:effectLst/>
        </p:spPr>
      </p:cxnSp>
      <p:cxnSp>
        <p:nvCxnSpPr>
          <p:cNvPr id="82" name="Straight Connector 81">
            <a:extLst>
              <a:ext uri="{FF2B5EF4-FFF2-40B4-BE49-F238E27FC236}">
                <a16:creationId xmlns:a16="http://schemas.microsoft.com/office/drawing/2014/main" id="{412B98D2-AAF7-4620-AF60-56CEBD82CDB0}"/>
              </a:ext>
            </a:extLst>
          </p:cNvPr>
          <p:cNvCxnSpPr>
            <a:cxnSpLocks/>
            <a:stCxn id="74" idx="2"/>
            <a:endCxn id="70" idx="5"/>
          </p:cNvCxnSpPr>
          <p:nvPr/>
        </p:nvCxnSpPr>
        <p:spPr>
          <a:xfrm flipH="1" flipV="1">
            <a:off x="1963456" y="4946856"/>
            <a:ext cx="240367" cy="617413"/>
          </a:xfrm>
          <a:prstGeom prst="line">
            <a:avLst/>
          </a:prstGeom>
          <a:noFill/>
          <a:ln w="9525" cap="flat" cmpd="sng" algn="ctr">
            <a:solidFill>
              <a:srgbClr val="505050"/>
            </a:solidFill>
            <a:prstDash val="solid"/>
            <a:headEnd type="none"/>
            <a:tailEnd type="none"/>
          </a:ln>
          <a:effectLst/>
        </p:spPr>
      </p:cxnSp>
      <p:cxnSp>
        <p:nvCxnSpPr>
          <p:cNvPr id="83" name="Straight Connector 82">
            <a:extLst>
              <a:ext uri="{FF2B5EF4-FFF2-40B4-BE49-F238E27FC236}">
                <a16:creationId xmlns:a16="http://schemas.microsoft.com/office/drawing/2014/main" id="{4C8AB2A8-CDBA-4B82-9FF3-9008630531DF}"/>
              </a:ext>
            </a:extLst>
          </p:cNvPr>
          <p:cNvCxnSpPr>
            <a:cxnSpLocks/>
            <a:stCxn id="73" idx="2"/>
            <a:endCxn id="71" idx="6"/>
          </p:cNvCxnSpPr>
          <p:nvPr/>
        </p:nvCxnSpPr>
        <p:spPr>
          <a:xfrm flipH="1">
            <a:off x="2026109" y="5038618"/>
            <a:ext cx="177714" cy="329162"/>
          </a:xfrm>
          <a:prstGeom prst="line">
            <a:avLst/>
          </a:prstGeom>
          <a:noFill/>
          <a:ln w="9525" cap="flat" cmpd="sng" algn="ctr">
            <a:solidFill>
              <a:srgbClr val="505050"/>
            </a:solidFill>
            <a:prstDash val="solid"/>
            <a:headEnd type="none"/>
            <a:tailEnd type="none"/>
          </a:ln>
          <a:effectLst/>
        </p:spPr>
      </p:cxnSp>
      <p:cxnSp>
        <p:nvCxnSpPr>
          <p:cNvPr id="84" name="Straight Connector 83">
            <a:extLst>
              <a:ext uri="{FF2B5EF4-FFF2-40B4-BE49-F238E27FC236}">
                <a16:creationId xmlns:a16="http://schemas.microsoft.com/office/drawing/2014/main" id="{7BD4B5B9-C902-4E2E-BF33-63503B9D1EB2}"/>
              </a:ext>
            </a:extLst>
          </p:cNvPr>
          <p:cNvCxnSpPr>
            <a:cxnSpLocks/>
            <a:endCxn id="71" idx="6"/>
          </p:cNvCxnSpPr>
          <p:nvPr/>
        </p:nvCxnSpPr>
        <p:spPr>
          <a:xfrm flipH="1" flipV="1">
            <a:off x="2026109" y="5367780"/>
            <a:ext cx="177714" cy="213371"/>
          </a:xfrm>
          <a:prstGeom prst="line">
            <a:avLst/>
          </a:prstGeom>
          <a:noFill/>
          <a:ln w="9525" cap="flat" cmpd="sng" algn="ctr">
            <a:solidFill>
              <a:srgbClr val="505050"/>
            </a:solidFill>
            <a:prstDash val="solid"/>
            <a:headEnd type="none"/>
            <a:tailEnd type="none"/>
          </a:ln>
          <a:effectLst/>
        </p:spPr>
      </p:cxnSp>
      <p:cxnSp>
        <p:nvCxnSpPr>
          <p:cNvPr id="85" name="Straight Connector 84">
            <a:extLst>
              <a:ext uri="{FF2B5EF4-FFF2-40B4-BE49-F238E27FC236}">
                <a16:creationId xmlns:a16="http://schemas.microsoft.com/office/drawing/2014/main" id="{4A0629EB-D16A-440B-A8B0-173864890507}"/>
              </a:ext>
            </a:extLst>
          </p:cNvPr>
          <p:cNvCxnSpPr>
            <a:cxnSpLocks/>
            <a:stCxn id="74" idx="2"/>
            <a:endCxn id="72" idx="7"/>
          </p:cNvCxnSpPr>
          <p:nvPr/>
        </p:nvCxnSpPr>
        <p:spPr>
          <a:xfrm flipH="1">
            <a:off x="1963456" y="5564269"/>
            <a:ext cx="240367" cy="260089"/>
          </a:xfrm>
          <a:prstGeom prst="line">
            <a:avLst/>
          </a:prstGeom>
          <a:noFill/>
          <a:ln w="9525" cap="flat" cmpd="sng" algn="ctr">
            <a:solidFill>
              <a:srgbClr val="505050"/>
            </a:solidFill>
            <a:prstDash val="solid"/>
            <a:headEnd type="none"/>
            <a:tailEnd type="none"/>
          </a:ln>
          <a:effectLst/>
        </p:spPr>
      </p:cxnSp>
      <p:cxnSp>
        <p:nvCxnSpPr>
          <p:cNvPr id="86" name="Straight Connector 85">
            <a:extLst>
              <a:ext uri="{FF2B5EF4-FFF2-40B4-BE49-F238E27FC236}">
                <a16:creationId xmlns:a16="http://schemas.microsoft.com/office/drawing/2014/main" id="{CDBD228E-E9E5-4EDD-BB82-F2D35C79777B}"/>
              </a:ext>
            </a:extLst>
          </p:cNvPr>
          <p:cNvCxnSpPr>
            <a:cxnSpLocks/>
            <a:stCxn id="73" idx="2"/>
            <a:endCxn id="72" idx="7"/>
          </p:cNvCxnSpPr>
          <p:nvPr/>
        </p:nvCxnSpPr>
        <p:spPr>
          <a:xfrm flipH="1">
            <a:off x="1963456" y="5038618"/>
            <a:ext cx="240367" cy="785740"/>
          </a:xfrm>
          <a:prstGeom prst="line">
            <a:avLst/>
          </a:prstGeom>
          <a:noFill/>
          <a:ln w="9525" cap="flat" cmpd="sng" algn="ctr">
            <a:solidFill>
              <a:srgbClr val="505050"/>
            </a:solidFill>
            <a:prstDash val="solid"/>
            <a:headEnd type="none"/>
            <a:tailEnd type="none"/>
          </a:ln>
          <a:effectLst/>
        </p:spPr>
      </p:cxnSp>
      <p:sp>
        <p:nvSpPr>
          <p:cNvPr id="87" name="Oval 86">
            <a:extLst>
              <a:ext uri="{FF2B5EF4-FFF2-40B4-BE49-F238E27FC236}">
                <a16:creationId xmlns:a16="http://schemas.microsoft.com/office/drawing/2014/main" id="{75F85C6F-9567-4A66-8A5A-B114EBBF49E6}"/>
              </a:ext>
            </a:extLst>
          </p:cNvPr>
          <p:cNvSpPr/>
          <p:nvPr/>
        </p:nvSpPr>
        <p:spPr bwMode="auto">
          <a:xfrm>
            <a:off x="1041571" y="128152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6D2F6375-F759-405D-8D15-ABB98636FC32}"/>
              </a:ext>
            </a:extLst>
          </p:cNvPr>
          <p:cNvSpPr/>
          <p:nvPr/>
        </p:nvSpPr>
        <p:spPr bwMode="auto">
          <a:xfrm>
            <a:off x="1041571" y="180717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40F2EA52-DDC7-4768-9C7C-6D674037E996}"/>
              </a:ext>
            </a:extLst>
          </p:cNvPr>
          <p:cNvSpPr/>
          <p:nvPr/>
        </p:nvSpPr>
        <p:spPr bwMode="auto">
          <a:xfrm>
            <a:off x="1619122" y="104751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E26597D-156E-4273-8111-60DB04AE1E58}"/>
              </a:ext>
            </a:extLst>
          </p:cNvPr>
          <p:cNvSpPr/>
          <p:nvPr/>
        </p:nvSpPr>
        <p:spPr bwMode="auto">
          <a:xfrm>
            <a:off x="1622697" y="1610688"/>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11F3377C-FB6C-4847-B1E1-E19917542E4E}"/>
              </a:ext>
            </a:extLst>
          </p:cNvPr>
          <p:cNvSpPr/>
          <p:nvPr/>
        </p:nvSpPr>
        <p:spPr bwMode="auto">
          <a:xfrm>
            <a:off x="1619122" y="2209513"/>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CFDE5446-A714-40DE-A977-0DD11DC9DD2B}"/>
              </a:ext>
            </a:extLst>
          </p:cNvPr>
          <p:cNvSpPr/>
          <p:nvPr/>
        </p:nvSpPr>
        <p:spPr bwMode="auto">
          <a:xfrm>
            <a:off x="2203823" y="128152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B5EE89F9-B384-481B-94BD-E1FD2087F7DC}"/>
              </a:ext>
            </a:extLst>
          </p:cNvPr>
          <p:cNvSpPr/>
          <p:nvPr/>
        </p:nvSpPr>
        <p:spPr bwMode="auto">
          <a:xfrm>
            <a:off x="2203823" y="180717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4A717A9-D332-4E25-8F25-E9AAF5DB9A50}"/>
              </a:ext>
            </a:extLst>
          </p:cNvPr>
          <p:cNvCxnSpPr>
            <a:cxnSpLocks/>
          </p:cNvCxnSpPr>
          <p:nvPr/>
        </p:nvCxnSpPr>
        <p:spPr>
          <a:xfrm flipV="1">
            <a:off x="1444983" y="1390932"/>
            <a:ext cx="233217" cy="91762"/>
          </a:xfrm>
          <a:prstGeom prst="line">
            <a:avLst/>
          </a:prstGeom>
          <a:noFill/>
          <a:ln w="9525" cap="flat" cmpd="sng" algn="ctr">
            <a:solidFill>
              <a:srgbClr val="505050"/>
            </a:solidFill>
            <a:prstDash val="solid"/>
            <a:headEnd type="none"/>
            <a:tailEnd type="none"/>
          </a:ln>
          <a:effectLst/>
        </p:spPr>
      </p:cxnSp>
      <p:cxnSp>
        <p:nvCxnSpPr>
          <p:cNvPr id="95" name="Straight Connector 94">
            <a:extLst>
              <a:ext uri="{FF2B5EF4-FFF2-40B4-BE49-F238E27FC236}">
                <a16:creationId xmlns:a16="http://schemas.microsoft.com/office/drawing/2014/main" id="{8D26FC31-C1D9-4C1D-9013-9B1E46D43CD3}"/>
              </a:ext>
            </a:extLst>
          </p:cNvPr>
          <p:cNvCxnSpPr>
            <a:cxnSpLocks/>
          </p:cNvCxnSpPr>
          <p:nvPr/>
        </p:nvCxnSpPr>
        <p:spPr>
          <a:xfrm flipV="1">
            <a:off x="1444983" y="1811856"/>
            <a:ext cx="177714" cy="196489"/>
          </a:xfrm>
          <a:prstGeom prst="line">
            <a:avLst/>
          </a:prstGeom>
          <a:noFill/>
          <a:ln w="9525" cap="flat" cmpd="sng" algn="ctr">
            <a:solidFill>
              <a:srgbClr val="505050"/>
            </a:solidFill>
            <a:prstDash val="solid"/>
            <a:headEnd type="none"/>
            <a:tailEnd type="none"/>
          </a:ln>
          <a:effectLst/>
        </p:spPr>
      </p:cxnSp>
      <p:cxnSp>
        <p:nvCxnSpPr>
          <p:cNvPr id="96" name="Straight Connector 95">
            <a:extLst>
              <a:ext uri="{FF2B5EF4-FFF2-40B4-BE49-F238E27FC236}">
                <a16:creationId xmlns:a16="http://schemas.microsoft.com/office/drawing/2014/main" id="{A99DD2A3-CE47-41C4-93AD-FFA8A92475F2}"/>
              </a:ext>
            </a:extLst>
          </p:cNvPr>
          <p:cNvCxnSpPr>
            <a:cxnSpLocks/>
          </p:cNvCxnSpPr>
          <p:nvPr/>
        </p:nvCxnSpPr>
        <p:spPr>
          <a:xfrm flipV="1">
            <a:off x="1444983" y="1390932"/>
            <a:ext cx="233217" cy="617413"/>
          </a:xfrm>
          <a:prstGeom prst="line">
            <a:avLst/>
          </a:prstGeom>
          <a:noFill/>
          <a:ln w="9525" cap="flat" cmpd="sng" algn="ctr">
            <a:solidFill>
              <a:srgbClr val="505050"/>
            </a:solidFill>
            <a:prstDash val="solid"/>
            <a:headEnd type="none"/>
            <a:tailEnd type="none"/>
          </a:ln>
          <a:effectLst/>
        </p:spPr>
      </p:cxnSp>
      <p:cxnSp>
        <p:nvCxnSpPr>
          <p:cNvPr id="97" name="Straight Connector 96">
            <a:extLst>
              <a:ext uri="{FF2B5EF4-FFF2-40B4-BE49-F238E27FC236}">
                <a16:creationId xmlns:a16="http://schemas.microsoft.com/office/drawing/2014/main" id="{ECB96FC9-F157-47FF-A399-C5FD2372BD4D}"/>
              </a:ext>
            </a:extLst>
          </p:cNvPr>
          <p:cNvCxnSpPr>
            <a:cxnSpLocks/>
          </p:cNvCxnSpPr>
          <p:nvPr/>
        </p:nvCxnSpPr>
        <p:spPr>
          <a:xfrm flipH="1" flipV="1">
            <a:off x="1444983" y="1482694"/>
            <a:ext cx="177714" cy="329162"/>
          </a:xfrm>
          <a:prstGeom prst="line">
            <a:avLst/>
          </a:prstGeom>
          <a:noFill/>
          <a:ln w="9525" cap="flat" cmpd="sng" algn="ctr">
            <a:solidFill>
              <a:srgbClr val="505050"/>
            </a:solidFill>
            <a:prstDash val="solid"/>
            <a:headEnd type="none"/>
            <a:tailEnd type="none"/>
          </a:ln>
          <a:effectLst/>
        </p:spPr>
      </p:cxnSp>
      <p:cxnSp>
        <p:nvCxnSpPr>
          <p:cNvPr id="98" name="Straight Connector 97">
            <a:extLst>
              <a:ext uri="{FF2B5EF4-FFF2-40B4-BE49-F238E27FC236}">
                <a16:creationId xmlns:a16="http://schemas.microsoft.com/office/drawing/2014/main" id="{AAA1DF29-6664-4B9B-B24D-EDC7ABC1AE55}"/>
              </a:ext>
            </a:extLst>
          </p:cNvPr>
          <p:cNvCxnSpPr>
            <a:cxnSpLocks/>
          </p:cNvCxnSpPr>
          <p:nvPr/>
        </p:nvCxnSpPr>
        <p:spPr>
          <a:xfrm flipH="1" flipV="1">
            <a:off x="1444983" y="2008345"/>
            <a:ext cx="233217" cy="260089"/>
          </a:xfrm>
          <a:prstGeom prst="line">
            <a:avLst/>
          </a:prstGeom>
          <a:noFill/>
          <a:ln w="9525" cap="flat" cmpd="sng" algn="ctr">
            <a:solidFill>
              <a:srgbClr val="505050"/>
            </a:solidFill>
            <a:prstDash val="solid"/>
            <a:headEnd type="none"/>
            <a:tailEnd type="none"/>
          </a:ln>
          <a:effectLst/>
        </p:spPr>
      </p:cxnSp>
      <p:cxnSp>
        <p:nvCxnSpPr>
          <p:cNvPr id="99" name="Straight Connector 98">
            <a:extLst>
              <a:ext uri="{FF2B5EF4-FFF2-40B4-BE49-F238E27FC236}">
                <a16:creationId xmlns:a16="http://schemas.microsoft.com/office/drawing/2014/main" id="{F0C8167F-F645-4C56-A2B1-4C3FF9FFC981}"/>
              </a:ext>
            </a:extLst>
          </p:cNvPr>
          <p:cNvCxnSpPr>
            <a:cxnSpLocks/>
          </p:cNvCxnSpPr>
          <p:nvPr/>
        </p:nvCxnSpPr>
        <p:spPr>
          <a:xfrm flipH="1" flipV="1">
            <a:off x="1444983" y="1482694"/>
            <a:ext cx="233217" cy="785740"/>
          </a:xfrm>
          <a:prstGeom prst="line">
            <a:avLst/>
          </a:prstGeom>
          <a:noFill/>
          <a:ln w="9525" cap="flat" cmpd="sng" algn="ctr">
            <a:solidFill>
              <a:srgbClr val="505050"/>
            </a:solidFill>
            <a:prstDash val="solid"/>
            <a:headEnd type="none"/>
            <a:tailEnd type="none"/>
          </a:ln>
          <a:effectLst/>
        </p:spPr>
      </p:cxnSp>
      <p:cxnSp>
        <p:nvCxnSpPr>
          <p:cNvPr id="100" name="Straight Connector 99">
            <a:extLst>
              <a:ext uri="{FF2B5EF4-FFF2-40B4-BE49-F238E27FC236}">
                <a16:creationId xmlns:a16="http://schemas.microsoft.com/office/drawing/2014/main" id="{79A2347D-986A-42C2-B0D9-69950CC849D8}"/>
              </a:ext>
            </a:extLst>
          </p:cNvPr>
          <p:cNvCxnSpPr>
            <a:cxnSpLocks/>
          </p:cNvCxnSpPr>
          <p:nvPr/>
        </p:nvCxnSpPr>
        <p:spPr>
          <a:xfrm flipH="1" flipV="1">
            <a:off x="1963456" y="1390932"/>
            <a:ext cx="240367" cy="91762"/>
          </a:xfrm>
          <a:prstGeom prst="line">
            <a:avLst/>
          </a:prstGeom>
          <a:noFill/>
          <a:ln w="9525" cap="flat" cmpd="sng" algn="ctr">
            <a:solidFill>
              <a:srgbClr val="505050"/>
            </a:solidFill>
            <a:prstDash val="solid"/>
            <a:headEnd type="none"/>
            <a:tailEnd type="none"/>
          </a:ln>
          <a:effectLst/>
        </p:spPr>
      </p:cxnSp>
      <p:cxnSp>
        <p:nvCxnSpPr>
          <p:cNvPr id="101" name="Straight Connector 100">
            <a:extLst>
              <a:ext uri="{FF2B5EF4-FFF2-40B4-BE49-F238E27FC236}">
                <a16:creationId xmlns:a16="http://schemas.microsoft.com/office/drawing/2014/main" id="{FC5A620C-31C0-44F8-B329-49692AD30015}"/>
              </a:ext>
            </a:extLst>
          </p:cNvPr>
          <p:cNvCxnSpPr>
            <a:cxnSpLocks/>
          </p:cNvCxnSpPr>
          <p:nvPr/>
        </p:nvCxnSpPr>
        <p:spPr>
          <a:xfrm flipH="1" flipV="1">
            <a:off x="1963456" y="1390932"/>
            <a:ext cx="240367" cy="617413"/>
          </a:xfrm>
          <a:prstGeom prst="line">
            <a:avLst/>
          </a:prstGeom>
          <a:noFill/>
          <a:ln w="9525" cap="flat" cmpd="sng" algn="ctr">
            <a:solidFill>
              <a:srgbClr val="505050"/>
            </a:solidFill>
            <a:prstDash val="solid"/>
            <a:headEnd type="none"/>
            <a:tailEnd type="none"/>
          </a:ln>
          <a:effectLst/>
        </p:spPr>
      </p:cxnSp>
      <p:cxnSp>
        <p:nvCxnSpPr>
          <p:cNvPr id="102" name="Straight Connector 101">
            <a:extLst>
              <a:ext uri="{FF2B5EF4-FFF2-40B4-BE49-F238E27FC236}">
                <a16:creationId xmlns:a16="http://schemas.microsoft.com/office/drawing/2014/main" id="{D52B715A-EE3A-4A96-B775-B7CC34EF0569}"/>
              </a:ext>
            </a:extLst>
          </p:cNvPr>
          <p:cNvCxnSpPr>
            <a:cxnSpLocks/>
          </p:cNvCxnSpPr>
          <p:nvPr/>
        </p:nvCxnSpPr>
        <p:spPr>
          <a:xfrm flipH="1">
            <a:off x="2026109" y="1482694"/>
            <a:ext cx="177714" cy="329162"/>
          </a:xfrm>
          <a:prstGeom prst="line">
            <a:avLst/>
          </a:prstGeom>
          <a:noFill/>
          <a:ln w="9525" cap="flat" cmpd="sng" algn="ctr">
            <a:solidFill>
              <a:srgbClr val="505050"/>
            </a:solidFill>
            <a:prstDash val="solid"/>
            <a:headEnd type="none"/>
            <a:tailEnd type="none"/>
          </a:ln>
          <a:effectLst/>
        </p:spPr>
      </p:cxnSp>
      <p:cxnSp>
        <p:nvCxnSpPr>
          <p:cNvPr id="103" name="Straight Connector 102">
            <a:extLst>
              <a:ext uri="{FF2B5EF4-FFF2-40B4-BE49-F238E27FC236}">
                <a16:creationId xmlns:a16="http://schemas.microsoft.com/office/drawing/2014/main" id="{2D7ABE2A-CA07-4B82-B831-AC75C516A91B}"/>
              </a:ext>
            </a:extLst>
          </p:cNvPr>
          <p:cNvCxnSpPr>
            <a:cxnSpLocks/>
          </p:cNvCxnSpPr>
          <p:nvPr/>
        </p:nvCxnSpPr>
        <p:spPr>
          <a:xfrm flipH="1" flipV="1">
            <a:off x="2026109" y="1811856"/>
            <a:ext cx="177714" cy="213372"/>
          </a:xfrm>
          <a:prstGeom prst="line">
            <a:avLst/>
          </a:prstGeom>
          <a:noFill/>
          <a:ln w="9525" cap="flat" cmpd="sng" algn="ctr">
            <a:solidFill>
              <a:srgbClr val="505050"/>
            </a:solidFill>
            <a:prstDash val="solid"/>
            <a:headEnd type="none"/>
            <a:tailEnd type="none"/>
          </a:ln>
          <a:effectLst/>
        </p:spPr>
      </p:cxnSp>
      <p:cxnSp>
        <p:nvCxnSpPr>
          <p:cNvPr id="104" name="Straight Connector 103">
            <a:extLst>
              <a:ext uri="{FF2B5EF4-FFF2-40B4-BE49-F238E27FC236}">
                <a16:creationId xmlns:a16="http://schemas.microsoft.com/office/drawing/2014/main" id="{05692FA6-B62D-42A9-8A69-E23C8F0E9A2B}"/>
              </a:ext>
            </a:extLst>
          </p:cNvPr>
          <p:cNvCxnSpPr>
            <a:cxnSpLocks/>
          </p:cNvCxnSpPr>
          <p:nvPr/>
        </p:nvCxnSpPr>
        <p:spPr>
          <a:xfrm flipH="1">
            <a:off x="1963456" y="2008345"/>
            <a:ext cx="240367" cy="260089"/>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47812715-A58C-4F53-87E1-74017B4B437A}"/>
              </a:ext>
            </a:extLst>
          </p:cNvPr>
          <p:cNvCxnSpPr>
            <a:cxnSpLocks/>
          </p:cNvCxnSpPr>
          <p:nvPr/>
        </p:nvCxnSpPr>
        <p:spPr>
          <a:xfrm flipH="1">
            <a:off x="1963456" y="1482694"/>
            <a:ext cx="240367" cy="785740"/>
          </a:xfrm>
          <a:prstGeom prst="line">
            <a:avLst/>
          </a:prstGeom>
          <a:noFill/>
          <a:ln w="9525" cap="flat" cmpd="sng" algn="ctr">
            <a:solidFill>
              <a:srgbClr val="505050"/>
            </a:solidFill>
            <a:prstDash val="solid"/>
            <a:headEnd type="none"/>
            <a:tailEnd type="none"/>
          </a:ln>
          <a:effectLst/>
        </p:spPr>
      </p:cxnSp>
      <p:sp>
        <p:nvSpPr>
          <p:cNvPr id="126" name="Oval 125">
            <a:extLst>
              <a:ext uri="{FF2B5EF4-FFF2-40B4-BE49-F238E27FC236}">
                <a16:creationId xmlns:a16="http://schemas.microsoft.com/office/drawing/2014/main" id="{FC696564-8623-4DE6-B994-68FD3DD02B63}"/>
              </a:ext>
            </a:extLst>
          </p:cNvPr>
          <p:cNvSpPr/>
          <p:nvPr/>
        </p:nvSpPr>
        <p:spPr bwMode="auto">
          <a:xfrm>
            <a:off x="679612" y="5076758"/>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559DA7BF-0187-4ACF-9C7A-7EEBF22FFEB0}"/>
              </a:ext>
            </a:extLst>
          </p:cNvPr>
          <p:cNvSpPr/>
          <p:nvPr/>
        </p:nvSpPr>
        <p:spPr bwMode="auto">
          <a:xfrm>
            <a:off x="2550721" y="1544483"/>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DF714F78-6789-4DF2-88A5-36C585D087F7}"/>
              </a:ext>
            </a:extLst>
          </p:cNvPr>
          <p:cNvSpPr txBox="1"/>
          <p:nvPr/>
        </p:nvSpPr>
        <p:spPr>
          <a:xfrm>
            <a:off x="7306260" y="2981770"/>
            <a:ext cx="2251544" cy="904863"/>
          </a:xfrm>
          <a:prstGeom prst="rect">
            <a:avLst/>
          </a:prstGeom>
          <a:noFill/>
        </p:spPr>
        <p:txBody>
          <a:bodyPr wrap="square" lIns="182880" tIns="146304" rIns="182880" bIns="146304" rtlCol="0">
            <a:spAutoFit/>
          </a:bodyPr>
          <a:lstStyle/>
          <a:p>
            <a:pPr>
              <a:lnSpc>
                <a:spcPct val="90000"/>
              </a:lnSpc>
              <a:spcAft>
                <a:spcPts val="600"/>
              </a:spcAft>
            </a:pPr>
            <a:r>
              <a:rPr lang="en-US" sz="4400">
                <a:solidFill>
                  <a:srgbClr val="3891D3"/>
                </a:solidFill>
              </a:rPr>
              <a:t>Disease</a:t>
            </a:r>
          </a:p>
        </p:txBody>
      </p:sp>
      <p:sp>
        <p:nvSpPr>
          <p:cNvPr id="153" name="Oval 152">
            <a:extLst>
              <a:ext uri="{FF2B5EF4-FFF2-40B4-BE49-F238E27FC236}">
                <a16:creationId xmlns:a16="http://schemas.microsoft.com/office/drawing/2014/main" id="{17D90B73-4DE5-40CB-9488-4F54805BCD41}"/>
              </a:ext>
            </a:extLst>
          </p:cNvPr>
          <p:cNvSpPr/>
          <p:nvPr/>
        </p:nvSpPr>
        <p:spPr bwMode="auto">
          <a:xfrm>
            <a:off x="2590161" y="5022811"/>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0" descr="Doctor">
            <a:extLst>
              <a:ext uri="{FF2B5EF4-FFF2-40B4-BE49-F238E27FC236}">
                <a16:creationId xmlns:a16="http://schemas.microsoft.com/office/drawing/2014/main" id="{2D1EEB40-F9A0-4068-ADBA-B94D5A2FFA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8963" y="3764565"/>
            <a:ext cx="2438727" cy="2438727"/>
          </a:xfrm>
          <a:prstGeom prst="rect">
            <a:avLst/>
          </a:prstGeom>
        </p:spPr>
      </p:pic>
      <p:pic>
        <p:nvPicPr>
          <p:cNvPr id="47" name="Graphic 46" descr="User">
            <a:extLst>
              <a:ext uri="{FF2B5EF4-FFF2-40B4-BE49-F238E27FC236}">
                <a16:creationId xmlns:a16="http://schemas.microsoft.com/office/drawing/2014/main" id="{F2378140-85B3-4381-A0DF-4828EF3A64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8963" y="648045"/>
            <a:ext cx="2438726" cy="2438726"/>
          </a:xfrm>
          <a:prstGeom prst="rect">
            <a:avLst/>
          </a:prstGeom>
        </p:spPr>
      </p:pic>
      <p:sp>
        <p:nvSpPr>
          <p:cNvPr id="120" name="TextBox 119">
            <a:extLst>
              <a:ext uri="{FF2B5EF4-FFF2-40B4-BE49-F238E27FC236}">
                <a16:creationId xmlns:a16="http://schemas.microsoft.com/office/drawing/2014/main" id="{08F2B723-C283-4C9C-899D-308018ADBB5C}"/>
              </a:ext>
            </a:extLst>
          </p:cNvPr>
          <p:cNvSpPr txBox="1"/>
          <p:nvPr/>
        </p:nvSpPr>
        <p:spPr>
          <a:xfrm>
            <a:off x="2590161" y="2981770"/>
            <a:ext cx="3644392"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Aggregation</a:t>
            </a:r>
          </a:p>
        </p:txBody>
      </p:sp>
      <p:cxnSp>
        <p:nvCxnSpPr>
          <p:cNvPr id="121" name="Straight Arrow Connector 120">
            <a:extLst>
              <a:ext uri="{FF2B5EF4-FFF2-40B4-BE49-F238E27FC236}">
                <a16:creationId xmlns:a16="http://schemas.microsoft.com/office/drawing/2014/main" id="{2D00B704-BAC1-483C-95C8-A704274687A8}"/>
              </a:ext>
            </a:extLst>
          </p:cNvPr>
          <p:cNvCxnSpPr>
            <a:cxnSpLocks/>
            <a:stCxn id="164" idx="5"/>
            <a:endCxn id="120" idx="0"/>
          </p:cNvCxnSpPr>
          <p:nvPr/>
        </p:nvCxnSpPr>
        <p:spPr>
          <a:xfrm>
            <a:off x="2895055" y="1887898"/>
            <a:ext cx="1517302" cy="1093872"/>
          </a:xfrm>
          <a:prstGeom prst="straightConnector1">
            <a:avLst/>
          </a:prstGeom>
          <a:noFill/>
          <a:ln w="57150" cap="flat" cmpd="sng" algn="ctr">
            <a:solidFill>
              <a:srgbClr val="505050"/>
            </a:solidFill>
            <a:prstDash val="solid"/>
            <a:headEnd type="none"/>
            <a:tailEnd type="triangle"/>
          </a:ln>
          <a:effectLst/>
        </p:spPr>
      </p:cxnSp>
      <p:cxnSp>
        <p:nvCxnSpPr>
          <p:cNvPr id="123" name="Straight Arrow Connector 122">
            <a:extLst>
              <a:ext uri="{FF2B5EF4-FFF2-40B4-BE49-F238E27FC236}">
                <a16:creationId xmlns:a16="http://schemas.microsoft.com/office/drawing/2014/main" id="{F7264D1E-47C3-41D9-A33A-B7621567ED81}"/>
              </a:ext>
            </a:extLst>
          </p:cNvPr>
          <p:cNvCxnSpPr>
            <a:cxnSpLocks/>
            <a:stCxn id="153" idx="7"/>
            <a:endCxn id="120" idx="2"/>
          </p:cNvCxnSpPr>
          <p:nvPr/>
        </p:nvCxnSpPr>
        <p:spPr>
          <a:xfrm flipV="1">
            <a:off x="2934495" y="3886633"/>
            <a:ext cx="1477862" cy="1195099"/>
          </a:xfrm>
          <a:prstGeom prst="straightConnector1">
            <a:avLst/>
          </a:prstGeom>
          <a:noFill/>
          <a:ln w="57150" cap="flat" cmpd="sng" algn="ctr">
            <a:solidFill>
              <a:srgbClr val="505050"/>
            </a:solidFill>
            <a:prstDash val="solid"/>
            <a:headEnd type="none"/>
            <a:tailEnd type="triangle"/>
          </a:ln>
          <a:effectLst/>
        </p:spPr>
      </p:cxnSp>
      <p:cxnSp>
        <p:nvCxnSpPr>
          <p:cNvPr id="128" name="Straight Arrow Connector 127">
            <a:extLst>
              <a:ext uri="{FF2B5EF4-FFF2-40B4-BE49-F238E27FC236}">
                <a16:creationId xmlns:a16="http://schemas.microsoft.com/office/drawing/2014/main" id="{7C22F6AC-7B65-4301-A818-1E8C9ECC069E}"/>
              </a:ext>
            </a:extLst>
          </p:cNvPr>
          <p:cNvCxnSpPr>
            <a:cxnSpLocks/>
            <a:stCxn id="120" idx="3"/>
            <a:endCxn id="113" idx="1"/>
          </p:cNvCxnSpPr>
          <p:nvPr/>
        </p:nvCxnSpPr>
        <p:spPr>
          <a:xfrm>
            <a:off x="6234553" y="3434202"/>
            <a:ext cx="1071707" cy="0"/>
          </a:xfrm>
          <a:prstGeom prst="straightConnector1">
            <a:avLst/>
          </a:prstGeom>
          <a:noFill/>
          <a:ln w="57150" cap="flat" cmpd="sng" algn="ctr">
            <a:solidFill>
              <a:srgbClr val="505050"/>
            </a:solidFill>
            <a:prstDash val="solid"/>
            <a:headEnd type="none"/>
            <a:tailEnd type="triangle"/>
          </a:ln>
          <a:effectLst/>
        </p:spPr>
      </p:cxnSp>
      <p:cxnSp>
        <p:nvCxnSpPr>
          <p:cNvPr id="129" name="Connector: Elbow 128">
            <a:extLst>
              <a:ext uri="{FF2B5EF4-FFF2-40B4-BE49-F238E27FC236}">
                <a16:creationId xmlns:a16="http://schemas.microsoft.com/office/drawing/2014/main" id="{F8D43ED2-9D09-4F6B-8BFD-78465011FF23}"/>
              </a:ext>
            </a:extLst>
          </p:cNvPr>
          <p:cNvCxnSpPr>
            <a:cxnSpLocks/>
          </p:cNvCxnSpPr>
          <p:nvPr/>
        </p:nvCxnSpPr>
        <p:spPr>
          <a:xfrm rot="10800000">
            <a:off x="892887" y="3506996"/>
            <a:ext cx="5787612" cy="2853073"/>
          </a:xfrm>
          <a:prstGeom prst="bentConnector3">
            <a:avLst>
              <a:gd name="adj1" fmla="val 11236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FA3C3088-2312-436A-828D-A807547C01B1}"/>
              </a:ext>
            </a:extLst>
          </p:cNvPr>
          <p:cNvPicPr>
            <a:picLocks noChangeAspect="1"/>
          </p:cNvPicPr>
          <p:nvPr/>
        </p:nvPicPr>
        <p:blipFill>
          <a:blip r:embed="rId7"/>
          <a:stretch>
            <a:fillRect/>
          </a:stretch>
        </p:blipFill>
        <p:spPr>
          <a:xfrm>
            <a:off x="6931695" y="5026122"/>
            <a:ext cx="1613921" cy="1605545"/>
          </a:xfrm>
          <a:prstGeom prst="rect">
            <a:avLst/>
          </a:prstGeom>
          <a:ln w="57150">
            <a:solidFill>
              <a:srgbClr val="FF0000"/>
            </a:solidFill>
          </a:ln>
        </p:spPr>
      </p:pic>
      <p:pic>
        <p:nvPicPr>
          <p:cNvPr id="106" name="Graphic 105" descr="Help">
            <a:extLst>
              <a:ext uri="{FF2B5EF4-FFF2-40B4-BE49-F238E27FC236}">
                <a16:creationId xmlns:a16="http://schemas.microsoft.com/office/drawing/2014/main" id="{766A6CB0-A1D8-4D07-99B6-1F91176319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89116" y="4857942"/>
            <a:ext cx="1509502" cy="1509502"/>
          </a:xfrm>
          <a:prstGeom prst="rect">
            <a:avLst/>
          </a:prstGeom>
        </p:spPr>
      </p:pic>
      <p:pic>
        <p:nvPicPr>
          <p:cNvPr id="107" name="Graphic 106" descr="Help">
            <a:extLst>
              <a:ext uri="{FF2B5EF4-FFF2-40B4-BE49-F238E27FC236}">
                <a16:creationId xmlns:a16="http://schemas.microsoft.com/office/drawing/2014/main" id="{E0B56279-508C-45C8-9A90-103D360209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8543" y="1807177"/>
            <a:ext cx="1509502" cy="1509502"/>
          </a:xfrm>
          <a:prstGeom prst="rect">
            <a:avLst/>
          </a:prstGeom>
        </p:spPr>
      </p:pic>
      <p:sp>
        <p:nvSpPr>
          <p:cNvPr id="108" name="Slide Number Placeholder 1">
            <a:extLst>
              <a:ext uri="{FF2B5EF4-FFF2-40B4-BE49-F238E27FC236}">
                <a16:creationId xmlns:a16="http://schemas.microsoft.com/office/drawing/2014/main" id="{8DB7C569-6320-4551-8CF4-91B496B6E44C}"/>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4</a:t>
            </a:fld>
            <a:endParaRPr lang="en-US">
              <a:solidFill>
                <a:srgbClr val="505050">
                  <a:tint val="75000"/>
                </a:srgbClr>
              </a:solidFill>
              <a:latin typeface="Segoe UI"/>
            </a:endParaRPr>
          </a:p>
        </p:txBody>
      </p:sp>
      <p:sp>
        <p:nvSpPr>
          <p:cNvPr id="2" name="TextBox 1">
            <a:extLst>
              <a:ext uri="{FF2B5EF4-FFF2-40B4-BE49-F238E27FC236}">
                <a16:creationId xmlns:a16="http://schemas.microsoft.com/office/drawing/2014/main" id="{976B9DCF-AF0E-4320-8A3D-2E0677F1E127}"/>
              </a:ext>
            </a:extLst>
          </p:cNvPr>
          <p:cNvSpPr txBox="1"/>
          <p:nvPr/>
        </p:nvSpPr>
        <p:spPr>
          <a:xfrm>
            <a:off x="4982281" y="4532104"/>
            <a:ext cx="575745" cy="830997"/>
          </a:xfrm>
          <a:prstGeom prst="rect">
            <a:avLst/>
          </a:prstGeom>
          <a:noFill/>
        </p:spPr>
        <p:txBody>
          <a:bodyPr wrap="square" rtlCol="0">
            <a:spAutoFit/>
          </a:bodyPr>
          <a:lstStyle/>
          <a:p>
            <a:r>
              <a:rPr lang="en-US" sz="4800" b="1"/>
              <a:t>1</a:t>
            </a:r>
          </a:p>
        </p:txBody>
      </p:sp>
      <p:sp>
        <p:nvSpPr>
          <p:cNvPr id="109" name="TextBox 108">
            <a:extLst>
              <a:ext uri="{FF2B5EF4-FFF2-40B4-BE49-F238E27FC236}">
                <a16:creationId xmlns:a16="http://schemas.microsoft.com/office/drawing/2014/main" id="{8DE85F30-409F-42DA-A3AF-992178704DB1}"/>
              </a:ext>
            </a:extLst>
          </p:cNvPr>
          <p:cNvSpPr txBox="1"/>
          <p:nvPr/>
        </p:nvSpPr>
        <p:spPr>
          <a:xfrm>
            <a:off x="7018387" y="1399387"/>
            <a:ext cx="575745" cy="830997"/>
          </a:xfrm>
          <a:prstGeom prst="rect">
            <a:avLst/>
          </a:prstGeom>
          <a:noFill/>
        </p:spPr>
        <p:txBody>
          <a:bodyPr wrap="square" rtlCol="0">
            <a:spAutoFit/>
          </a:bodyPr>
          <a:lstStyle/>
          <a:p>
            <a:r>
              <a:rPr lang="en-US" sz="4800" b="1"/>
              <a:t>2</a:t>
            </a:r>
          </a:p>
        </p:txBody>
      </p:sp>
    </p:spTree>
    <p:extLst>
      <p:ext uri="{BB962C8B-B14F-4D97-AF65-F5344CB8AC3E}">
        <p14:creationId xmlns:p14="http://schemas.microsoft.com/office/powerpoint/2010/main" val="670598431"/>
      </p:ext>
    </p:extLst>
  </p:cSld>
  <p:clrMapOvr>
    <a:masterClrMapping/>
  </p:clrMapOvr>
  <mc:AlternateContent xmlns:mc="http://schemas.openxmlformats.org/markup-compatibility/2006" xmlns:p14="http://schemas.microsoft.com/office/powerpoint/2010/main">
    <mc:Choice Requires="p14">
      <p:transition spd="slow" p14:dur="2000" advTm="33562"/>
    </mc:Choice>
    <mc:Fallback xmlns="">
      <p:transition spd="slow" advTm="3356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BBB6622A-D4F3-4417-8EE3-777A29319A00}"/>
              </a:ext>
            </a:extLst>
          </p:cNvPr>
          <p:cNvGraphicFramePr>
            <a:graphicFrameLocks/>
          </p:cNvGraphicFramePr>
          <p:nvPr/>
        </p:nvGraphicFramePr>
        <p:xfrm>
          <a:off x="0" y="1376967"/>
          <a:ext cx="12191134" cy="5493851"/>
        </p:xfrm>
        <a:graphic>
          <a:graphicData uri="http://schemas.openxmlformats.org/drawingml/2006/chart">
            <c:chart xmlns:c="http://schemas.openxmlformats.org/drawingml/2006/chart" xmlns:r="http://schemas.openxmlformats.org/officeDocument/2006/relationships" r:id="rId3"/>
          </a:graphicData>
        </a:graphic>
      </p:graphicFrame>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Non-uniform </a:t>
            </a:r>
            <a:r>
              <a:rPr lang="en-US" sz="5200">
                <a:gradFill>
                  <a:gsLst>
                    <a:gs pos="1250">
                      <a:srgbClr val="505050"/>
                    </a:gs>
                    <a:gs pos="100000">
                      <a:srgbClr val="505050"/>
                    </a:gs>
                  </a:gsLst>
                  <a:lin ang="5400000" scaled="0"/>
                </a:gradFill>
                <a:latin typeface="Segoe UI Light"/>
              </a:rPr>
              <a:t>D</a:t>
            </a:r>
            <a:r>
              <a:rPr kumimoji="0" lang="en-US" sz="5200"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ata</a:t>
            </a: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r>
              <a:rPr lang="en-US" sz="5200">
                <a:gradFill>
                  <a:gsLst>
                    <a:gs pos="1250">
                      <a:srgbClr val="505050"/>
                    </a:gs>
                    <a:gs pos="100000">
                      <a:srgbClr val="505050"/>
                    </a:gs>
                  </a:gsLst>
                  <a:lin ang="5400000" scaled="0"/>
                </a:gradFill>
                <a:latin typeface="Segoe UI Light"/>
              </a:rPr>
              <a:t>D</a:t>
            </a:r>
            <a:r>
              <a:rPr kumimoji="0" lang="en-US" sz="5200"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istribution</a:t>
            </a: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DA57E5-ACA1-4BC9-B4EB-2A80FC9324B9}"/>
                  </a:ext>
                </a:extLst>
              </p:cNvPr>
              <p:cNvSpPr txBox="1"/>
              <p:nvPr/>
            </p:nvSpPr>
            <p:spPr>
              <a:xfrm>
                <a:off x="682906" y="705755"/>
                <a:ext cx="11509093" cy="6140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2300" b="1" i="1" u="none" strike="noStrike" kern="1200" cap="none" spc="0" normalizeH="0" baseline="0" noProof="0">
                    <a:ln>
                      <a:noFill/>
                    </a:ln>
                    <a:solidFill>
                      <a:srgbClr val="FF0000"/>
                    </a:solidFill>
                    <a:effectLst/>
                    <a:uLnTx/>
                    <a:uFillTx/>
                    <a:latin typeface="Segoe UI"/>
                    <a:ea typeface="+mn-ea"/>
                    <a:cs typeface="+mn-cs"/>
                  </a:rPr>
                  <a:t>classes 1 &amp; 2 are under-represented </a:t>
                </a:r>
              </a:p>
            </p:txBody>
          </p:sp>
        </mc:Choice>
        <mc:Fallback xmlns="">
          <p:sp>
            <p:nvSpPr>
              <p:cNvPr id="11" name="TextBox 10">
                <a:extLst>
                  <a:ext uri="{FF2B5EF4-FFF2-40B4-BE49-F238E27FC236}">
                    <a16:creationId xmlns:a16="http://schemas.microsoft.com/office/drawing/2014/main" id="{DADA57E5-ACA1-4BC9-B4EB-2A80FC9324B9}"/>
                  </a:ext>
                </a:extLst>
              </p:cNvPr>
              <p:cNvSpPr txBox="1">
                <a:spLocks noRot="1" noChangeAspect="1" noMove="1" noResize="1" noEditPoints="1" noAdjustHandles="1" noChangeArrowheads="1" noChangeShapeType="1" noTextEdit="1"/>
              </p:cNvSpPr>
              <p:nvPr/>
            </p:nvSpPr>
            <p:spPr>
              <a:xfrm>
                <a:off x="682906" y="705755"/>
                <a:ext cx="11509093" cy="614014"/>
              </a:xfrm>
              <a:prstGeom prst="rect">
                <a:avLst/>
              </a:prstGeom>
              <a:blipFill>
                <a:blip r:embed="rId4"/>
                <a:stretch>
                  <a:fillRect b="-5000"/>
                </a:stretch>
              </a:blipFill>
            </p:spPr>
            <p:txBody>
              <a:bodyPr/>
              <a:lstStyle/>
              <a:p>
                <a:r>
                  <a:rPr lang="en-US">
                    <a:noFill/>
                  </a:rPr>
                  <a:t> </a:t>
                </a:r>
              </a:p>
            </p:txBody>
          </p:sp>
        </mc:Fallback>
      </mc:AlternateContent>
      <p:sp>
        <p:nvSpPr>
          <p:cNvPr id="6" name="Slide Number Placeholder 1">
            <a:extLst>
              <a:ext uri="{FF2B5EF4-FFF2-40B4-BE49-F238E27FC236}">
                <a16:creationId xmlns:a16="http://schemas.microsoft.com/office/drawing/2014/main" id="{DB83A344-F2C1-4048-A39B-E165310A9190}"/>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40</a:t>
            </a:fld>
            <a:endParaRPr lang="en-US">
              <a:solidFill>
                <a:srgbClr val="505050">
                  <a:tint val="75000"/>
                </a:srgbClr>
              </a:solidFill>
              <a:latin typeface="Segoe UI"/>
            </a:endParaRPr>
          </a:p>
        </p:txBody>
      </p:sp>
    </p:spTree>
    <p:extLst>
      <p:ext uri="{BB962C8B-B14F-4D97-AF65-F5344CB8AC3E}">
        <p14:creationId xmlns:p14="http://schemas.microsoft.com/office/powerpoint/2010/main" val="2139237204"/>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BBB6622A-D4F3-4417-8EE3-777A29319A00}"/>
              </a:ext>
            </a:extLst>
          </p:cNvPr>
          <p:cNvGraphicFramePr>
            <a:graphicFrameLocks/>
          </p:cNvGraphicFramePr>
          <p:nvPr/>
        </p:nvGraphicFramePr>
        <p:xfrm>
          <a:off x="0" y="1376967"/>
          <a:ext cx="12191134" cy="5493851"/>
        </p:xfrm>
        <a:graphic>
          <a:graphicData uri="http://schemas.openxmlformats.org/drawingml/2006/chart">
            <c:chart xmlns:c="http://schemas.openxmlformats.org/drawingml/2006/chart" xmlns:r="http://schemas.openxmlformats.org/officeDocument/2006/relationships" r:id="rId3"/>
          </a:graphicData>
        </a:graphic>
      </p:graphicFrame>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Non-uniform </a:t>
            </a:r>
            <a:r>
              <a:rPr lang="en-US" sz="5200">
                <a:gradFill>
                  <a:gsLst>
                    <a:gs pos="1250">
                      <a:srgbClr val="505050"/>
                    </a:gs>
                    <a:gs pos="100000">
                      <a:srgbClr val="505050"/>
                    </a:gs>
                  </a:gsLst>
                  <a:lin ang="5400000" scaled="0"/>
                </a:gradFill>
                <a:latin typeface="Segoe UI Light"/>
              </a:rPr>
              <a:t>D</a:t>
            </a:r>
            <a:r>
              <a:rPr kumimoji="0" lang="en-US" sz="5200"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ata</a:t>
            </a: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r>
              <a:rPr lang="en-US" sz="5200">
                <a:gradFill>
                  <a:gsLst>
                    <a:gs pos="1250">
                      <a:srgbClr val="505050"/>
                    </a:gs>
                    <a:gs pos="100000">
                      <a:srgbClr val="505050"/>
                    </a:gs>
                  </a:gsLst>
                  <a:lin ang="5400000" scaled="0"/>
                </a:gradFill>
                <a:latin typeface="Segoe UI Light"/>
              </a:rPr>
              <a:t>D</a:t>
            </a:r>
            <a:r>
              <a:rPr kumimoji="0" lang="en-US" sz="5200"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istribution</a:t>
            </a: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p>
        </p:txBody>
      </p:sp>
      <p:sp>
        <p:nvSpPr>
          <p:cNvPr id="4" name="Arrow: Up-Down 3">
            <a:extLst>
              <a:ext uri="{FF2B5EF4-FFF2-40B4-BE49-F238E27FC236}">
                <a16:creationId xmlns:a16="http://schemas.microsoft.com/office/drawing/2014/main" id="{D46C5801-16F8-4689-8802-978460C7A7CF}"/>
              </a:ext>
            </a:extLst>
          </p:cNvPr>
          <p:cNvSpPr/>
          <p:nvPr/>
        </p:nvSpPr>
        <p:spPr bwMode="auto">
          <a:xfrm>
            <a:off x="11415831" y="2817334"/>
            <a:ext cx="245663" cy="689795"/>
          </a:xfrm>
          <a:prstGeom prst="up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50A6DE42-917F-46E8-9862-6A2F81150168}"/>
              </a:ext>
            </a:extLst>
          </p:cNvPr>
          <p:cNvSpPr txBox="1"/>
          <p:nvPr/>
        </p:nvSpPr>
        <p:spPr>
          <a:xfrm>
            <a:off x="11129257" y="2355510"/>
            <a:ext cx="113711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0000"/>
                </a:solidFill>
                <a:effectLst/>
                <a:uLnTx/>
                <a:uFillTx/>
                <a:latin typeface="Segoe UI"/>
                <a:ea typeface="+mn-ea"/>
                <a:cs typeface="+mn-cs"/>
              </a:rPr>
              <a:t>5.7%</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DA57E5-ACA1-4BC9-B4EB-2A80FC9324B9}"/>
                  </a:ext>
                </a:extLst>
              </p:cNvPr>
              <p:cNvSpPr txBox="1"/>
              <p:nvPr/>
            </p:nvSpPr>
            <p:spPr>
              <a:xfrm>
                <a:off x="682906" y="705755"/>
                <a:ext cx="11509093" cy="6140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2300" b="1" i="1" u="none" strike="noStrike" kern="1200" cap="none" spc="0" normalizeH="0" baseline="0" noProof="0">
                    <a:ln>
                      <a:noFill/>
                    </a:ln>
                    <a:solidFill>
                      <a:srgbClr val="FF0000"/>
                    </a:solidFill>
                    <a:effectLst/>
                    <a:uLnTx/>
                    <a:uFillTx/>
                    <a:latin typeface="Segoe UI"/>
                    <a:ea typeface="+mn-ea"/>
                    <a:cs typeface="+mn-cs"/>
                  </a:rPr>
                  <a:t>classes 1 &amp; 2 are under-represented </a:t>
                </a:r>
              </a:p>
            </p:txBody>
          </p:sp>
        </mc:Choice>
        <mc:Fallback xmlns="">
          <p:sp>
            <p:nvSpPr>
              <p:cNvPr id="11" name="TextBox 10">
                <a:extLst>
                  <a:ext uri="{FF2B5EF4-FFF2-40B4-BE49-F238E27FC236}">
                    <a16:creationId xmlns:a16="http://schemas.microsoft.com/office/drawing/2014/main" id="{DADA57E5-ACA1-4BC9-B4EB-2A80FC9324B9}"/>
                  </a:ext>
                </a:extLst>
              </p:cNvPr>
              <p:cNvSpPr txBox="1">
                <a:spLocks noRot="1" noChangeAspect="1" noMove="1" noResize="1" noEditPoints="1" noAdjustHandles="1" noChangeArrowheads="1" noChangeShapeType="1" noTextEdit="1"/>
              </p:cNvSpPr>
              <p:nvPr/>
            </p:nvSpPr>
            <p:spPr>
              <a:xfrm>
                <a:off x="682906" y="705755"/>
                <a:ext cx="11509093" cy="614014"/>
              </a:xfrm>
              <a:prstGeom prst="rect">
                <a:avLst/>
              </a:prstGeom>
              <a:blipFill>
                <a:blip r:embed="rId4"/>
                <a:stretch>
                  <a:fillRect b="-5000"/>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49447A8C-8417-4555-833A-B5B9C94ABABA}"/>
              </a:ext>
            </a:extLst>
          </p:cNvPr>
          <p:cNvSpPr/>
          <p:nvPr/>
        </p:nvSpPr>
        <p:spPr bwMode="auto">
          <a:xfrm>
            <a:off x="10029463" y="1614668"/>
            <a:ext cx="2100805" cy="4977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Slide Number Placeholder 1">
            <a:extLst>
              <a:ext uri="{FF2B5EF4-FFF2-40B4-BE49-F238E27FC236}">
                <a16:creationId xmlns:a16="http://schemas.microsoft.com/office/drawing/2014/main" id="{DC910E5A-50F2-4F3E-BAC0-958FABD95E8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41</a:t>
            </a:fld>
            <a:endParaRPr lang="en-US">
              <a:solidFill>
                <a:srgbClr val="505050">
                  <a:tint val="75000"/>
                </a:srgbClr>
              </a:solidFill>
              <a:latin typeface="Segoe UI"/>
            </a:endParaRPr>
          </a:p>
        </p:txBody>
      </p:sp>
    </p:spTree>
    <p:extLst>
      <p:ext uri="{BB962C8B-B14F-4D97-AF65-F5344CB8AC3E}">
        <p14:creationId xmlns:p14="http://schemas.microsoft.com/office/powerpoint/2010/main" val="2653186720"/>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BBB6622A-D4F3-4417-8EE3-777A29319A00}"/>
              </a:ext>
            </a:extLst>
          </p:cNvPr>
          <p:cNvGraphicFramePr>
            <a:graphicFrameLocks/>
          </p:cNvGraphicFramePr>
          <p:nvPr/>
        </p:nvGraphicFramePr>
        <p:xfrm>
          <a:off x="0" y="1376967"/>
          <a:ext cx="12191134" cy="5493851"/>
        </p:xfrm>
        <a:graphic>
          <a:graphicData uri="http://schemas.openxmlformats.org/drawingml/2006/chart">
            <c:chart xmlns:c="http://schemas.openxmlformats.org/drawingml/2006/chart" xmlns:r="http://schemas.openxmlformats.org/officeDocument/2006/relationships" r:id="rId3"/>
          </a:graphicData>
        </a:graphic>
      </p:graphicFrame>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Non-uniform </a:t>
            </a:r>
            <a:r>
              <a:rPr lang="en-US" sz="5200">
                <a:gradFill>
                  <a:gsLst>
                    <a:gs pos="1250">
                      <a:srgbClr val="505050"/>
                    </a:gs>
                    <a:gs pos="100000">
                      <a:srgbClr val="505050"/>
                    </a:gs>
                  </a:gsLst>
                  <a:lin ang="5400000" scaled="0"/>
                </a:gradFill>
                <a:latin typeface="Segoe UI Light"/>
              </a:rPr>
              <a:t>D</a:t>
            </a:r>
            <a:r>
              <a:rPr kumimoji="0" lang="en-US" sz="5200"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ata</a:t>
            </a: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r>
              <a:rPr lang="en-US" sz="5200">
                <a:gradFill>
                  <a:gsLst>
                    <a:gs pos="1250">
                      <a:srgbClr val="505050"/>
                    </a:gs>
                    <a:gs pos="100000">
                      <a:srgbClr val="505050"/>
                    </a:gs>
                  </a:gsLst>
                  <a:lin ang="5400000" scaled="0"/>
                </a:gradFill>
                <a:latin typeface="Segoe UI Light"/>
              </a:rPr>
              <a:t>D</a:t>
            </a:r>
            <a:r>
              <a:rPr kumimoji="0" lang="en-US" sz="5200"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istribution</a:t>
            </a: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DA57E5-ACA1-4BC9-B4EB-2A80FC9324B9}"/>
                  </a:ext>
                </a:extLst>
              </p:cNvPr>
              <p:cNvSpPr txBox="1"/>
              <p:nvPr/>
            </p:nvSpPr>
            <p:spPr>
              <a:xfrm>
                <a:off x="682906" y="705755"/>
                <a:ext cx="11509093" cy="6140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2300" b="1" i="1" u="none" strike="noStrike" kern="1200" cap="none" spc="0" normalizeH="0" baseline="0" noProof="0">
                    <a:ln>
                      <a:noFill/>
                    </a:ln>
                    <a:solidFill>
                      <a:srgbClr val="FF0000"/>
                    </a:solidFill>
                    <a:effectLst/>
                    <a:uLnTx/>
                    <a:uFillTx/>
                    <a:latin typeface="Segoe UI"/>
                    <a:ea typeface="+mn-ea"/>
                    <a:cs typeface="+mn-cs"/>
                  </a:rPr>
                  <a:t>classes 1 &amp; 2 are under-represented </a:t>
                </a:r>
              </a:p>
            </p:txBody>
          </p:sp>
        </mc:Choice>
        <mc:Fallback xmlns="">
          <p:sp>
            <p:nvSpPr>
              <p:cNvPr id="11" name="TextBox 10">
                <a:extLst>
                  <a:ext uri="{FF2B5EF4-FFF2-40B4-BE49-F238E27FC236}">
                    <a16:creationId xmlns:a16="http://schemas.microsoft.com/office/drawing/2014/main" id="{DADA57E5-ACA1-4BC9-B4EB-2A80FC9324B9}"/>
                  </a:ext>
                </a:extLst>
              </p:cNvPr>
              <p:cNvSpPr txBox="1">
                <a:spLocks noRot="1" noChangeAspect="1" noMove="1" noResize="1" noEditPoints="1" noAdjustHandles="1" noChangeArrowheads="1" noChangeShapeType="1" noTextEdit="1"/>
              </p:cNvSpPr>
              <p:nvPr/>
            </p:nvSpPr>
            <p:spPr>
              <a:xfrm>
                <a:off x="682906" y="705755"/>
                <a:ext cx="11509093" cy="614014"/>
              </a:xfrm>
              <a:prstGeom prst="rect">
                <a:avLst/>
              </a:prstGeom>
              <a:blipFill>
                <a:blip r:embed="rId4"/>
                <a:stretch>
                  <a:fillRect b="-5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E6CA3E4-8703-418B-862E-E300F82481C1}"/>
              </a:ext>
            </a:extLst>
          </p:cNvPr>
          <p:cNvSpPr/>
          <p:nvPr/>
        </p:nvSpPr>
        <p:spPr bwMode="auto">
          <a:xfrm>
            <a:off x="3154101" y="1967696"/>
            <a:ext cx="1979271" cy="4699322"/>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Slide Number Placeholder 1">
            <a:extLst>
              <a:ext uri="{FF2B5EF4-FFF2-40B4-BE49-F238E27FC236}">
                <a16:creationId xmlns:a16="http://schemas.microsoft.com/office/drawing/2014/main" id="{109D8748-BFEC-40BA-B5BA-44ACF2ADE974}"/>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55556732"/>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Accuracy Gain vs Number of Parties</a:t>
            </a:r>
          </a:p>
        </p:txBody>
      </p:sp>
      <p:pic>
        <p:nvPicPr>
          <p:cNvPr id="3" name="Picture 2">
            <a:extLst>
              <a:ext uri="{FF2B5EF4-FFF2-40B4-BE49-F238E27FC236}">
                <a16:creationId xmlns:a16="http://schemas.microsoft.com/office/drawing/2014/main" id="{93B988DB-5951-4AAE-91B8-1A50C7B313DE}"/>
              </a:ext>
            </a:extLst>
          </p:cNvPr>
          <p:cNvPicPr>
            <a:picLocks noChangeAspect="1"/>
          </p:cNvPicPr>
          <p:nvPr/>
        </p:nvPicPr>
        <p:blipFill>
          <a:blip r:embed="rId3"/>
          <a:stretch>
            <a:fillRect/>
          </a:stretch>
        </p:blipFill>
        <p:spPr>
          <a:xfrm>
            <a:off x="0" y="1281925"/>
            <a:ext cx="12192000" cy="5576075"/>
          </a:xfrm>
          <a:prstGeom prst="rect">
            <a:avLst/>
          </a:prstGeom>
        </p:spPr>
      </p:pic>
      <p:cxnSp>
        <p:nvCxnSpPr>
          <p:cNvPr id="5" name="Straight Arrow Connector 4">
            <a:extLst>
              <a:ext uri="{FF2B5EF4-FFF2-40B4-BE49-F238E27FC236}">
                <a16:creationId xmlns:a16="http://schemas.microsoft.com/office/drawing/2014/main" id="{4FBDDF91-D4F0-4CFE-84B1-395C0125784C}"/>
              </a:ext>
            </a:extLst>
          </p:cNvPr>
          <p:cNvCxnSpPr>
            <a:cxnSpLocks/>
          </p:cNvCxnSpPr>
          <p:nvPr/>
        </p:nvCxnSpPr>
        <p:spPr>
          <a:xfrm>
            <a:off x="11875980" y="1694164"/>
            <a:ext cx="0" cy="577811"/>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0CEB29-EF91-4480-A82A-86C938166FCE}"/>
              </a:ext>
            </a:extLst>
          </p:cNvPr>
          <p:cNvSpPr txBox="1"/>
          <p:nvPr/>
        </p:nvSpPr>
        <p:spPr>
          <a:xfrm>
            <a:off x="10742804" y="2109291"/>
            <a:ext cx="130708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0000"/>
                </a:solidFill>
                <a:effectLst/>
                <a:uLnTx/>
                <a:uFillTx/>
                <a:latin typeface="Segoe UI"/>
                <a:ea typeface="+mn-ea"/>
                <a:cs typeface="+mn-cs"/>
              </a:rPr>
              <a:t>0.62%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54A925-9232-481D-804D-646D18380E81}"/>
                  </a:ext>
                </a:extLst>
              </p:cNvPr>
              <p:cNvSpPr txBox="1"/>
              <p:nvPr/>
            </p:nvSpPr>
            <p:spPr>
              <a:xfrm>
                <a:off x="3107806" y="857945"/>
                <a:ext cx="9084194" cy="61401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endParaRPr kumimoji="0" lang="en-US" sz="2300" b="1" i="1" u="none" strike="noStrike" kern="1200" cap="none" spc="0" normalizeH="0" baseline="0" noProof="0">
                  <a:ln>
                    <a:noFill/>
                  </a:ln>
                  <a:solidFill>
                    <a:srgbClr val="FF0000"/>
                  </a:solidFill>
                  <a:effectLst/>
                  <a:uLnTx/>
                  <a:uFillTx/>
                  <a:latin typeface="Segoe UI"/>
                  <a:ea typeface="+mn-ea"/>
                  <a:cs typeface="+mn-cs"/>
                </a:endParaRPr>
              </a:p>
            </p:txBody>
          </p:sp>
        </mc:Choice>
        <mc:Fallback xmlns="">
          <p:sp>
            <p:nvSpPr>
              <p:cNvPr id="7" name="TextBox 6">
                <a:extLst>
                  <a:ext uri="{FF2B5EF4-FFF2-40B4-BE49-F238E27FC236}">
                    <a16:creationId xmlns:a16="http://schemas.microsoft.com/office/drawing/2014/main" id="{C054A925-9232-481D-804D-646D18380E81}"/>
                  </a:ext>
                </a:extLst>
              </p:cNvPr>
              <p:cNvSpPr txBox="1">
                <a:spLocks noRot="1" noChangeAspect="1" noMove="1" noResize="1" noEditPoints="1" noAdjustHandles="1" noChangeArrowheads="1" noChangeShapeType="1" noTextEdit="1"/>
              </p:cNvSpPr>
              <p:nvPr/>
            </p:nvSpPr>
            <p:spPr>
              <a:xfrm>
                <a:off x="3107806" y="857945"/>
                <a:ext cx="9084194" cy="614014"/>
              </a:xfrm>
              <a:prstGeom prst="rect">
                <a:avLst/>
              </a:prstGeom>
              <a:blipFill>
                <a:blip r:embed="rId4"/>
                <a:stretch>
                  <a:fillRect/>
                </a:stretch>
              </a:blipFill>
            </p:spPr>
            <p:txBody>
              <a:bodyPr/>
              <a:lstStyle/>
              <a:p>
                <a:r>
                  <a:rPr lang="en-US">
                    <a:noFill/>
                  </a:rPr>
                  <a:t> </a:t>
                </a:r>
              </a:p>
            </p:txBody>
          </p:sp>
        </mc:Fallback>
      </mc:AlternateContent>
      <p:sp>
        <p:nvSpPr>
          <p:cNvPr id="8" name="Slide Number Placeholder 1">
            <a:extLst>
              <a:ext uri="{FF2B5EF4-FFF2-40B4-BE49-F238E27FC236}">
                <a16:creationId xmlns:a16="http://schemas.microsoft.com/office/drawing/2014/main" id="{256D7BFE-856A-4944-897E-B35473F26718}"/>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43</a:t>
            </a:fld>
            <a:endParaRPr lang="en-US">
              <a:solidFill>
                <a:srgbClr val="505050">
                  <a:tint val="75000"/>
                </a:srgbClr>
              </a:solidFill>
              <a:latin typeface="Segoe UI"/>
            </a:endParaRPr>
          </a:p>
        </p:txBody>
      </p:sp>
    </p:spTree>
    <p:extLst>
      <p:ext uri="{BB962C8B-B14F-4D97-AF65-F5344CB8AC3E}">
        <p14:creationId xmlns:p14="http://schemas.microsoft.com/office/powerpoint/2010/main" val="2118116052"/>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Accuracy Gain vs Number of Parties</a:t>
            </a:r>
          </a:p>
        </p:txBody>
      </p:sp>
      <p:pic>
        <p:nvPicPr>
          <p:cNvPr id="3" name="Picture 2">
            <a:extLst>
              <a:ext uri="{FF2B5EF4-FFF2-40B4-BE49-F238E27FC236}">
                <a16:creationId xmlns:a16="http://schemas.microsoft.com/office/drawing/2014/main" id="{1F76C5E0-4275-435E-97D2-C72537A11931}"/>
              </a:ext>
            </a:extLst>
          </p:cNvPr>
          <p:cNvPicPr>
            <a:picLocks noChangeAspect="1"/>
          </p:cNvPicPr>
          <p:nvPr/>
        </p:nvPicPr>
        <p:blipFill>
          <a:blip r:embed="rId3"/>
          <a:stretch>
            <a:fillRect/>
          </a:stretch>
        </p:blipFill>
        <p:spPr>
          <a:xfrm>
            <a:off x="0" y="1279742"/>
            <a:ext cx="12192000" cy="5578258"/>
          </a:xfrm>
          <a:prstGeom prst="rect">
            <a:avLst/>
          </a:prstGeom>
        </p:spPr>
      </p:pic>
      <p:cxnSp>
        <p:nvCxnSpPr>
          <p:cNvPr id="7" name="Straight Arrow Connector 6">
            <a:extLst>
              <a:ext uri="{FF2B5EF4-FFF2-40B4-BE49-F238E27FC236}">
                <a16:creationId xmlns:a16="http://schemas.microsoft.com/office/drawing/2014/main" id="{D8DA5FFE-BC98-4082-9396-349C7D6BED8F}"/>
              </a:ext>
            </a:extLst>
          </p:cNvPr>
          <p:cNvCxnSpPr>
            <a:cxnSpLocks/>
          </p:cNvCxnSpPr>
          <p:nvPr/>
        </p:nvCxnSpPr>
        <p:spPr>
          <a:xfrm>
            <a:off x="7371297" y="3786625"/>
            <a:ext cx="0" cy="2092462"/>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A85C20-12AF-4473-90B1-D9FCB290A96C}"/>
              </a:ext>
            </a:extLst>
          </p:cNvPr>
          <p:cNvSpPr txBox="1"/>
          <p:nvPr/>
        </p:nvSpPr>
        <p:spPr>
          <a:xfrm>
            <a:off x="7371297" y="4465413"/>
            <a:ext cx="130708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0000"/>
                </a:solidFill>
                <a:effectLst/>
                <a:uLnTx/>
                <a:uFillTx/>
                <a:latin typeface="Segoe UI"/>
                <a:ea typeface="+mn-ea"/>
                <a:cs typeface="+mn-cs"/>
              </a:rPr>
              <a:t>3.87%</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BD8956-E247-4F12-BA88-1CC37BE3DBA4}"/>
                  </a:ext>
                </a:extLst>
              </p:cNvPr>
              <p:cNvSpPr txBox="1"/>
              <p:nvPr/>
            </p:nvSpPr>
            <p:spPr>
              <a:xfrm>
                <a:off x="3107806" y="857945"/>
                <a:ext cx="9084194" cy="61401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endParaRPr kumimoji="0" lang="en-US" sz="2300" b="1" i="1" u="none" strike="noStrike" kern="1200" cap="none" spc="0" normalizeH="0" baseline="0" noProof="0">
                  <a:ln>
                    <a:noFill/>
                  </a:ln>
                  <a:solidFill>
                    <a:srgbClr val="FF0000"/>
                  </a:solidFill>
                  <a:effectLst/>
                  <a:uLnTx/>
                  <a:uFillTx/>
                  <a:latin typeface="Segoe UI"/>
                  <a:ea typeface="+mn-ea"/>
                  <a:cs typeface="+mn-cs"/>
                </a:endParaRPr>
              </a:p>
            </p:txBody>
          </p:sp>
        </mc:Choice>
        <mc:Fallback xmlns="">
          <p:sp>
            <p:nvSpPr>
              <p:cNvPr id="10" name="TextBox 9">
                <a:extLst>
                  <a:ext uri="{FF2B5EF4-FFF2-40B4-BE49-F238E27FC236}">
                    <a16:creationId xmlns:a16="http://schemas.microsoft.com/office/drawing/2014/main" id="{0EBD8956-E247-4F12-BA88-1CC37BE3DBA4}"/>
                  </a:ext>
                </a:extLst>
              </p:cNvPr>
              <p:cNvSpPr txBox="1">
                <a:spLocks noRot="1" noChangeAspect="1" noMove="1" noResize="1" noEditPoints="1" noAdjustHandles="1" noChangeArrowheads="1" noChangeShapeType="1" noTextEdit="1"/>
              </p:cNvSpPr>
              <p:nvPr/>
            </p:nvSpPr>
            <p:spPr>
              <a:xfrm>
                <a:off x="3107806" y="857945"/>
                <a:ext cx="9084194" cy="614014"/>
              </a:xfrm>
              <a:prstGeom prst="rect">
                <a:avLst/>
              </a:prstGeom>
              <a:blipFill>
                <a:blip r:embed="rId4"/>
                <a:stretch>
                  <a:fillRect/>
                </a:stretch>
              </a:blipFill>
            </p:spPr>
            <p:txBody>
              <a:bodyPr/>
              <a:lstStyle/>
              <a:p>
                <a:r>
                  <a:rPr lang="en-US">
                    <a:noFill/>
                  </a:rPr>
                  <a:t> </a:t>
                </a:r>
              </a:p>
            </p:txBody>
          </p:sp>
        </mc:Fallback>
      </mc:AlternateContent>
      <p:sp>
        <p:nvSpPr>
          <p:cNvPr id="9" name="Slide Number Placeholder 1">
            <a:extLst>
              <a:ext uri="{FF2B5EF4-FFF2-40B4-BE49-F238E27FC236}">
                <a16:creationId xmlns:a16="http://schemas.microsoft.com/office/drawing/2014/main" id="{2CFB5C3F-C187-4EF4-8A83-8B16388522FA}"/>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44</a:t>
            </a:fld>
            <a:endParaRPr lang="en-US">
              <a:solidFill>
                <a:srgbClr val="505050">
                  <a:tint val="75000"/>
                </a:srgbClr>
              </a:solidFill>
              <a:latin typeface="Segoe UI"/>
            </a:endParaRPr>
          </a:p>
        </p:txBody>
      </p:sp>
    </p:spTree>
    <p:extLst>
      <p:ext uri="{BB962C8B-B14F-4D97-AF65-F5344CB8AC3E}">
        <p14:creationId xmlns:p14="http://schemas.microsoft.com/office/powerpoint/2010/main" val="1165182025"/>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EC3D6A3F-25A4-4291-8B7D-4752E0A96B7E}"/>
              </a:ext>
            </a:extLst>
          </p:cNvPr>
          <p:cNvGraphicFramePr>
            <a:graphicFrameLocks/>
          </p:cNvGraphicFramePr>
          <p:nvPr/>
        </p:nvGraphicFramePr>
        <p:xfrm>
          <a:off x="-1" y="960699"/>
          <a:ext cx="12192001" cy="5897300"/>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9BC5B889-A0C9-4DA6-9EF3-FEFD5C5D9C5E}"/>
              </a:ext>
            </a:extLst>
          </p:cNvPr>
          <p:cNvSpPr/>
          <p:nvPr/>
        </p:nvSpPr>
        <p:spPr>
          <a:xfrm>
            <a:off x="2748070" y="3851281"/>
            <a:ext cx="652338" cy="6523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2685" rtl="0" eaLnBrk="1" fontAlgn="auto" latinLnBrk="0" hangingPunct="1">
              <a:lnSpc>
                <a:spcPct val="100000"/>
              </a:lnSpc>
              <a:spcBef>
                <a:spcPts val="0"/>
              </a:spcBef>
              <a:spcAft>
                <a:spcPts val="0"/>
              </a:spcAft>
              <a:buClrTx/>
              <a:buSzTx/>
              <a:buFontTx/>
              <a:buNone/>
              <a:tabLst/>
              <a:defRPr/>
            </a:pPr>
            <a:endParaRPr kumimoji="0" lang="en-US" sz="465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2758E27-430F-43F9-9282-57010C0660E5}"/>
              </a:ext>
            </a:extLst>
          </p:cNvPr>
          <p:cNvSpPr txBox="1"/>
          <p:nvPr/>
        </p:nvSpPr>
        <p:spPr>
          <a:xfrm>
            <a:off x="2748070" y="3838357"/>
            <a:ext cx="1028900" cy="649730"/>
          </a:xfrm>
          <a:prstGeom prst="rect">
            <a:avLst/>
          </a:prstGeom>
          <a:noFill/>
        </p:spPr>
        <p:txBody>
          <a:bodyPr wrap="square" rtlCol="0">
            <a:spAutoFit/>
          </a:bodyPr>
          <a:lstStyle/>
          <a:p>
            <a:pPr marL="0" marR="0" lvl="0" indent="0" algn="l" defTabSz="1182685" rtl="0" eaLnBrk="1" fontAlgn="auto" latinLnBrk="0" hangingPunct="1">
              <a:lnSpc>
                <a:spcPct val="100000"/>
              </a:lnSpc>
              <a:spcBef>
                <a:spcPts val="0"/>
              </a:spcBef>
              <a:spcAft>
                <a:spcPts val="0"/>
              </a:spcAft>
              <a:buClrTx/>
              <a:buSzTx/>
              <a:buFontTx/>
              <a:buNone/>
              <a:tabLst/>
              <a:defRPr/>
            </a:pPr>
            <a:r>
              <a:rPr kumimoji="0" lang="en-US" sz="3622" b="0" i="0" u="none" strike="noStrike" kern="1200" cap="none" spc="0" normalizeH="0" baseline="0" noProof="0">
                <a:ln>
                  <a:noFill/>
                </a:ln>
                <a:solidFill>
                  <a:prstClr val="white"/>
                </a:solidFill>
                <a:effectLst/>
                <a:uLnTx/>
                <a:uFillTx/>
                <a:latin typeface="Calibri" panose="020F0502020204030204"/>
                <a:ea typeface="+mn-ea"/>
                <a:cs typeface="+mn-cs"/>
              </a:rPr>
              <a:t>1a</a:t>
            </a:r>
          </a:p>
        </p:txBody>
      </p:sp>
      <p:sp>
        <p:nvSpPr>
          <p:cNvPr id="7" name="Title 2">
            <a:extLst>
              <a:ext uri="{FF2B5EF4-FFF2-40B4-BE49-F238E27FC236}">
                <a16:creationId xmlns:a16="http://schemas.microsoft.com/office/drawing/2014/main" id="{B54E598C-37E2-46F0-8C8A-2520BF1AFF94}"/>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Computational Cost of Private Inference</a:t>
            </a:r>
          </a:p>
        </p:txBody>
      </p:sp>
      <p:sp>
        <p:nvSpPr>
          <p:cNvPr id="6" name="Slide Number Placeholder 1">
            <a:extLst>
              <a:ext uri="{FF2B5EF4-FFF2-40B4-BE49-F238E27FC236}">
                <a16:creationId xmlns:a16="http://schemas.microsoft.com/office/drawing/2014/main" id="{16B66A5D-5697-4238-BCC9-4672F8596874}"/>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97699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EC3D6A3F-25A4-4291-8B7D-4752E0A96B7E}"/>
              </a:ext>
            </a:extLst>
          </p:cNvPr>
          <p:cNvGraphicFramePr>
            <a:graphicFrameLocks/>
          </p:cNvGraphicFramePr>
          <p:nvPr/>
        </p:nvGraphicFramePr>
        <p:xfrm>
          <a:off x="75234" y="1030147"/>
          <a:ext cx="12116766" cy="308465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2758E27-430F-43F9-9282-57010C0660E5}"/>
              </a:ext>
            </a:extLst>
          </p:cNvPr>
          <p:cNvSpPr txBox="1"/>
          <p:nvPr/>
        </p:nvSpPr>
        <p:spPr>
          <a:xfrm>
            <a:off x="2748070" y="3838357"/>
            <a:ext cx="1028900" cy="649730"/>
          </a:xfrm>
          <a:prstGeom prst="rect">
            <a:avLst/>
          </a:prstGeom>
          <a:noFill/>
        </p:spPr>
        <p:txBody>
          <a:bodyPr wrap="square" rtlCol="0">
            <a:spAutoFit/>
          </a:bodyPr>
          <a:lstStyle/>
          <a:p>
            <a:pPr marL="0" marR="0" lvl="0" indent="0" algn="l" defTabSz="1182685" rtl="0" eaLnBrk="1" fontAlgn="auto" latinLnBrk="0" hangingPunct="1">
              <a:lnSpc>
                <a:spcPct val="100000"/>
              </a:lnSpc>
              <a:spcBef>
                <a:spcPts val="0"/>
              </a:spcBef>
              <a:spcAft>
                <a:spcPts val="0"/>
              </a:spcAft>
              <a:buClrTx/>
              <a:buSzTx/>
              <a:buFontTx/>
              <a:buNone/>
              <a:tabLst/>
              <a:defRPr/>
            </a:pPr>
            <a:r>
              <a:rPr kumimoji="0" lang="en-US" sz="3622" b="0" i="0" u="none" strike="noStrike" kern="1200" cap="none" spc="0" normalizeH="0" baseline="0" noProof="0">
                <a:ln>
                  <a:noFill/>
                </a:ln>
                <a:solidFill>
                  <a:prstClr val="white"/>
                </a:solidFill>
                <a:effectLst/>
                <a:uLnTx/>
                <a:uFillTx/>
                <a:latin typeface="Calibri" panose="020F0502020204030204"/>
                <a:ea typeface="+mn-ea"/>
                <a:cs typeface="+mn-cs"/>
              </a:rPr>
              <a:t>1a</a:t>
            </a:r>
          </a:p>
        </p:txBody>
      </p:sp>
      <p:sp>
        <p:nvSpPr>
          <p:cNvPr id="7" name="Title 2">
            <a:extLst>
              <a:ext uri="{FF2B5EF4-FFF2-40B4-BE49-F238E27FC236}">
                <a16:creationId xmlns:a16="http://schemas.microsoft.com/office/drawing/2014/main" id="{B54E598C-37E2-46F0-8C8A-2520BF1AFF94}"/>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Small Computational </a:t>
            </a:r>
            <a:r>
              <a:rPr lang="en-US" sz="5294">
                <a:gradFill>
                  <a:gsLst>
                    <a:gs pos="1250">
                      <a:srgbClr val="505050"/>
                    </a:gs>
                    <a:gs pos="100000">
                      <a:srgbClr val="505050"/>
                    </a:gs>
                  </a:gsLst>
                  <a:lin ang="5400000" scaled="0"/>
                </a:gradFill>
                <a:latin typeface="Segoe UI Light"/>
              </a:rPr>
              <a:t>O</a:t>
            </a:r>
            <a:r>
              <a:rPr kumimoji="0" lang="en-US"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verhead</a:t>
            </a: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of CaPC</a:t>
            </a:r>
          </a:p>
        </p:txBody>
      </p:sp>
      <p:sp>
        <p:nvSpPr>
          <p:cNvPr id="3" name="TextBox 2">
            <a:extLst>
              <a:ext uri="{FF2B5EF4-FFF2-40B4-BE49-F238E27FC236}">
                <a16:creationId xmlns:a16="http://schemas.microsoft.com/office/drawing/2014/main" id="{D52563B1-F288-4B18-A92A-227C068C3494}"/>
              </a:ext>
            </a:extLst>
          </p:cNvPr>
          <p:cNvSpPr txBox="1"/>
          <p:nvPr/>
        </p:nvSpPr>
        <p:spPr>
          <a:xfrm>
            <a:off x="7825099" y="1187478"/>
            <a:ext cx="1886674"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rPr>
              <a:t>Private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rPr>
              <a:t>Inference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rPr>
              <a:t>(only)</a:t>
            </a:r>
          </a:p>
        </p:txBody>
      </p:sp>
      <p:graphicFrame>
        <p:nvGraphicFramePr>
          <p:cNvPr id="6" name="Chart 5">
            <a:extLst>
              <a:ext uri="{FF2B5EF4-FFF2-40B4-BE49-F238E27FC236}">
                <a16:creationId xmlns:a16="http://schemas.microsoft.com/office/drawing/2014/main" id="{763F3D94-C6FB-478B-80ED-83A8E8AD4CC5}"/>
              </a:ext>
            </a:extLst>
          </p:cNvPr>
          <p:cNvGraphicFramePr>
            <a:graphicFrameLocks/>
          </p:cNvGraphicFramePr>
          <p:nvPr/>
        </p:nvGraphicFramePr>
        <p:xfrm>
          <a:off x="-6705" y="3855035"/>
          <a:ext cx="12192000" cy="3002966"/>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7E80255F-06CB-4844-8EDA-CFB8B372E63A}"/>
              </a:ext>
            </a:extLst>
          </p:cNvPr>
          <p:cNvSpPr txBox="1"/>
          <p:nvPr/>
        </p:nvSpPr>
        <p:spPr>
          <a:xfrm>
            <a:off x="9596559" y="4470649"/>
            <a:ext cx="9295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rPr>
              <a:t>CaPC</a:t>
            </a:r>
          </a:p>
        </p:txBody>
      </p:sp>
      <p:sp>
        <p:nvSpPr>
          <p:cNvPr id="9" name="Slide Number Placeholder 1">
            <a:extLst>
              <a:ext uri="{FF2B5EF4-FFF2-40B4-BE49-F238E27FC236}">
                <a16:creationId xmlns:a16="http://schemas.microsoft.com/office/drawing/2014/main" id="{BB620BF9-4CC3-4E2D-AAE0-56514AF2CEC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604500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a:xfrm>
            <a:off x="9449812" y="6493776"/>
            <a:ext cx="2742188" cy="36422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3" name="Table 3">
            <a:extLst>
              <a:ext uri="{FF2B5EF4-FFF2-40B4-BE49-F238E27FC236}">
                <a16:creationId xmlns:a16="http://schemas.microsoft.com/office/drawing/2014/main" id="{F0542521-E5DE-49A7-BB9E-8BB4EF1B3046}"/>
              </a:ext>
            </a:extLst>
          </p:cNvPr>
          <p:cNvGraphicFramePr>
            <a:graphicFrameLocks noGrp="1"/>
          </p:cNvGraphicFramePr>
          <p:nvPr/>
        </p:nvGraphicFramePr>
        <p:xfrm>
          <a:off x="144332" y="302117"/>
          <a:ext cx="11903336" cy="6140831"/>
        </p:xfrm>
        <a:graphic>
          <a:graphicData uri="http://schemas.openxmlformats.org/drawingml/2006/table">
            <a:tbl>
              <a:tblPr firstRow="1" bandRow="1">
                <a:tableStyleId>{9D7B26C5-4107-4FEC-AEDC-1716B250A1EF}</a:tableStyleId>
              </a:tblPr>
              <a:tblGrid>
                <a:gridCol w="5951668">
                  <a:extLst>
                    <a:ext uri="{9D8B030D-6E8A-4147-A177-3AD203B41FA5}">
                      <a16:colId xmlns:a16="http://schemas.microsoft.com/office/drawing/2014/main" val="2862562029"/>
                    </a:ext>
                  </a:extLst>
                </a:gridCol>
                <a:gridCol w="5951668">
                  <a:extLst>
                    <a:ext uri="{9D8B030D-6E8A-4147-A177-3AD203B41FA5}">
                      <a16:colId xmlns:a16="http://schemas.microsoft.com/office/drawing/2014/main" val="3875656258"/>
                    </a:ext>
                  </a:extLst>
                </a:gridCol>
              </a:tblGrid>
              <a:tr h="370840">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CaPC</a:t>
                      </a:r>
                    </a:p>
                  </a:txBody>
                  <a:tcPr/>
                </a:tc>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Federated Learning</a:t>
                      </a:r>
                    </a:p>
                  </a:txBody>
                  <a:tcPr/>
                </a:tc>
                <a:extLst>
                  <a:ext uri="{0D108BD9-81ED-4DB2-BD59-A6C34878D82A}">
                    <a16:rowId xmlns:a16="http://schemas.microsoft.com/office/drawing/2014/main" val="2825157045"/>
                  </a:ext>
                </a:extLst>
              </a:tr>
              <a:tr h="370840">
                <a:tc>
                  <a:txBody>
                    <a:bodyPr/>
                    <a:lstStyle/>
                    <a:p>
                      <a:r>
                        <a:rPr lang="en-US" sz="2800"/>
                        <a:t>Cross-silo setting, e.g., organizations</a:t>
                      </a:r>
                    </a:p>
                  </a:txBody>
                  <a:tcPr/>
                </a:tc>
                <a:tc>
                  <a:txBody>
                    <a:bodyPr/>
                    <a:lstStyle/>
                    <a:p>
                      <a:r>
                        <a:rPr lang="en-US" sz="2800"/>
                        <a:t>Cross-device setting, e.g., phones</a:t>
                      </a:r>
                    </a:p>
                  </a:txBody>
                  <a:tcPr/>
                </a:tc>
                <a:extLst>
                  <a:ext uri="{0D108BD9-81ED-4DB2-BD59-A6C34878D82A}">
                    <a16:rowId xmlns:a16="http://schemas.microsoft.com/office/drawing/2014/main" val="3583050618"/>
                  </a:ext>
                </a:extLst>
              </a:tr>
              <a:tr h="370840">
                <a:tc>
                  <a:txBody>
                    <a:bodyPr/>
                    <a:lstStyle/>
                    <a:p>
                      <a:r>
                        <a:rPr lang="en-US" sz="2800"/>
                        <a:t>Improve local models in each party by labeling new data</a:t>
                      </a:r>
                      <a:r>
                        <a:rPr lang="pl-PL" sz="2800"/>
                        <a:t> </a:t>
                      </a:r>
                      <a:r>
                        <a:rPr lang="pl-PL" sz="2800" err="1"/>
                        <a:t>points</a:t>
                      </a:r>
                      <a:endParaRPr lang="en-US" sz="2800"/>
                    </a:p>
                  </a:txBody>
                  <a:tcPr/>
                </a:tc>
                <a:tc>
                  <a:txBody>
                    <a:bodyPr/>
                    <a:lstStyle/>
                    <a:p>
                      <a:r>
                        <a:rPr lang="en-US" sz="2800"/>
                        <a:t>Train central model without explicitly combining the parties’ datasets</a:t>
                      </a:r>
                    </a:p>
                  </a:txBody>
                  <a:tcPr/>
                </a:tc>
                <a:extLst>
                  <a:ext uri="{0D108BD9-81ED-4DB2-BD59-A6C34878D82A}">
                    <a16:rowId xmlns:a16="http://schemas.microsoft.com/office/drawing/2014/main" val="1640522797"/>
                  </a:ext>
                </a:extLst>
              </a:tr>
              <a:tr h="370840">
                <a:tc>
                  <a:txBody>
                    <a:bodyPr/>
                    <a:lstStyle/>
                    <a:p>
                      <a:r>
                        <a:rPr lang="en-US" sz="2800"/>
                        <a:t>For heterogenous models and also non-differentiable models (trees)</a:t>
                      </a:r>
                    </a:p>
                  </a:txBody>
                  <a:tcPr/>
                </a:tc>
                <a:tc>
                  <a:txBody>
                    <a:bodyPr/>
                    <a:lstStyle/>
                    <a:p>
                      <a:r>
                        <a:rPr lang="en-US" sz="2800"/>
                        <a:t>Only for homogenous and differentiable models</a:t>
                      </a:r>
                    </a:p>
                  </a:txBody>
                  <a:tcPr/>
                </a:tc>
                <a:extLst>
                  <a:ext uri="{0D108BD9-81ED-4DB2-BD59-A6C34878D82A}">
                    <a16:rowId xmlns:a16="http://schemas.microsoft.com/office/drawing/2014/main" val="1166532464"/>
                  </a:ext>
                </a:extLst>
              </a:tr>
              <a:tr h="370840">
                <a:tc>
                  <a:txBody>
                    <a:bodyPr/>
                    <a:lstStyle/>
                    <a:p>
                      <a:r>
                        <a:rPr lang="en-US" sz="2800"/>
                        <a:t>Returns only predicted labels</a:t>
                      </a:r>
                    </a:p>
                  </a:txBody>
                  <a:tcPr/>
                </a:tc>
                <a:tc>
                  <a:txBody>
                    <a:bodyPr/>
                    <a:lstStyle/>
                    <a:p>
                      <a:r>
                        <a:rPr lang="pl-PL" sz="2800"/>
                        <a:t>Transfer</a:t>
                      </a:r>
                      <a:r>
                        <a:rPr lang="en-US" sz="2800"/>
                        <a:t>s gradients or parameters (large data transfer required)</a:t>
                      </a:r>
                    </a:p>
                  </a:txBody>
                  <a:tcPr/>
                </a:tc>
                <a:extLst>
                  <a:ext uri="{0D108BD9-81ED-4DB2-BD59-A6C34878D82A}">
                    <a16:rowId xmlns:a16="http://schemas.microsoft.com/office/drawing/2014/main" val="975366019"/>
                  </a:ext>
                </a:extLst>
              </a:tr>
              <a:tr h="370840">
                <a:tc>
                  <a:txBody>
                    <a:bodyPr/>
                    <a:lstStyle/>
                    <a:p>
                      <a:r>
                        <a:rPr lang="en-US" sz="2800"/>
                        <a:t>Fewer parties required for privacy</a:t>
                      </a:r>
                    </a:p>
                  </a:txBody>
                  <a:tcPr/>
                </a:tc>
                <a:tc>
                  <a:txBody>
                    <a:bodyPr/>
                    <a:lstStyle/>
                    <a:p>
                      <a:r>
                        <a:rPr lang="en-US" sz="2800"/>
                        <a:t>Many more parties required </a:t>
                      </a:r>
                    </a:p>
                  </a:txBody>
                  <a:tcPr/>
                </a:tc>
                <a:extLst>
                  <a:ext uri="{0D108BD9-81ED-4DB2-BD59-A6C34878D82A}">
                    <a16:rowId xmlns:a16="http://schemas.microsoft.com/office/drawing/2014/main" val="356113062"/>
                  </a:ext>
                </a:extLst>
              </a:tr>
              <a:tr h="370840">
                <a:tc>
                  <a:txBody>
                    <a:bodyPr/>
                    <a:lstStyle/>
                    <a:p>
                      <a:r>
                        <a:rPr lang="en-US" sz="2800"/>
                        <a:t>Provides confidentiality of data to be labeled &amp; privacy (no gradients revealed)</a:t>
                      </a:r>
                      <a:r>
                        <a:rPr lang="pl-PL" sz="2800"/>
                        <a:t> via </a:t>
                      </a:r>
                      <a:r>
                        <a:rPr lang="en-US" sz="2800">
                          <a:cs typeface="Segoe UI Light"/>
                        </a:rPr>
                        <a:t>Pâté</a:t>
                      </a:r>
                      <a:r>
                        <a:rPr lang="pl-PL" sz="2800"/>
                        <a:t>.</a:t>
                      </a:r>
                      <a:endParaRPr lang="en-US" sz="2800"/>
                    </a:p>
                  </a:txBody>
                  <a:tcPr/>
                </a:tc>
                <a:tc>
                  <a:txBody>
                    <a:bodyPr/>
                    <a:lstStyle/>
                    <a:p>
                      <a:r>
                        <a:rPr lang="pl-PL" sz="2800" err="1"/>
                        <a:t>Provides</a:t>
                      </a:r>
                      <a:r>
                        <a:rPr lang="pl-PL" sz="2800"/>
                        <a:t> </a:t>
                      </a:r>
                      <a:r>
                        <a:rPr lang="en-US" sz="2800" err="1"/>
                        <a:t>condifentiality</a:t>
                      </a:r>
                      <a:r>
                        <a:rPr lang="en-US" sz="2800"/>
                        <a:t> but much higher cost of privacy (gradients shared </a:t>
                      </a:r>
                      <a:r>
                        <a:rPr lang="pl-PL" sz="2800" err="1"/>
                        <a:t>allow</a:t>
                      </a:r>
                      <a:r>
                        <a:rPr lang="pl-PL" sz="2800"/>
                        <a:t> </a:t>
                      </a:r>
                      <a:r>
                        <a:rPr lang="pl-PL" sz="2800" err="1"/>
                        <a:t>us</a:t>
                      </a:r>
                      <a:r>
                        <a:rPr lang="pl-PL" sz="2800"/>
                        <a:t> to </a:t>
                      </a:r>
                      <a:r>
                        <a:rPr lang="pl-PL" sz="2800" err="1"/>
                        <a:t>infer</a:t>
                      </a:r>
                      <a:r>
                        <a:rPr lang="en-US" sz="2800"/>
                        <a:t> private data)</a:t>
                      </a:r>
                    </a:p>
                  </a:txBody>
                  <a:tcPr/>
                </a:tc>
                <a:extLst>
                  <a:ext uri="{0D108BD9-81ED-4DB2-BD59-A6C34878D82A}">
                    <a16:rowId xmlns:a16="http://schemas.microsoft.com/office/drawing/2014/main" val="14515565"/>
                  </a:ext>
                </a:extLst>
              </a:tr>
            </a:tbl>
          </a:graphicData>
        </a:graphic>
      </p:graphicFrame>
    </p:spTree>
    <p:extLst>
      <p:ext uri="{BB962C8B-B14F-4D97-AF65-F5344CB8AC3E}">
        <p14:creationId xmlns:p14="http://schemas.microsoft.com/office/powerpoint/2010/main" val="102114568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a:xfrm>
            <a:off x="9449812" y="6493776"/>
            <a:ext cx="2742188" cy="36422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3" name="Table 3">
            <a:extLst>
              <a:ext uri="{FF2B5EF4-FFF2-40B4-BE49-F238E27FC236}">
                <a16:creationId xmlns:a16="http://schemas.microsoft.com/office/drawing/2014/main" id="{F0542521-E5DE-49A7-BB9E-8BB4EF1B3046}"/>
              </a:ext>
            </a:extLst>
          </p:cNvPr>
          <p:cNvGraphicFramePr>
            <a:graphicFrameLocks noGrp="1"/>
          </p:cNvGraphicFramePr>
          <p:nvPr>
            <p:extLst>
              <p:ext uri="{D42A27DB-BD31-4B8C-83A1-F6EECF244321}">
                <p14:modId xmlns:p14="http://schemas.microsoft.com/office/powerpoint/2010/main" val="341915350"/>
              </p:ext>
            </p:extLst>
          </p:nvPr>
        </p:nvGraphicFramePr>
        <p:xfrm>
          <a:off x="144332" y="302117"/>
          <a:ext cx="11903336" cy="6140831"/>
        </p:xfrm>
        <a:graphic>
          <a:graphicData uri="http://schemas.openxmlformats.org/drawingml/2006/table">
            <a:tbl>
              <a:tblPr firstRow="1" bandRow="1">
                <a:tableStyleId>{9D7B26C5-4107-4FEC-AEDC-1716B250A1EF}</a:tableStyleId>
              </a:tblPr>
              <a:tblGrid>
                <a:gridCol w="5951668">
                  <a:extLst>
                    <a:ext uri="{9D8B030D-6E8A-4147-A177-3AD203B41FA5}">
                      <a16:colId xmlns:a16="http://schemas.microsoft.com/office/drawing/2014/main" val="2862562029"/>
                    </a:ext>
                  </a:extLst>
                </a:gridCol>
                <a:gridCol w="5951668">
                  <a:extLst>
                    <a:ext uri="{9D8B030D-6E8A-4147-A177-3AD203B41FA5}">
                      <a16:colId xmlns:a16="http://schemas.microsoft.com/office/drawing/2014/main" val="3875656258"/>
                    </a:ext>
                  </a:extLst>
                </a:gridCol>
              </a:tblGrid>
              <a:tr h="370840">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CaPC</a:t>
                      </a:r>
                    </a:p>
                  </a:txBody>
                  <a:tcPr/>
                </a:tc>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Federated Learning</a:t>
                      </a:r>
                    </a:p>
                  </a:txBody>
                  <a:tcPr/>
                </a:tc>
                <a:extLst>
                  <a:ext uri="{0D108BD9-81ED-4DB2-BD59-A6C34878D82A}">
                    <a16:rowId xmlns:a16="http://schemas.microsoft.com/office/drawing/2014/main" val="2825157045"/>
                  </a:ext>
                </a:extLst>
              </a:tr>
              <a:tr h="370840">
                <a:tc>
                  <a:txBody>
                    <a:bodyPr/>
                    <a:lstStyle/>
                    <a:p>
                      <a:r>
                        <a:rPr lang="en-US" sz="2800">
                          <a:solidFill>
                            <a:schemeClr val="accent6"/>
                          </a:solidFill>
                        </a:rPr>
                        <a:t>Cross-silo setting, e.g., organizations</a:t>
                      </a:r>
                    </a:p>
                  </a:txBody>
                  <a:tcPr/>
                </a:tc>
                <a:tc>
                  <a:txBody>
                    <a:bodyPr/>
                    <a:lstStyle/>
                    <a:p>
                      <a:r>
                        <a:rPr lang="en-US" sz="2800">
                          <a:solidFill>
                            <a:schemeClr val="accent6"/>
                          </a:solidFill>
                        </a:rPr>
                        <a:t>Cross-device setting, e.g., phones</a:t>
                      </a:r>
                    </a:p>
                  </a:txBody>
                  <a:tcPr/>
                </a:tc>
                <a:extLst>
                  <a:ext uri="{0D108BD9-81ED-4DB2-BD59-A6C34878D82A}">
                    <a16:rowId xmlns:a16="http://schemas.microsoft.com/office/drawing/2014/main" val="3583050618"/>
                  </a:ext>
                </a:extLst>
              </a:tr>
              <a:tr h="370840">
                <a:tc>
                  <a:txBody>
                    <a:bodyPr/>
                    <a:lstStyle/>
                    <a:p>
                      <a:r>
                        <a:rPr lang="en-US" sz="2800"/>
                        <a:t>Improve local models in each party by labeling new data</a:t>
                      </a:r>
                      <a:r>
                        <a:rPr lang="pl-PL" sz="2800"/>
                        <a:t> </a:t>
                      </a:r>
                      <a:r>
                        <a:rPr lang="pl-PL" sz="2800" err="1"/>
                        <a:t>points</a:t>
                      </a:r>
                      <a:endParaRPr lang="en-US" sz="2800"/>
                    </a:p>
                  </a:txBody>
                  <a:tcPr/>
                </a:tc>
                <a:tc>
                  <a:txBody>
                    <a:bodyPr/>
                    <a:lstStyle/>
                    <a:p>
                      <a:r>
                        <a:rPr lang="en-US" sz="2800"/>
                        <a:t>Train central model without explicitly combining the parties’ datasets</a:t>
                      </a:r>
                    </a:p>
                  </a:txBody>
                  <a:tcPr/>
                </a:tc>
                <a:extLst>
                  <a:ext uri="{0D108BD9-81ED-4DB2-BD59-A6C34878D82A}">
                    <a16:rowId xmlns:a16="http://schemas.microsoft.com/office/drawing/2014/main" val="1640522797"/>
                  </a:ext>
                </a:extLst>
              </a:tr>
              <a:tr h="370840">
                <a:tc>
                  <a:txBody>
                    <a:bodyPr/>
                    <a:lstStyle/>
                    <a:p>
                      <a:r>
                        <a:rPr lang="en-US" sz="2800"/>
                        <a:t>For heterogenous models and also non-differentiable models (trees)</a:t>
                      </a:r>
                    </a:p>
                  </a:txBody>
                  <a:tcPr/>
                </a:tc>
                <a:tc>
                  <a:txBody>
                    <a:bodyPr/>
                    <a:lstStyle/>
                    <a:p>
                      <a:r>
                        <a:rPr lang="en-US" sz="2800"/>
                        <a:t>Only for homogenous and differentiable models</a:t>
                      </a:r>
                    </a:p>
                  </a:txBody>
                  <a:tcPr/>
                </a:tc>
                <a:extLst>
                  <a:ext uri="{0D108BD9-81ED-4DB2-BD59-A6C34878D82A}">
                    <a16:rowId xmlns:a16="http://schemas.microsoft.com/office/drawing/2014/main" val="1166532464"/>
                  </a:ext>
                </a:extLst>
              </a:tr>
              <a:tr h="370840">
                <a:tc>
                  <a:txBody>
                    <a:bodyPr/>
                    <a:lstStyle/>
                    <a:p>
                      <a:r>
                        <a:rPr lang="en-US" sz="2800"/>
                        <a:t>Returns only predicted labels</a:t>
                      </a:r>
                    </a:p>
                  </a:txBody>
                  <a:tcPr/>
                </a:tc>
                <a:tc>
                  <a:txBody>
                    <a:bodyPr/>
                    <a:lstStyle/>
                    <a:p>
                      <a:r>
                        <a:rPr lang="pl-PL" sz="2800"/>
                        <a:t>Transfer</a:t>
                      </a:r>
                      <a:r>
                        <a:rPr lang="en-US" sz="2800"/>
                        <a:t>s gradients or parameters (large data transfer required)</a:t>
                      </a:r>
                    </a:p>
                  </a:txBody>
                  <a:tcPr/>
                </a:tc>
                <a:extLst>
                  <a:ext uri="{0D108BD9-81ED-4DB2-BD59-A6C34878D82A}">
                    <a16:rowId xmlns:a16="http://schemas.microsoft.com/office/drawing/2014/main" val="975366019"/>
                  </a:ext>
                </a:extLst>
              </a:tr>
              <a:tr h="370840">
                <a:tc>
                  <a:txBody>
                    <a:bodyPr/>
                    <a:lstStyle/>
                    <a:p>
                      <a:r>
                        <a:rPr lang="en-US" sz="2800"/>
                        <a:t>Fewer parties required for privacy</a:t>
                      </a:r>
                    </a:p>
                  </a:txBody>
                  <a:tcPr/>
                </a:tc>
                <a:tc>
                  <a:txBody>
                    <a:bodyPr/>
                    <a:lstStyle/>
                    <a:p>
                      <a:r>
                        <a:rPr lang="en-US" sz="2800"/>
                        <a:t>Many more parties required </a:t>
                      </a:r>
                    </a:p>
                  </a:txBody>
                  <a:tcPr/>
                </a:tc>
                <a:extLst>
                  <a:ext uri="{0D108BD9-81ED-4DB2-BD59-A6C34878D82A}">
                    <a16:rowId xmlns:a16="http://schemas.microsoft.com/office/drawing/2014/main" val="356113062"/>
                  </a:ext>
                </a:extLst>
              </a:tr>
              <a:tr h="370840">
                <a:tc>
                  <a:txBody>
                    <a:bodyPr/>
                    <a:lstStyle/>
                    <a:p>
                      <a:r>
                        <a:rPr lang="en-US" sz="2800"/>
                        <a:t>Provides confidentiality of data to be labeled &amp; privacy (no gradients revealed)</a:t>
                      </a:r>
                      <a:r>
                        <a:rPr lang="pl-PL" sz="2800"/>
                        <a:t> via </a:t>
                      </a:r>
                      <a:r>
                        <a:rPr lang="en-US" sz="2800">
                          <a:cs typeface="Segoe UI Light"/>
                        </a:rPr>
                        <a:t>Pâté</a:t>
                      </a:r>
                      <a:r>
                        <a:rPr lang="pl-PL" sz="2800"/>
                        <a:t>.</a:t>
                      </a:r>
                      <a:endParaRPr lang="en-US" sz="2800"/>
                    </a:p>
                  </a:txBody>
                  <a:tcPr/>
                </a:tc>
                <a:tc>
                  <a:txBody>
                    <a:bodyPr/>
                    <a:lstStyle/>
                    <a:p>
                      <a:r>
                        <a:rPr lang="pl-PL" sz="2800" err="1"/>
                        <a:t>Provides</a:t>
                      </a:r>
                      <a:r>
                        <a:rPr lang="pl-PL" sz="2800"/>
                        <a:t> </a:t>
                      </a:r>
                      <a:r>
                        <a:rPr lang="en-US" sz="2800" err="1"/>
                        <a:t>condifentiality</a:t>
                      </a:r>
                      <a:r>
                        <a:rPr lang="en-US" sz="2800"/>
                        <a:t> but much higher cost of privacy (gradients shared </a:t>
                      </a:r>
                      <a:r>
                        <a:rPr lang="pl-PL" sz="2800" err="1"/>
                        <a:t>allow</a:t>
                      </a:r>
                      <a:r>
                        <a:rPr lang="pl-PL" sz="2800"/>
                        <a:t> </a:t>
                      </a:r>
                      <a:r>
                        <a:rPr lang="pl-PL" sz="2800" err="1"/>
                        <a:t>us</a:t>
                      </a:r>
                      <a:r>
                        <a:rPr lang="pl-PL" sz="2800"/>
                        <a:t> to </a:t>
                      </a:r>
                      <a:r>
                        <a:rPr lang="pl-PL" sz="2800" err="1"/>
                        <a:t>infer</a:t>
                      </a:r>
                      <a:r>
                        <a:rPr lang="en-US" sz="2800"/>
                        <a:t> private data)</a:t>
                      </a:r>
                    </a:p>
                  </a:txBody>
                  <a:tcPr/>
                </a:tc>
                <a:extLst>
                  <a:ext uri="{0D108BD9-81ED-4DB2-BD59-A6C34878D82A}">
                    <a16:rowId xmlns:a16="http://schemas.microsoft.com/office/drawing/2014/main" val="14515565"/>
                  </a:ext>
                </a:extLst>
              </a:tr>
            </a:tbl>
          </a:graphicData>
        </a:graphic>
      </p:graphicFrame>
    </p:spTree>
    <p:extLst>
      <p:ext uri="{BB962C8B-B14F-4D97-AF65-F5344CB8AC3E}">
        <p14:creationId xmlns:p14="http://schemas.microsoft.com/office/powerpoint/2010/main" val="25560945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a:xfrm>
            <a:off x="9449812" y="6493776"/>
            <a:ext cx="2742188" cy="36422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3" name="Table 3">
            <a:extLst>
              <a:ext uri="{FF2B5EF4-FFF2-40B4-BE49-F238E27FC236}">
                <a16:creationId xmlns:a16="http://schemas.microsoft.com/office/drawing/2014/main" id="{F0542521-E5DE-49A7-BB9E-8BB4EF1B3046}"/>
              </a:ext>
            </a:extLst>
          </p:cNvPr>
          <p:cNvGraphicFramePr>
            <a:graphicFrameLocks noGrp="1"/>
          </p:cNvGraphicFramePr>
          <p:nvPr>
            <p:extLst>
              <p:ext uri="{D42A27DB-BD31-4B8C-83A1-F6EECF244321}">
                <p14:modId xmlns:p14="http://schemas.microsoft.com/office/powerpoint/2010/main" val="236379333"/>
              </p:ext>
            </p:extLst>
          </p:nvPr>
        </p:nvGraphicFramePr>
        <p:xfrm>
          <a:off x="144332" y="302117"/>
          <a:ext cx="11903336" cy="6140831"/>
        </p:xfrm>
        <a:graphic>
          <a:graphicData uri="http://schemas.openxmlformats.org/drawingml/2006/table">
            <a:tbl>
              <a:tblPr firstRow="1" bandRow="1">
                <a:tableStyleId>{9D7B26C5-4107-4FEC-AEDC-1716B250A1EF}</a:tableStyleId>
              </a:tblPr>
              <a:tblGrid>
                <a:gridCol w="5951668">
                  <a:extLst>
                    <a:ext uri="{9D8B030D-6E8A-4147-A177-3AD203B41FA5}">
                      <a16:colId xmlns:a16="http://schemas.microsoft.com/office/drawing/2014/main" val="2862562029"/>
                    </a:ext>
                  </a:extLst>
                </a:gridCol>
                <a:gridCol w="5951668">
                  <a:extLst>
                    <a:ext uri="{9D8B030D-6E8A-4147-A177-3AD203B41FA5}">
                      <a16:colId xmlns:a16="http://schemas.microsoft.com/office/drawing/2014/main" val="3875656258"/>
                    </a:ext>
                  </a:extLst>
                </a:gridCol>
              </a:tblGrid>
              <a:tr h="370840">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CaPC</a:t>
                      </a:r>
                    </a:p>
                  </a:txBody>
                  <a:tcPr/>
                </a:tc>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Federated Learning</a:t>
                      </a:r>
                    </a:p>
                  </a:txBody>
                  <a:tcPr/>
                </a:tc>
                <a:extLst>
                  <a:ext uri="{0D108BD9-81ED-4DB2-BD59-A6C34878D82A}">
                    <a16:rowId xmlns:a16="http://schemas.microsoft.com/office/drawing/2014/main" val="2825157045"/>
                  </a:ext>
                </a:extLst>
              </a:tr>
              <a:tr h="370840">
                <a:tc>
                  <a:txBody>
                    <a:bodyPr/>
                    <a:lstStyle/>
                    <a:p>
                      <a:r>
                        <a:rPr lang="en-US" sz="2800"/>
                        <a:t>Cross-silo setting, e.g., organizations</a:t>
                      </a:r>
                    </a:p>
                  </a:txBody>
                  <a:tcPr/>
                </a:tc>
                <a:tc>
                  <a:txBody>
                    <a:bodyPr/>
                    <a:lstStyle/>
                    <a:p>
                      <a:r>
                        <a:rPr lang="en-US" sz="2800"/>
                        <a:t>Cross-device setting, e.g., phones</a:t>
                      </a:r>
                    </a:p>
                  </a:txBody>
                  <a:tcPr/>
                </a:tc>
                <a:extLst>
                  <a:ext uri="{0D108BD9-81ED-4DB2-BD59-A6C34878D82A}">
                    <a16:rowId xmlns:a16="http://schemas.microsoft.com/office/drawing/2014/main" val="3583050618"/>
                  </a:ext>
                </a:extLst>
              </a:tr>
              <a:tr h="370840">
                <a:tc>
                  <a:txBody>
                    <a:bodyPr/>
                    <a:lstStyle/>
                    <a:p>
                      <a:r>
                        <a:rPr lang="en-US" sz="2800">
                          <a:solidFill>
                            <a:schemeClr val="accent6"/>
                          </a:solidFill>
                        </a:rPr>
                        <a:t>Improve local models in each party by labeling new data</a:t>
                      </a:r>
                      <a:r>
                        <a:rPr lang="pl-PL" sz="2800">
                          <a:solidFill>
                            <a:schemeClr val="accent6"/>
                          </a:solidFill>
                        </a:rPr>
                        <a:t> </a:t>
                      </a:r>
                      <a:r>
                        <a:rPr lang="pl-PL" sz="2800" err="1">
                          <a:solidFill>
                            <a:schemeClr val="accent6"/>
                          </a:solidFill>
                        </a:rPr>
                        <a:t>points</a:t>
                      </a:r>
                      <a:endParaRPr lang="en-US" sz="2800">
                        <a:solidFill>
                          <a:schemeClr val="accent6"/>
                        </a:solidFill>
                      </a:endParaRPr>
                    </a:p>
                  </a:txBody>
                  <a:tcPr/>
                </a:tc>
                <a:tc>
                  <a:txBody>
                    <a:bodyPr/>
                    <a:lstStyle/>
                    <a:p>
                      <a:r>
                        <a:rPr lang="en-US" sz="2800">
                          <a:solidFill>
                            <a:schemeClr val="accent6"/>
                          </a:solidFill>
                        </a:rPr>
                        <a:t>Train central model without explicitly combining the parties’ datasets</a:t>
                      </a:r>
                    </a:p>
                  </a:txBody>
                  <a:tcPr/>
                </a:tc>
                <a:extLst>
                  <a:ext uri="{0D108BD9-81ED-4DB2-BD59-A6C34878D82A}">
                    <a16:rowId xmlns:a16="http://schemas.microsoft.com/office/drawing/2014/main" val="1640522797"/>
                  </a:ext>
                </a:extLst>
              </a:tr>
              <a:tr h="370840">
                <a:tc>
                  <a:txBody>
                    <a:bodyPr/>
                    <a:lstStyle/>
                    <a:p>
                      <a:r>
                        <a:rPr lang="en-US" sz="2800"/>
                        <a:t>For heterogenous models and also non-differentiable models (trees)</a:t>
                      </a:r>
                    </a:p>
                  </a:txBody>
                  <a:tcPr/>
                </a:tc>
                <a:tc>
                  <a:txBody>
                    <a:bodyPr/>
                    <a:lstStyle/>
                    <a:p>
                      <a:r>
                        <a:rPr lang="en-US" sz="2800"/>
                        <a:t>Only for homogenous and differentiable models</a:t>
                      </a:r>
                    </a:p>
                  </a:txBody>
                  <a:tcPr/>
                </a:tc>
                <a:extLst>
                  <a:ext uri="{0D108BD9-81ED-4DB2-BD59-A6C34878D82A}">
                    <a16:rowId xmlns:a16="http://schemas.microsoft.com/office/drawing/2014/main" val="1166532464"/>
                  </a:ext>
                </a:extLst>
              </a:tr>
              <a:tr h="370840">
                <a:tc>
                  <a:txBody>
                    <a:bodyPr/>
                    <a:lstStyle/>
                    <a:p>
                      <a:r>
                        <a:rPr lang="en-US" sz="2800"/>
                        <a:t>Returns only predicted labels</a:t>
                      </a:r>
                    </a:p>
                  </a:txBody>
                  <a:tcPr/>
                </a:tc>
                <a:tc>
                  <a:txBody>
                    <a:bodyPr/>
                    <a:lstStyle/>
                    <a:p>
                      <a:r>
                        <a:rPr lang="pl-PL" sz="2800"/>
                        <a:t>Transfer</a:t>
                      </a:r>
                      <a:r>
                        <a:rPr lang="en-US" sz="2800"/>
                        <a:t>s gradients or parameters (large data transfer required)</a:t>
                      </a:r>
                    </a:p>
                  </a:txBody>
                  <a:tcPr/>
                </a:tc>
                <a:extLst>
                  <a:ext uri="{0D108BD9-81ED-4DB2-BD59-A6C34878D82A}">
                    <a16:rowId xmlns:a16="http://schemas.microsoft.com/office/drawing/2014/main" val="975366019"/>
                  </a:ext>
                </a:extLst>
              </a:tr>
              <a:tr h="370840">
                <a:tc>
                  <a:txBody>
                    <a:bodyPr/>
                    <a:lstStyle/>
                    <a:p>
                      <a:r>
                        <a:rPr lang="en-US" sz="2800"/>
                        <a:t>Fewer parties required for privacy</a:t>
                      </a:r>
                    </a:p>
                  </a:txBody>
                  <a:tcPr/>
                </a:tc>
                <a:tc>
                  <a:txBody>
                    <a:bodyPr/>
                    <a:lstStyle/>
                    <a:p>
                      <a:r>
                        <a:rPr lang="en-US" sz="2800"/>
                        <a:t>Many more parties required </a:t>
                      </a:r>
                    </a:p>
                  </a:txBody>
                  <a:tcPr/>
                </a:tc>
                <a:extLst>
                  <a:ext uri="{0D108BD9-81ED-4DB2-BD59-A6C34878D82A}">
                    <a16:rowId xmlns:a16="http://schemas.microsoft.com/office/drawing/2014/main" val="356113062"/>
                  </a:ext>
                </a:extLst>
              </a:tr>
              <a:tr h="370840">
                <a:tc>
                  <a:txBody>
                    <a:bodyPr/>
                    <a:lstStyle/>
                    <a:p>
                      <a:r>
                        <a:rPr lang="en-US" sz="2800"/>
                        <a:t>Provides confidentiality of data to be labeled &amp; privacy (no gradients revealed)</a:t>
                      </a:r>
                      <a:r>
                        <a:rPr lang="pl-PL" sz="2800"/>
                        <a:t> via </a:t>
                      </a:r>
                      <a:r>
                        <a:rPr lang="en-US" sz="2800">
                          <a:cs typeface="Segoe UI Light"/>
                        </a:rPr>
                        <a:t>Pâté</a:t>
                      </a:r>
                      <a:r>
                        <a:rPr lang="pl-PL" sz="2800"/>
                        <a:t>.</a:t>
                      </a:r>
                      <a:endParaRPr lang="en-US" sz="2800"/>
                    </a:p>
                  </a:txBody>
                  <a:tcPr/>
                </a:tc>
                <a:tc>
                  <a:txBody>
                    <a:bodyPr/>
                    <a:lstStyle/>
                    <a:p>
                      <a:r>
                        <a:rPr lang="pl-PL" sz="2800" err="1"/>
                        <a:t>Provides</a:t>
                      </a:r>
                      <a:r>
                        <a:rPr lang="pl-PL" sz="2800"/>
                        <a:t> </a:t>
                      </a:r>
                      <a:r>
                        <a:rPr lang="en-US" sz="2800" err="1"/>
                        <a:t>condifentiality</a:t>
                      </a:r>
                      <a:r>
                        <a:rPr lang="en-US" sz="2800"/>
                        <a:t> but much higher cost of privacy (gradients shared </a:t>
                      </a:r>
                      <a:r>
                        <a:rPr lang="pl-PL" sz="2800" err="1"/>
                        <a:t>allow</a:t>
                      </a:r>
                      <a:r>
                        <a:rPr lang="pl-PL" sz="2800"/>
                        <a:t> </a:t>
                      </a:r>
                      <a:r>
                        <a:rPr lang="pl-PL" sz="2800" err="1"/>
                        <a:t>us</a:t>
                      </a:r>
                      <a:r>
                        <a:rPr lang="pl-PL" sz="2800"/>
                        <a:t> to </a:t>
                      </a:r>
                      <a:r>
                        <a:rPr lang="pl-PL" sz="2800" err="1"/>
                        <a:t>infer</a:t>
                      </a:r>
                      <a:r>
                        <a:rPr lang="en-US" sz="2800"/>
                        <a:t> private data)</a:t>
                      </a:r>
                    </a:p>
                  </a:txBody>
                  <a:tcPr/>
                </a:tc>
                <a:extLst>
                  <a:ext uri="{0D108BD9-81ED-4DB2-BD59-A6C34878D82A}">
                    <a16:rowId xmlns:a16="http://schemas.microsoft.com/office/drawing/2014/main" val="14515565"/>
                  </a:ext>
                </a:extLst>
              </a:tr>
            </a:tbl>
          </a:graphicData>
        </a:graphic>
      </p:graphicFrame>
    </p:spTree>
    <p:extLst>
      <p:ext uri="{BB962C8B-B14F-4D97-AF65-F5344CB8AC3E}">
        <p14:creationId xmlns:p14="http://schemas.microsoft.com/office/powerpoint/2010/main" val="2746652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0"/>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How to Protect Confidentiality and Privacy?</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6" name="Rectangle 15">
            <a:extLst>
              <a:ext uri="{FF2B5EF4-FFF2-40B4-BE49-F238E27FC236}">
                <a16:creationId xmlns:a16="http://schemas.microsoft.com/office/drawing/2014/main" id="{E12CAAF6-01FF-42BF-BC51-5D4B7C92334D}"/>
              </a:ext>
            </a:extLst>
          </p:cNvPr>
          <p:cNvSpPr/>
          <p:nvPr/>
        </p:nvSpPr>
        <p:spPr>
          <a:xfrm>
            <a:off x="3319192" y="5688737"/>
            <a:ext cx="1530344" cy="7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D430CEA-C35F-45F1-A9B5-53D3406FDE7B}"/>
              </a:ext>
            </a:extLst>
          </p:cNvPr>
          <p:cNvSpPr/>
          <p:nvPr/>
        </p:nvSpPr>
        <p:spPr>
          <a:xfrm>
            <a:off x="3319192" y="2496539"/>
            <a:ext cx="291711" cy="115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002EB218-4485-4652-8800-CF65931B9C4B}"/>
              </a:ext>
            </a:extLst>
          </p:cNvPr>
          <p:cNvSpPr/>
          <p:nvPr/>
        </p:nvSpPr>
        <p:spPr bwMode="auto">
          <a:xfrm>
            <a:off x="1041571" y="302977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009B349-9DB9-40FB-9A51-FF73A7EB12A8}"/>
              </a:ext>
            </a:extLst>
          </p:cNvPr>
          <p:cNvSpPr/>
          <p:nvPr/>
        </p:nvSpPr>
        <p:spPr bwMode="auto">
          <a:xfrm>
            <a:off x="1041571" y="355542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E042FC4-C6C8-4A95-93D4-C6B26DB8360B}"/>
              </a:ext>
            </a:extLst>
          </p:cNvPr>
          <p:cNvSpPr/>
          <p:nvPr/>
        </p:nvSpPr>
        <p:spPr bwMode="auto">
          <a:xfrm>
            <a:off x="1619122" y="279576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9611B4-761E-4FC1-BF94-4828943AADCE}"/>
              </a:ext>
            </a:extLst>
          </p:cNvPr>
          <p:cNvSpPr/>
          <p:nvPr/>
        </p:nvSpPr>
        <p:spPr bwMode="auto">
          <a:xfrm>
            <a:off x="1622697" y="3358932"/>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C83C330-4999-4E10-9C2A-F504BEC50175}"/>
              </a:ext>
            </a:extLst>
          </p:cNvPr>
          <p:cNvSpPr/>
          <p:nvPr/>
        </p:nvSpPr>
        <p:spPr bwMode="auto">
          <a:xfrm>
            <a:off x="1619122" y="3957757"/>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A0B68D56-03B0-4317-B9B5-A1A4839CE238}"/>
              </a:ext>
            </a:extLst>
          </p:cNvPr>
          <p:cNvSpPr/>
          <p:nvPr/>
        </p:nvSpPr>
        <p:spPr bwMode="auto">
          <a:xfrm>
            <a:off x="2203823" y="302977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0813071-22EE-43DF-85AD-BA15B3E9E1A0}"/>
              </a:ext>
            </a:extLst>
          </p:cNvPr>
          <p:cNvSpPr/>
          <p:nvPr/>
        </p:nvSpPr>
        <p:spPr bwMode="auto">
          <a:xfrm>
            <a:off x="2203823" y="355542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D914AA3-39CE-43AB-AFDE-D1296B4494F7}"/>
              </a:ext>
            </a:extLst>
          </p:cNvPr>
          <p:cNvCxnSpPr>
            <a:cxnSpLocks/>
            <a:stCxn id="49" idx="6"/>
            <a:endCxn id="51" idx="3"/>
          </p:cNvCxnSpPr>
          <p:nvPr/>
        </p:nvCxnSpPr>
        <p:spPr>
          <a:xfrm flipV="1">
            <a:off x="1444983" y="3139176"/>
            <a:ext cx="233217" cy="91762"/>
          </a:xfrm>
          <a:prstGeom prst="line">
            <a:avLst/>
          </a:prstGeom>
          <a:noFill/>
          <a:ln w="9525" cap="flat" cmpd="sng" algn="ctr">
            <a:solidFill>
              <a:srgbClr val="505050"/>
            </a:solidFill>
            <a:prstDash val="solid"/>
            <a:headEnd type="none"/>
            <a:tailEnd type="none"/>
          </a:ln>
          <a:effectLst/>
        </p:spPr>
      </p:cxnSp>
      <p:cxnSp>
        <p:nvCxnSpPr>
          <p:cNvPr id="57" name="Straight Connector 56">
            <a:extLst>
              <a:ext uri="{FF2B5EF4-FFF2-40B4-BE49-F238E27FC236}">
                <a16:creationId xmlns:a16="http://schemas.microsoft.com/office/drawing/2014/main" id="{98969545-73C3-496F-9C23-68285E91DD23}"/>
              </a:ext>
            </a:extLst>
          </p:cNvPr>
          <p:cNvCxnSpPr>
            <a:cxnSpLocks/>
            <a:stCxn id="50" idx="6"/>
            <a:endCxn id="52" idx="2"/>
          </p:cNvCxnSpPr>
          <p:nvPr/>
        </p:nvCxnSpPr>
        <p:spPr>
          <a:xfrm flipV="1">
            <a:off x="1444983" y="3560100"/>
            <a:ext cx="177714" cy="196489"/>
          </a:xfrm>
          <a:prstGeom prst="line">
            <a:avLst/>
          </a:prstGeom>
          <a:noFill/>
          <a:ln w="9525" cap="flat" cmpd="sng" algn="ctr">
            <a:solidFill>
              <a:srgbClr val="505050"/>
            </a:solidFill>
            <a:prstDash val="solid"/>
            <a:headEnd type="none"/>
            <a:tailEnd type="none"/>
          </a:ln>
          <a:effectLst/>
        </p:spPr>
      </p:cxnSp>
      <p:cxnSp>
        <p:nvCxnSpPr>
          <p:cNvPr id="58" name="Straight Connector 57">
            <a:extLst>
              <a:ext uri="{FF2B5EF4-FFF2-40B4-BE49-F238E27FC236}">
                <a16:creationId xmlns:a16="http://schemas.microsoft.com/office/drawing/2014/main" id="{BDBC701E-E3CE-4089-A1F7-779E78B41EF5}"/>
              </a:ext>
            </a:extLst>
          </p:cNvPr>
          <p:cNvCxnSpPr>
            <a:cxnSpLocks/>
            <a:stCxn id="50" idx="6"/>
            <a:endCxn id="51" idx="3"/>
          </p:cNvCxnSpPr>
          <p:nvPr/>
        </p:nvCxnSpPr>
        <p:spPr>
          <a:xfrm flipV="1">
            <a:off x="1444983" y="3139176"/>
            <a:ext cx="233217" cy="617413"/>
          </a:xfrm>
          <a:prstGeom prst="line">
            <a:avLst/>
          </a:prstGeom>
          <a:noFill/>
          <a:ln w="9525" cap="flat" cmpd="sng" algn="ctr">
            <a:solidFill>
              <a:srgbClr val="505050"/>
            </a:solidFill>
            <a:prstDash val="solid"/>
            <a:headEnd type="none"/>
            <a:tailEnd type="none"/>
          </a:ln>
          <a:effectLst/>
        </p:spPr>
      </p:cxnSp>
      <p:cxnSp>
        <p:nvCxnSpPr>
          <p:cNvPr id="59" name="Straight Connector 58">
            <a:extLst>
              <a:ext uri="{FF2B5EF4-FFF2-40B4-BE49-F238E27FC236}">
                <a16:creationId xmlns:a16="http://schemas.microsoft.com/office/drawing/2014/main" id="{4F5CE3ED-D631-4E67-8620-BB0F17E7DD63}"/>
              </a:ext>
            </a:extLst>
          </p:cNvPr>
          <p:cNvCxnSpPr>
            <a:cxnSpLocks/>
            <a:stCxn id="52" idx="2"/>
            <a:endCxn id="49" idx="6"/>
          </p:cNvCxnSpPr>
          <p:nvPr/>
        </p:nvCxnSpPr>
        <p:spPr>
          <a:xfrm flipH="1" flipV="1">
            <a:off x="1444983" y="3230938"/>
            <a:ext cx="177714" cy="329162"/>
          </a:xfrm>
          <a:prstGeom prst="line">
            <a:avLst/>
          </a:prstGeom>
          <a:noFill/>
          <a:ln w="9525" cap="flat" cmpd="sng" algn="ctr">
            <a:solidFill>
              <a:srgbClr val="505050"/>
            </a:solidFill>
            <a:prstDash val="solid"/>
            <a:headEnd type="none"/>
            <a:tailEnd type="none"/>
          </a:ln>
          <a:effectLst/>
        </p:spPr>
      </p:cxnSp>
      <p:cxnSp>
        <p:nvCxnSpPr>
          <p:cNvPr id="60" name="Straight Connector 59">
            <a:extLst>
              <a:ext uri="{FF2B5EF4-FFF2-40B4-BE49-F238E27FC236}">
                <a16:creationId xmlns:a16="http://schemas.microsoft.com/office/drawing/2014/main" id="{97C675DA-F2FB-482E-B15F-3A54CD0CF3AC}"/>
              </a:ext>
            </a:extLst>
          </p:cNvPr>
          <p:cNvCxnSpPr>
            <a:cxnSpLocks/>
            <a:stCxn id="53" idx="1"/>
            <a:endCxn id="50" idx="6"/>
          </p:cNvCxnSpPr>
          <p:nvPr/>
        </p:nvCxnSpPr>
        <p:spPr>
          <a:xfrm flipH="1" flipV="1">
            <a:off x="1444983" y="3756589"/>
            <a:ext cx="233217" cy="260089"/>
          </a:xfrm>
          <a:prstGeom prst="line">
            <a:avLst/>
          </a:prstGeom>
          <a:noFill/>
          <a:ln w="9525" cap="flat" cmpd="sng" algn="ctr">
            <a:solidFill>
              <a:srgbClr val="505050"/>
            </a:solidFill>
            <a:prstDash val="solid"/>
            <a:headEnd type="none"/>
            <a:tailEnd type="none"/>
          </a:ln>
          <a:effectLst/>
        </p:spPr>
      </p:cxnSp>
      <p:cxnSp>
        <p:nvCxnSpPr>
          <p:cNvPr id="61" name="Straight Connector 60">
            <a:extLst>
              <a:ext uri="{FF2B5EF4-FFF2-40B4-BE49-F238E27FC236}">
                <a16:creationId xmlns:a16="http://schemas.microsoft.com/office/drawing/2014/main" id="{129CB047-2DA7-4A55-8FDE-819AD1C3AE5C}"/>
              </a:ext>
            </a:extLst>
          </p:cNvPr>
          <p:cNvCxnSpPr>
            <a:cxnSpLocks/>
            <a:stCxn id="53" idx="1"/>
            <a:endCxn id="49" idx="6"/>
          </p:cNvCxnSpPr>
          <p:nvPr/>
        </p:nvCxnSpPr>
        <p:spPr>
          <a:xfrm flipH="1" flipV="1">
            <a:off x="1444983" y="3230938"/>
            <a:ext cx="233217" cy="785740"/>
          </a:xfrm>
          <a:prstGeom prst="line">
            <a:avLst/>
          </a:prstGeom>
          <a:noFill/>
          <a:ln w="9525" cap="flat" cmpd="sng" algn="ctr">
            <a:solidFill>
              <a:srgbClr val="505050"/>
            </a:solidFill>
            <a:prstDash val="solid"/>
            <a:headEnd type="none"/>
            <a:tailEnd type="none"/>
          </a:ln>
          <a:effectLst/>
        </p:spPr>
      </p:cxnSp>
      <p:cxnSp>
        <p:nvCxnSpPr>
          <p:cNvPr id="62" name="Straight Connector 61">
            <a:extLst>
              <a:ext uri="{FF2B5EF4-FFF2-40B4-BE49-F238E27FC236}">
                <a16:creationId xmlns:a16="http://schemas.microsoft.com/office/drawing/2014/main" id="{3E5B842B-9770-4E0F-A671-0677338C8B04}"/>
              </a:ext>
            </a:extLst>
          </p:cNvPr>
          <p:cNvCxnSpPr>
            <a:cxnSpLocks/>
            <a:stCxn id="54" idx="2"/>
            <a:endCxn id="51" idx="5"/>
          </p:cNvCxnSpPr>
          <p:nvPr/>
        </p:nvCxnSpPr>
        <p:spPr>
          <a:xfrm flipH="1" flipV="1">
            <a:off x="1963456" y="3139176"/>
            <a:ext cx="240367" cy="91762"/>
          </a:xfrm>
          <a:prstGeom prst="line">
            <a:avLst/>
          </a:prstGeom>
          <a:noFill/>
          <a:ln w="9525" cap="flat" cmpd="sng" algn="ctr">
            <a:solidFill>
              <a:srgbClr val="505050"/>
            </a:solidFill>
            <a:prstDash val="solid"/>
            <a:headEnd type="none"/>
            <a:tailEnd type="none"/>
          </a:ln>
          <a:effectLst/>
        </p:spPr>
      </p:cxnSp>
      <p:cxnSp>
        <p:nvCxnSpPr>
          <p:cNvPr id="63" name="Straight Connector 62">
            <a:extLst>
              <a:ext uri="{FF2B5EF4-FFF2-40B4-BE49-F238E27FC236}">
                <a16:creationId xmlns:a16="http://schemas.microsoft.com/office/drawing/2014/main" id="{B1F66918-E84F-49D5-A5C5-4DEC6D8D81EA}"/>
              </a:ext>
            </a:extLst>
          </p:cNvPr>
          <p:cNvCxnSpPr>
            <a:cxnSpLocks/>
            <a:stCxn id="55" idx="2"/>
            <a:endCxn id="51" idx="5"/>
          </p:cNvCxnSpPr>
          <p:nvPr/>
        </p:nvCxnSpPr>
        <p:spPr>
          <a:xfrm flipH="1" flipV="1">
            <a:off x="1963456" y="3139176"/>
            <a:ext cx="240367" cy="617413"/>
          </a:xfrm>
          <a:prstGeom prst="line">
            <a:avLst/>
          </a:prstGeom>
          <a:noFill/>
          <a:ln w="9525" cap="flat" cmpd="sng" algn="ctr">
            <a:solidFill>
              <a:srgbClr val="505050"/>
            </a:solidFill>
            <a:prstDash val="solid"/>
            <a:headEnd type="none"/>
            <a:tailEnd type="none"/>
          </a:ln>
          <a:effectLst/>
        </p:spPr>
      </p:cxnSp>
      <p:cxnSp>
        <p:nvCxnSpPr>
          <p:cNvPr id="64" name="Straight Connector 63">
            <a:extLst>
              <a:ext uri="{FF2B5EF4-FFF2-40B4-BE49-F238E27FC236}">
                <a16:creationId xmlns:a16="http://schemas.microsoft.com/office/drawing/2014/main" id="{684682FF-02A2-47F9-83DD-CF4D240C0D30}"/>
              </a:ext>
            </a:extLst>
          </p:cNvPr>
          <p:cNvCxnSpPr>
            <a:cxnSpLocks/>
            <a:stCxn id="54" idx="2"/>
            <a:endCxn id="52" idx="6"/>
          </p:cNvCxnSpPr>
          <p:nvPr/>
        </p:nvCxnSpPr>
        <p:spPr>
          <a:xfrm flipH="1">
            <a:off x="2026109" y="3230938"/>
            <a:ext cx="177714" cy="329162"/>
          </a:xfrm>
          <a:prstGeom prst="line">
            <a:avLst/>
          </a:prstGeom>
          <a:noFill/>
          <a:ln w="9525" cap="flat" cmpd="sng" algn="ctr">
            <a:solidFill>
              <a:srgbClr val="505050"/>
            </a:solidFill>
            <a:prstDash val="solid"/>
            <a:headEnd type="none"/>
            <a:tailEnd type="none"/>
          </a:ln>
          <a:effectLst/>
        </p:spPr>
      </p:cxnSp>
      <p:cxnSp>
        <p:nvCxnSpPr>
          <p:cNvPr id="65" name="Straight Connector 64">
            <a:extLst>
              <a:ext uri="{FF2B5EF4-FFF2-40B4-BE49-F238E27FC236}">
                <a16:creationId xmlns:a16="http://schemas.microsoft.com/office/drawing/2014/main" id="{EF719B65-CF66-4D36-B6FF-A8323692E8DA}"/>
              </a:ext>
            </a:extLst>
          </p:cNvPr>
          <p:cNvCxnSpPr>
            <a:cxnSpLocks/>
            <a:endCxn id="52" idx="6"/>
          </p:cNvCxnSpPr>
          <p:nvPr/>
        </p:nvCxnSpPr>
        <p:spPr>
          <a:xfrm flipH="1" flipV="1">
            <a:off x="2026109" y="3560100"/>
            <a:ext cx="177714" cy="213371"/>
          </a:xfrm>
          <a:prstGeom prst="line">
            <a:avLst/>
          </a:prstGeom>
          <a:noFill/>
          <a:ln w="9525" cap="flat" cmpd="sng" algn="ctr">
            <a:solidFill>
              <a:srgbClr val="505050"/>
            </a:solidFill>
            <a:prstDash val="solid"/>
            <a:headEnd type="none"/>
            <a:tailEnd type="none"/>
          </a:ln>
          <a:effectLst/>
        </p:spPr>
      </p:cxnSp>
      <p:cxnSp>
        <p:nvCxnSpPr>
          <p:cNvPr id="66" name="Straight Connector 65">
            <a:extLst>
              <a:ext uri="{FF2B5EF4-FFF2-40B4-BE49-F238E27FC236}">
                <a16:creationId xmlns:a16="http://schemas.microsoft.com/office/drawing/2014/main" id="{A47B253E-BD30-42CC-83F5-656B494431A1}"/>
              </a:ext>
            </a:extLst>
          </p:cNvPr>
          <p:cNvCxnSpPr>
            <a:cxnSpLocks/>
            <a:stCxn id="55" idx="2"/>
            <a:endCxn id="53" idx="7"/>
          </p:cNvCxnSpPr>
          <p:nvPr/>
        </p:nvCxnSpPr>
        <p:spPr>
          <a:xfrm flipH="1">
            <a:off x="1963456" y="3756589"/>
            <a:ext cx="240367" cy="260089"/>
          </a:xfrm>
          <a:prstGeom prst="line">
            <a:avLst/>
          </a:prstGeom>
          <a:noFill/>
          <a:ln w="9525" cap="flat" cmpd="sng" algn="ctr">
            <a:solidFill>
              <a:srgbClr val="505050"/>
            </a:solidFill>
            <a:prstDash val="solid"/>
            <a:headEnd type="none"/>
            <a:tailEnd type="none"/>
          </a:ln>
          <a:effectLst/>
        </p:spPr>
      </p:cxnSp>
      <p:cxnSp>
        <p:nvCxnSpPr>
          <p:cNvPr id="67" name="Straight Connector 66">
            <a:extLst>
              <a:ext uri="{FF2B5EF4-FFF2-40B4-BE49-F238E27FC236}">
                <a16:creationId xmlns:a16="http://schemas.microsoft.com/office/drawing/2014/main" id="{3E1EE8B5-1927-4099-8573-C0D6F587F244}"/>
              </a:ext>
            </a:extLst>
          </p:cNvPr>
          <p:cNvCxnSpPr>
            <a:cxnSpLocks/>
            <a:stCxn id="54" idx="2"/>
            <a:endCxn id="53" idx="7"/>
          </p:cNvCxnSpPr>
          <p:nvPr/>
        </p:nvCxnSpPr>
        <p:spPr>
          <a:xfrm flipH="1">
            <a:off x="1963456" y="3230938"/>
            <a:ext cx="240367" cy="785740"/>
          </a:xfrm>
          <a:prstGeom prst="line">
            <a:avLst/>
          </a:prstGeom>
          <a:noFill/>
          <a:ln w="9525" cap="flat" cmpd="sng" algn="ctr">
            <a:solidFill>
              <a:srgbClr val="505050"/>
            </a:solidFill>
            <a:prstDash val="solid"/>
            <a:headEnd type="none"/>
            <a:tailEnd type="none"/>
          </a:ln>
          <a:effectLst/>
        </p:spPr>
      </p:cxnSp>
      <p:sp>
        <p:nvSpPr>
          <p:cNvPr id="68" name="Oval 67">
            <a:extLst>
              <a:ext uri="{FF2B5EF4-FFF2-40B4-BE49-F238E27FC236}">
                <a16:creationId xmlns:a16="http://schemas.microsoft.com/office/drawing/2014/main" id="{49C890FE-A209-45D3-BBD4-97AEAA8AF541}"/>
              </a:ext>
            </a:extLst>
          </p:cNvPr>
          <p:cNvSpPr/>
          <p:nvPr/>
        </p:nvSpPr>
        <p:spPr bwMode="auto">
          <a:xfrm>
            <a:off x="1041571" y="483745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AFB084-1C72-4A18-B75E-14B031148B9A}"/>
              </a:ext>
            </a:extLst>
          </p:cNvPr>
          <p:cNvSpPr/>
          <p:nvPr/>
        </p:nvSpPr>
        <p:spPr bwMode="auto">
          <a:xfrm>
            <a:off x="1041571" y="536310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08ACD4CE-8C5D-4618-9F44-E893F3704A9F}"/>
              </a:ext>
            </a:extLst>
          </p:cNvPr>
          <p:cNvSpPr/>
          <p:nvPr/>
        </p:nvSpPr>
        <p:spPr bwMode="auto">
          <a:xfrm>
            <a:off x="1619122" y="460344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56C6C2A-E89D-4118-9424-7D2040993D5D}"/>
              </a:ext>
            </a:extLst>
          </p:cNvPr>
          <p:cNvSpPr/>
          <p:nvPr/>
        </p:nvSpPr>
        <p:spPr bwMode="auto">
          <a:xfrm>
            <a:off x="1622697" y="5166612"/>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E693063-A0E7-49CE-B269-CA6AC283A2BA}"/>
              </a:ext>
            </a:extLst>
          </p:cNvPr>
          <p:cNvSpPr/>
          <p:nvPr/>
        </p:nvSpPr>
        <p:spPr bwMode="auto">
          <a:xfrm>
            <a:off x="1619122" y="5765437"/>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FB85BD6-922C-41B5-BCC3-6076B6488DF9}"/>
              </a:ext>
            </a:extLst>
          </p:cNvPr>
          <p:cNvSpPr/>
          <p:nvPr/>
        </p:nvSpPr>
        <p:spPr bwMode="auto">
          <a:xfrm>
            <a:off x="2203823" y="483745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2CFA0E2-24BD-4C0F-B748-87416DE17A96}"/>
              </a:ext>
            </a:extLst>
          </p:cNvPr>
          <p:cNvSpPr/>
          <p:nvPr/>
        </p:nvSpPr>
        <p:spPr bwMode="auto">
          <a:xfrm>
            <a:off x="2203823" y="536310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E208277-744F-4799-AA79-085D52964C4B}"/>
              </a:ext>
            </a:extLst>
          </p:cNvPr>
          <p:cNvCxnSpPr>
            <a:cxnSpLocks/>
            <a:stCxn id="68" idx="6"/>
            <a:endCxn id="70" idx="3"/>
          </p:cNvCxnSpPr>
          <p:nvPr/>
        </p:nvCxnSpPr>
        <p:spPr>
          <a:xfrm flipV="1">
            <a:off x="1444983" y="4946856"/>
            <a:ext cx="233217" cy="91762"/>
          </a:xfrm>
          <a:prstGeom prst="line">
            <a:avLst/>
          </a:prstGeom>
          <a:noFill/>
          <a:ln w="9525" cap="flat" cmpd="sng" algn="ctr">
            <a:solidFill>
              <a:srgbClr val="505050"/>
            </a:solidFill>
            <a:prstDash val="solid"/>
            <a:headEnd type="none"/>
            <a:tailEnd type="none"/>
          </a:ln>
          <a:effectLst/>
        </p:spPr>
      </p:cxnSp>
      <p:cxnSp>
        <p:nvCxnSpPr>
          <p:cNvPr id="76" name="Straight Connector 75">
            <a:extLst>
              <a:ext uri="{FF2B5EF4-FFF2-40B4-BE49-F238E27FC236}">
                <a16:creationId xmlns:a16="http://schemas.microsoft.com/office/drawing/2014/main" id="{921B6013-83E5-45DA-B8CA-9399E4F17409}"/>
              </a:ext>
            </a:extLst>
          </p:cNvPr>
          <p:cNvCxnSpPr>
            <a:cxnSpLocks/>
            <a:stCxn id="69" idx="6"/>
            <a:endCxn id="71" idx="2"/>
          </p:cNvCxnSpPr>
          <p:nvPr/>
        </p:nvCxnSpPr>
        <p:spPr>
          <a:xfrm flipV="1">
            <a:off x="1444983" y="5367780"/>
            <a:ext cx="177714" cy="196489"/>
          </a:xfrm>
          <a:prstGeom prst="line">
            <a:avLst/>
          </a:prstGeom>
          <a:noFill/>
          <a:ln w="9525" cap="flat" cmpd="sng" algn="ctr">
            <a:solidFill>
              <a:srgbClr val="505050"/>
            </a:solidFill>
            <a:prstDash val="solid"/>
            <a:headEnd type="none"/>
            <a:tailEnd type="none"/>
          </a:ln>
          <a:effectLst/>
        </p:spPr>
      </p:cxnSp>
      <p:cxnSp>
        <p:nvCxnSpPr>
          <p:cNvPr id="77" name="Straight Connector 76">
            <a:extLst>
              <a:ext uri="{FF2B5EF4-FFF2-40B4-BE49-F238E27FC236}">
                <a16:creationId xmlns:a16="http://schemas.microsoft.com/office/drawing/2014/main" id="{2F86BC55-B0CB-4C4B-ADA5-672B45862022}"/>
              </a:ext>
            </a:extLst>
          </p:cNvPr>
          <p:cNvCxnSpPr>
            <a:cxnSpLocks/>
            <a:stCxn id="69" idx="6"/>
            <a:endCxn id="70" idx="3"/>
          </p:cNvCxnSpPr>
          <p:nvPr/>
        </p:nvCxnSpPr>
        <p:spPr>
          <a:xfrm flipV="1">
            <a:off x="1444983" y="4946856"/>
            <a:ext cx="233217" cy="617413"/>
          </a:xfrm>
          <a:prstGeom prst="line">
            <a:avLst/>
          </a:prstGeom>
          <a:noFill/>
          <a:ln w="9525" cap="flat" cmpd="sng" algn="ctr">
            <a:solidFill>
              <a:srgbClr val="505050"/>
            </a:solidFill>
            <a:prstDash val="solid"/>
            <a:headEnd type="none"/>
            <a:tailEnd type="none"/>
          </a:ln>
          <a:effectLst/>
        </p:spPr>
      </p:cxnSp>
      <p:cxnSp>
        <p:nvCxnSpPr>
          <p:cNvPr id="78" name="Straight Connector 77">
            <a:extLst>
              <a:ext uri="{FF2B5EF4-FFF2-40B4-BE49-F238E27FC236}">
                <a16:creationId xmlns:a16="http://schemas.microsoft.com/office/drawing/2014/main" id="{B41EF4A2-AAA8-40F0-83C0-440B0856CFEF}"/>
              </a:ext>
            </a:extLst>
          </p:cNvPr>
          <p:cNvCxnSpPr>
            <a:cxnSpLocks/>
            <a:stCxn id="71" idx="2"/>
            <a:endCxn id="68" idx="6"/>
          </p:cNvCxnSpPr>
          <p:nvPr/>
        </p:nvCxnSpPr>
        <p:spPr>
          <a:xfrm flipH="1" flipV="1">
            <a:off x="1444983" y="5038618"/>
            <a:ext cx="177714" cy="329162"/>
          </a:xfrm>
          <a:prstGeom prst="line">
            <a:avLst/>
          </a:prstGeom>
          <a:noFill/>
          <a:ln w="9525" cap="flat" cmpd="sng" algn="ctr">
            <a:solidFill>
              <a:srgbClr val="505050"/>
            </a:solidFill>
            <a:prstDash val="solid"/>
            <a:headEnd type="none"/>
            <a:tailEnd type="none"/>
          </a:ln>
          <a:effectLst/>
        </p:spPr>
      </p:cxnSp>
      <p:cxnSp>
        <p:nvCxnSpPr>
          <p:cNvPr id="79" name="Straight Connector 78">
            <a:extLst>
              <a:ext uri="{FF2B5EF4-FFF2-40B4-BE49-F238E27FC236}">
                <a16:creationId xmlns:a16="http://schemas.microsoft.com/office/drawing/2014/main" id="{A4617287-EF20-4358-9B77-E246776CF727}"/>
              </a:ext>
            </a:extLst>
          </p:cNvPr>
          <p:cNvCxnSpPr>
            <a:cxnSpLocks/>
            <a:stCxn id="72" idx="1"/>
            <a:endCxn id="69" idx="6"/>
          </p:cNvCxnSpPr>
          <p:nvPr/>
        </p:nvCxnSpPr>
        <p:spPr>
          <a:xfrm flipH="1" flipV="1">
            <a:off x="1444983" y="5564269"/>
            <a:ext cx="233217" cy="260089"/>
          </a:xfrm>
          <a:prstGeom prst="line">
            <a:avLst/>
          </a:prstGeom>
          <a:noFill/>
          <a:ln w="9525" cap="flat" cmpd="sng" algn="ctr">
            <a:solidFill>
              <a:srgbClr val="505050"/>
            </a:solidFill>
            <a:prstDash val="solid"/>
            <a:headEnd type="none"/>
            <a:tailEnd type="none"/>
          </a:ln>
          <a:effectLst/>
        </p:spPr>
      </p:cxnSp>
      <p:cxnSp>
        <p:nvCxnSpPr>
          <p:cNvPr id="80" name="Straight Connector 79">
            <a:extLst>
              <a:ext uri="{FF2B5EF4-FFF2-40B4-BE49-F238E27FC236}">
                <a16:creationId xmlns:a16="http://schemas.microsoft.com/office/drawing/2014/main" id="{A17D895B-78E7-4C87-8EB2-AE0D680F18CF}"/>
              </a:ext>
            </a:extLst>
          </p:cNvPr>
          <p:cNvCxnSpPr>
            <a:cxnSpLocks/>
            <a:stCxn id="72" idx="1"/>
            <a:endCxn id="68" idx="6"/>
          </p:cNvCxnSpPr>
          <p:nvPr/>
        </p:nvCxnSpPr>
        <p:spPr>
          <a:xfrm flipH="1" flipV="1">
            <a:off x="1444983" y="5038618"/>
            <a:ext cx="233217" cy="785740"/>
          </a:xfrm>
          <a:prstGeom prst="line">
            <a:avLst/>
          </a:prstGeom>
          <a:noFill/>
          <a:ln w="9525" cap="flat" cmpd="sng" algn="ctr">
            <a:solidFill>
              <a:srgbClr val="505050"/>
            </a:solidFill>
            <a:prstDash val="solid"/>
            <a:headEnd type="none"/>
            <a:tailEnd type="none"/>
          </a:ln>
          <a:effectLst/>
        </p:spPr>
      </p:cxnSp>
      <p:cxnSp>
        <p:nvCxnSpPr>
          <p:cNvPr id="81" name="Straight Connector 80">
            <a:extLst>
              <a:ext uri="{FF2B5EF4-FFF2-40B4-BE49-F238E27FC236}">
                <a16:creationId xmlns:a16="http://schemas.microsoft.com/office/drawing/2014/main" id="{3052F0E4-B91D-49ED-A832-27FD55260DD4}"/>
              </a:ext>
            </a:extLst>
          </p:cNvPr>
          <p:cNvCxnSpPr>
            <a:cxnSpLocks/>
            <a:stCxn id="73" idx="2"/>
            <a:endCxn id="70" idx="5"/>
          </p:cNvCxnSpPr>
          <p:nvPr/>
        </p:nvCxnSpPr>
        <p:spPr>
          <a:xfrm flipH="1" flipV="1">
            <a:off x="1963456" y="4946856"/>
            <a:ext cx="240367" cy="91762"/>
          </a:xfrm>
          <a:prstGeom prst="line">
            <a:avLst/>
          </a:prstGeom>
          <a:noFill/>
          <a:ln w="9525" cap="flat" cmpd="sng" algn="ctr">
            <a:solidFill>
              <a:srgbClr val="505050"/>
            </a:solidFill>
            <a:prstDash val="solid"/>
            <a:headEnd type="none"/>
            <a:tailEnd type="none"/>
          </a:ln>
          <a:effectLst/>
        </p:spPr>
      </p:cxnSp>
      <p:cxnSp>
        <p:nvCxnSpPr>
          <p:cNvPr id="82" name="Straight Connector 81">
            <a:extLst>
              <a:ext uri="{FF2B5EF4-FFF2-40B4-BE49-F238E27FC236}">
                <a16:creationId xmlns:a16="http://schemas.microsoft.com/office/drawing/2014/main" id="{412B98D2-AAF7-4620-AF60-56CEBD82CDB0}"/>
              </a:ext>
            </a:extLst>
          </p:cNvPr>
          <p:cNvCxnSpPr>
            <a:cxnSpLocks/>
            <a:stCxn id="74" idx="2"/>
            <a:endCxn id="70" idx="5"/>
          </p:cNvCxnSpPr>
          <p:nvPr/>
        </p:nvCxnSpPr>
        <p:spPr>
          <a:xfrm flipH="1" flipV="1">
            <a:off x="1963456" y="4946856"/>
            <a:ext cx="240367" cy="617413"/>
          </a:xfrm>
          <a:prstGeom prst="line">
            <a:avLst/>
          </a:prstGeom>
          <a:noFill/>
          <a:ln w="9525" cap="flat" cmpd="sng" algn="ctr">
            <a:solidFill>
              <a:srgbClr val="505050"/>
            </a:solidFill>
            <a:prstDash val="solid"/>
            <a:headEnd type="none"/>
            <a:tailEnd type="none"/>
          </a:ln>
          <a:effectLst/>
        </p:spPr>
      </p:cxnSp>
      <p:cxnSp>
        <p:nvCxnSpPr>
          <p:cNvPr id="83" name="Straight Connector 82">
            <a:extLst>
              <a:ext uri="{FF2B5EF4-FFF2-40B4-BE49-F238E27FC236}">
                <a16:creationId xmlns:a16="http://schemas.microsoft.com/office/drawing/2014/main" id="{4C8AB2A8-CDBA-4B82-9FF3-9008630531DF}"/>
              </a:ext>
            </a:extLst>
          </p:cNvPr>
          <p:cNvCxnSpPr>
            <a:cxnSpLocks/>
            <a:stCxn id="73" idx="2"/>
            <a:endCxn id="71" idx="6"/>
          </p:cNvCxnSpPr>
          <p:nvPr/>
        </p:nvCxnSpPr>
        <p:spPr>
          <a:xfrm flipH="1">
            <a:off x="2026109" y="5038618"/>
            <a:ext cx="177714" cy="329162"/>
          </a:xfrm>
          <a:prstGeom prst="line">
            <a:avLst/>
          </a:prstGeom>
          <a:noFill/>
          <a:ln w="9525" cap="flat" cmpd="sng" algn="ctr">
            <a:solidFill>
              <a:srgbClr val="505050"/>
            </a:solidFill>
            <a:prstDash val="solid"/>
            <a:headEnd type="none"/>
            <a:tailEnd type="none"/>
          </a:ln>
          <a:effectLst/>
        </p:spPr>
      </p:cxnSp>
      <p:cxnSp>
        <p:nvCxnSpPr>
          <p:cNvPr id="84" name="Straight Connector 83">
            <a:extLst>
              <a:ext uri="{FF2B5EF4-FFF2-40B4-BE49-F238E27FC236}">
                <a16:creationId xmlns:a16="http://schemas.microsoft.com/office/drawing/2014/main" id="{7BD4B5B9-C902-4E2E-BF33-63503B9D1EB2}"/>
              </a:ext>
            </a:extLst>
          </p:cNvPr>
          <p:cNvCxnSpPr>
            <a:cxnSpLocks/>
            <a:endCxn id="71" idx="6"/>
          </p:cNvCxnSpPr>
          <p:nvPr/>
        </p:nvCxnSpPr>
        <p:spPr>
          <a:xfrm flipH="1" flipV="1">
            <a:off x="2026109" y="5367780"/>
            <a:ext cx="177714" cy="213371"/>
          </a:xfrm>
          <a:prstGeom prst="line">
            <a:avLst/>
          </a:prstGeom>
          <a:noFill/>
          <a:ln w="9525" cap="flat" cmpd="sng" algn="ctr">
            <a:solidFill>
              <a:srgbClr val="505050"/>
            </a:solidFill>
            <a:prstDash val="solid"/>
            <a:headEnd type="none"/>
            <a:tailEnd type="none"/>
          </a:ln>
          <a:effectLst/>
        </p:spPr>
      </p:cxnSp>
      <p:cxnSp>
        <p:nvCxnSpPr>
          <p:cNvPr id="85" name="Straight Connector 84">
            <a:extLst>
              <a:ext uri="{FF2B5EF4-FFF2-40B4-BE49-F238E27FC236}">
                <a16:creationId xmlns:a16="http://schemas.microsoft.com/office/drawing/2014/main" id="{4A0629EB-D16A-440B-A8B0-173864890507}"/>
              </a:ext>
            </a:extLst>
          </p:cNvPr>
          <p:cNvCxnSpPr>
            <a:cxnSpLocks/>
            <a:stCxn id="74" idx="2"/>
            <a:endCxn id="72" idx="7"/>
          </p:cNvCxnSpPr>
          <p:nvPr/>
        </p:nvCxnSpPr>
        <p:spPr>
          <a:xfrm flipH="1">
            <a:off x="1963456" y="5564269"/>
            <a:ext cx="240367" cy="260089"/>
          </a:xfrm>
          <a:prstGeom prst="line">
            <a:avLst/>
          </a:prstGeom>
          <a:noFill/>
          <a:ln w="9525" cap="flat" cmpd="sng" algn="ctr">
            <a:solidFill>
              <a:srgbClr val="505050"/>
            </a:solidFill>
            <a:prstDash val="solid"/>
            <a:headEnd type="none"/>
            <a:tailEnd type="none"/>
          </a:ln>
          <a:effectLst/>
        </p:spPr>
      </p:cxnSp>
      <p:cxnSp>
        <p:nvCxnSpPr>
          <p:cNvPr id="86" name="Straight Connector 85">
            <a:extLst>
              <a:ext uri="{FF2B5EF4-FFF2-40B4-BE49-F238E27FC236}">
                <a16:creationId xmlns:a16="http://schemas.microsoft.com/office/drawing/2014/main" id="{CDBD228E-E9E5-4EDD-BB82-F2D35C79777B}"/>
              </a:ext>
            </a:extLst>
          </p:cNvPr>
          <p:cNvCxnSpPr>
            <a:cxnSpLocks/>
            <a:stCxn id="73" idx="2"/>
            <a:endCxn id="72" idx="7"/>
          </p:cNvCxnSpPr>
          <p:nvPr/>
        </p:nvCxnSpPr>
        <p:spPr>
          <a:xfrm flipH="1">
            <a:off x="1963456" y="5038618"/>
            <a:ext cx="240367" cy="785740"/>
          </a:xfrm>
          <a:prstGeom prst="line">
            <a:avLst/>
          </a:prstGeom>
          <a:noFill/>
          <a:ln w="9525" cap="flat" cmpd="sng" algn="ctr">
            <a:solidFill>
              <a:srgbClr val="505050"/>
            </a:solidFill>
            <a:prstDash val="solid"/>
            <a:headEnd type="none"/>
            <a:tailEnd type="none"/>
          </a:ln>
          <a:effectLst/>
        </p:spPr>
      </p:cxnSp>
      <p:sp>
        <p:nvSpPr>
          <p:cNvPr id="87" name="Oval 86">
            <a:extLst>
              <a:ext uri="{FF2B5EF4-FFF2-40B4-BE49-F238E27FC236}">
                <a16:creationId xmlns:a16="http://schemas.microsoft.com/office/drawing/2014/main" id="{75F85C6F-9567-4A66-8A5A-B114EBBF49E6}"/>
              </a:ext>
            </a:extLst>
          </p:cNvPr>
          <p:cNvSpPr/>
          <p:nvPr/>
        </p:nvSpPr>
        <p:spPr bwMode="auto">
          <a:xfrm>
            <a:off x="1041571" y="128152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6D2F6375-F759-405D-8D15-ABB98636FC32}"/>
              </a:ext>
            </a:extLst>
          </p:cNvPr>
          <p:cNvSpPr/>
          <p:nvPr/>
        </p:nvSpPr>
        <p:spPr bwMode="auto">
          <a:xfrm>
            <a:off x="1041571" y="180717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40F2EA52-DDC7-4768-9C7C-6D674037E996}"/>
              </a:ext>
            </a:extLst>
          </p:cNvPr>
          <p:cNvSpPr/>
          <p:nvPr/>
        </p:nvSpPr>
        <p:spPr bwMode="auto">
          <a:xfrm>
            <a:off x="1619122" y="104751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E26597D-156E-4273-8111-60DB04AE1E58}"/>
              </a:ext>
            </a:extLst>
          </p:cNvPr>
          <p:cNvSpPr/>
          <p:nvPr/>
        </p:nvSpPr>
        <p:spPr bwMode="auto">
          <a:xfrm>
            <a:off x="1622697" y="1610688"/>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11F3377C-FB6C-4847-B1E1-E19917542E4E}"/>
              </a:ext>
            </a:extLst>
          </p:cNvPr>
          <p:cNvSpPr/>
          <p:nvPr/>
        </p:nvSpPr>
        <p:spPr bwMode="auto">
          <a:xfrm>
            <a:off x="1619122" y="2209513"/>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CFDE5446-A714-40DE-A977-0DD11DC9DD2B}"/>
              </a:ext>
            </a:extLst>
          </p:cNvPr>
          <p:cNvSpPr/>
          <p:nvPr/>
        </p:nvSpPr>
        <p:spPr bwMode="auto">
          <a:xfrm>
            <a:off x="2203823" y="128152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B5EE89F9-B384-481B-94BD-E1FD2087F7DC}"/>
              </a:ext>
            </a:extLst>
          </p:cNvPr>
          <p:cNvSpPr/>
          <p:nvPr/>
        </p:nvSpPr>
        <p:spPr bwMode="auto">
          <a:xfrm>
            <a:off x="2203823" y="180717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4A717A9-D332-4E25-8F25-E9AAF5DB9A50}"/>
              </a:ext>
            </a:extLst>
          </p:cNvPr>
          <p:cNvCxnSpPr>
            <a:cxnSpLocks/>
          </p:cNvCxnSpPr>
          <p:nvPr/>
        </p:nvCxnSpPr>
        <p:spPr>
          <a:xfrm flipV="1">
            <a:off x="1444983" y="1390932"/>
            <a:ext cx="233217" cy="91762"/>
          </a:xfrm>
          <a:prstGeom prst="line">
            <a:avLst/>
          </a:prstGeom>
          <a:noFill/>
          <a:ln w="9525" cap="flat" cmpd="sng" algn="ctr">
            <a:solidFill>
              <a:srgbClr val="505050"/>
            </a:solidFill>
            <a:prstDash val="solid"/>
            <a:headEnd type="none"/>
            <a:tailEnd type="none"/>
          </a:ln>
          <a:effectLst/>
        </p:spPr>
      </p:cxnSp>
      <p:cxnSp>
        <p:nvCxnSpPr>
          <p:cNvPr id="95" name="Straight Connector 94">
            <a:extLst>
              <a:ext uri="{FF2B5EF4-FFF2-40B4-BE49-F238E27FC236}">
                <a16:creationId xmlns:a16="http://schemas.microsoft.com/office/drawing/2014/main" id="{8D26FC31-C1D9-4C1D-9013-9B1E46D43CD3}"/>
              </a:ext>
            </a:extLst>
          </p:cNvPr>
          <p:cNvCxnSpPr>
            <a:cxnSpLocks/>
          </p:cNvCxnSpPr>
          <p:nvPr/>
        </p:nvCxnSpPr>
        <p:spPr>
          <a:xfrm flipV="1">
            <a:off x="1444983" y="1811856"/>
            <a:ext cx="177714" cy="196489"/>
          </a:xfrm>
          <a:prstGeom prst="line">
            <a:avLst/>
          </a:prstGeom>
          <a:noFill/>
          <a:ln w="9525" cap="flat" cmpd="sng" algn="ctr">
            <a:solidFill>
              <a:srgbClr val="505050"/>
            </a:solidFill>
            <a:prstDash val="solid"/>
            <a:headEnd type="none"/>
            <a:tailEnd type="none"/>
          </a:ln>
          <a:effectLst/>
        </p:spPr>
      </p:cxnSp>
      <p:cxnSp>
        <p:nvCxnSpPr>
          <p:cNvPr id="96" name="Straight Connector 95">
            <a:extLst>
              <a:ext uri="{FF2B5EF4-FFF2-40B4-BE49-F238E27FC236}">
                <a16:creationId xmlns:a16="http://schemas.microsoft.com/office/drawing/2014/main" id="{A99DD2A3-CE47-41C4-93AD-FFA8A92475F2}"/>
              </a:ext>
            </a:extLst>
          </p:cNvPr>
          <p:cNvCxnSpPr>
            <a:cxnSpLocks/>
          </p:cNvCxnSpPr>
          <p:nvPr/>
        </p:nvCxnSpPr>
        <p:spPr>
          <a:xfrm flipV="1">
            <a:off x="1444983" y="1390932"/>
            <a:ext cx="233217" cy="617413"/>
          </a:xfrm>
          <a:prstGeom prst="line">
            <a:avLst/>
          </a:prstGeom>
          <a:noFill/>
          <a:ln w="9525" cap="flat" cmpd="sng" algn="ctr">
            <a:solidFill>
              <a:srgbClr val="505050"/>
            </a:solidFill>
            <a:prstDash val="solid"/>
            <a:headEnd type="none"/>
            <a:tailEnd type="none"/>
          </a:ln>
          <a:effectLst/>
        </p:spPr>
      </p:cxnSp>
      <p:cxnSp>
        <p:nvCxnSpPr>
          <p:cNvPr id="97" name="Straight Connector 96">
            <a:extLst>
              <a:ext uri="{FF2B5EF4-FFF2-40B4-BE49-F238E27FC236}">
                <a16:creationId xmlns:a16="http://schemas.microsoft.com/office/drawing/2014/main" id="{ECB96FC9-F157-47FF-A399-C5FD2372BD4D}"/>
              </a:ext>
            </a:extLst>
          </p:cNvPr>
          <p:cNvCxnSpPr>
            <a:cxnSpLocks/>
          </p:cNvCxnSpPr>
          <p:nvPr/>
        </p:nvCxnSpPr>
        <p:spPr>
          <a:xfrm flipH="1" flipV="1">
            <a:off x="1444983" y="1482694"/>
            <a:ext cx="177714" cy="329162"/>
          </a:xfrm>
          <a:prstGeom prst="line">
            <a:avLst/>
          </a:prstGeom>
          <a:noFill/>
          <a:ln w="9525" cap="flat" cmpd="sng" algn="ctr">
            <a:solidFill>
              <a:srgbClr val="505050"/>
            </a:solidFill>
            <a:prstDash val="solid"/>
            <a:headEnd type="none"/>
            <a:tailEnd type="none"/>
          </a:ln>
          <a:effectLst/>
        </p:spPr>
      </p:cxnSp>
      <p:cxnSp>
        <p:nvCxnSpPr>
          <p:cNvPr id="98" name="Straight Connector 97">
            <a:extLst>
              <a:ext uri="{FF2B5EF4-FFF2-40B4-BE49-F238E27FC236}">
                <a16:creationId xmlns:a16="http://schemas.microsoft.com/office/drawing/2014/main" id="{AAA1DF29-6664-4B9B-B24D-EDC7ABC1AE55}"/>
              </a:ext>
            </a:extLst>
          </p:cNvPr>
          <p:cNvCxnSpPr>
            <a:cxnSpLocks/>
          </p:cNvCxnSpPr>
          <p:nvPr/>
        </p:nvCxnSpPr>
        <p:spPr>
          <a:xfrm flipH="1" flipV="1">
            <a:off x="1444983" y="2008345"/>
            <a:ext cx="233217" cy="260089"/>
          </a:xfrm>
          <a:prstGeom prst="line">
            <a:avLst/>
          </a:prstGeom>
          <a:noFill/>
          <a:ln w="9525" cap="flat" cmpd="sng" algn="ctr">
            <a:solidFill>
              <a:srgbClr val="505050"/>
            </a:solidFill>
            <a:prstDash val="solid"/>
            <a:headEnd type="none"/>
            <a:tailEnd type="none"/>
          </a:ln>
          <a:effectLst/>
        </p:spPr>
      </p:cxnSp>
      <p:cxnSp>
        <p:nvCxnSpPr>
          <p:cNvPr id="99" name="Straight Connector 98">
            <a:extLst>
              <a:ext uri="{FF2B5EF4-FFF2-40B4-BE49-F238E27FC236}">
                <a16:creationId xmlns:a16="http://schemas.microsoft.com/office/drawing/2014/main" id="{F0C8167F-F645-4C56-A2B1-4C3FF9FFC981}"/>
              </a:ext>
            </a:extLst>
          </p:cNvPr>
          <p:cNvCxnSpPr>
            <a:cxnSpLocks/>
          </p:cNvCxnSpPr>
          <p:nvPr/>
        </p:nvCxnSpPr>
        <p:spPr>
          <a:xfrm flipH="1" flipV="1">
            <a:off x="1444983" y="1482694"/>
            <a:ext cx="233217" cy="785740"/>
          </a:xfrm>
          <a:prstGeom prst="line">
            <a:avLst/>
          </a:prstGeom>
          <a:noFill/>
          <a:ln w="9525" cap="flat" cmpd="sng" algn="ctr">
            <a:solidFill>
              <a:srgbClr val="505050"/>
            </a:solidFill>
            <a:prstDash val="solid"/>
            <a:headEnd type="none"/>
            <a:tailEnd type="none"/>
          </a:ln>
          <a:effectLst/>
        </p:spPr>
      </p:cxnSp>
      <p:cxnSp>
        <p:nvCxnSpPr>
          <p:cNvPr id="100" name="Straight Connector 99">
            <a:extLst>
              <a:ext uri="{FF2B5EF4-FFF2-40B4-BE49-F238E27FC236}">
                <a16:creationId xmlns:a16="http://schemas.microsoft.com/office/drawing/2014/main" id="{79A2347D-986A-42C2-B0D9-69950CC849D8}"/>
              </a:ext>
            </a:extLst>
          </p:cNvPr>
          <p:cNvCxnSpPr>
            <a:cxnSpLocks/>
          </p:cNvCxnSpPr>
          <p:nvPr/>
        </p:nvCxnSpPr>
        <p:spPr>
          <a:xfrm flipH="1" flipV="1">
            <a:off x="1963456" y="1390932"/>
            <a:ext cx="240367" cy="91762"/>
          </a:xfrm>
          <a:prstGeom prst="line">
            <a:avLst/>
          </a:prstGeom>
          <a:noFill/>
          <a:ln w="9525" cap="flat" cmpd="sng" algn="ctr">
            <a:solidFill>
              <a:srgbClr val="505050"/>
            </a:solidFill>
            <a:prstDash val="solid"/>
            <a:headEnd type="none"/>
            <a:tailEnd type="none"/>
          </a:ln>
          <a:effectLst/>
        </p:spPr>
      </p:cxnSp>
      <p:cxnSp>
        <p:nvCxnSpPr>
          <p:cNvPr id="101" name="Straight Connector 100">
            <a:extLst>
              <a:ext uri="{FF2B5EF4-FFF2-40B4-BE49-F238E27FC236}">
                <a16:creationId xmlns:a16="http://schemas.microsoft.com/office/drawing/2014/main" id="{FC5A620C-31C0-44F8-B329-49692AD30015}"/>
              </a:ext>
            </a:extLst>
          </p:cNvPr>
          <p:cNvCxnSpPr>
            <a:cxnSpLocks/>
          </p:cNvCxnSpPr>
          <p:nvPr/>
        </p:nvCxnSpPr>
        <p:spPr>
          <a:xfrm flipH="1" flipV="1">
            <a:off x="1963456" y="1390932"/>
            <a:ext cx="240367" cy="617413"/>
          </a:xfrm>
          <a:prstGeom prst="line">
            <a:avLst/>
          </a:prstGeom>
          <a:noFill/>
          <a:ln w="9525" cap="flat" cmpd="sng" algn="ctr">
            <a:solidFill>
              <a:srgbClr val="505050"/>
            </a:solidFill>
            <a:prstDash val="solid"/>
            <a:headEnd type="none"/>
            <a:tailEnd type="none"/>
          </a:ln>
          <a:effectLst/>
        </p:spPr>
      </p:cxnSp>
      <p:cxnSp>
        <p:nvCxnSpPr>
          <p:cNvPr id="102" name="Straight Connector 101">
            <a:extLst>
              <a:ext uri="{FF2B5EF4-FFF2-40B4-BE49-F238E27FC236}">
                <a16:creationId xmlns:a16="http://schemas.microsoft.com/office/drawing/2014/main" id="{D52B715A-EE3A-4A96-B775-B7CC34EF0569}"/>
              </a:ext>
            </a:extLst>
          </p:cNvPr>
          <p:cNvCxnSpPr>
            <a:cxnSpLocks/>
          </p:cNvCxnSpPr>
          <p:nvPr/>
        </p:nvCxnSpPr>
        <p:spPr>
          <a:xfrm flipH="1">
            <a:off x="2026109" y="1482694"/>
            <a:ext cx="177714" cy="329162"/>
          </a:xfrm>
          <a:prstGeom prst="line">
            <a:avLst/>
          </a:prstGeom>
          <a:noFill/>
          <a:ln w="9525" cap="flat" cmpd="sng" algn="ctr">
            <a:solidFill>
              <a:srgbClr val="505050"/>
            </a:solidFill>
            <a:prstDash val="solid"/>
            <a:headEnd type="none"/>
            <a:tailEnd type="none"/>
          </a:ln>
          <a:effectLst/>
        </p:spPr>
      </p:cxnSp>
      <p:cxnSp>
        <p:nvCxnSpPr>
          <p:cNvPr id="103" name="Straight Connector 102">
            <a:extLst>
              <a:ext uri="{FF2B5EF4-FFF2-40B4-BE49-F238E27FC236}">
                <a16:creationId xmlns:a16="http://schemas.microsoft.com/office/drawing/2014/main" id="{2D7ABE2A-CA07-4B82-B831-AC75C516A91B}"/>
              </a:ext>
            </a:extLst>
          </p:cNvPr>
          <p:cNvCxnSpPr>
            <a:cxnSpLocks/>
          </p:cNvCxnSpPr>
          <p:nvPr/>
        </p:nvCxnSpPr>
        <p:spPr>
          <a:xfrm flipH="1" flipV="1">
            <a:off x="2026109" y="1811856"/>
            <a:ext cx="177714" cy="213372"/>
          </a:xfrm>
          <a:prstGeom prst="line">
            <a:avLst/>
          </a:prstGeom>
          <a:noFill/>
          <a:ln w="9525" cap="flat" cmpd="sng" algn="ctr">
            <a:solidFill>
              <a:srgbClr val="505050"/>
            </a:solidFill>
            <a:prstDash val="solid"/>
            <a:headEnd type="none"/>
            <a:tailEnd type="none"/>
          </a:ln>
          <a:effectLst/>
        </p:spPr>
      </p:cxnSp>
      <p:cxnSp>
        <p:nvCxnSpPr>
          <p:cNvPr id="104" name="Straight Connector 103">
            <a:extLst>
              <a:ext uri="{FF2B5EF4-FFF2-40B4-BE49-F238E27FC236}">
                <a16:creationId xmlns:a16="http://schemas.microsoft.com/office/drawing/2014/main" id="{05692FA6-B62D-42A9-8A69-E23C8F0E9A2B}"/>
              </a:ext>
            </a:extLst>
          </p:cNvPr>
          <p:cNvCxnSpPr>
            <a:cxnSpLocks/>
          </p:cNvCxnSpPr>
          <p:nvPr/>
        </p:nvCxnSpPr>
        <p:spPr>
          <a:xfrm flipH="1">
            <a:off x="1963456" y="2008345"/>
            <a:ext cx="240367" cy="260089"/>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47812715-A58C-4F53-87E1-74017B4B437A}"/>
              </a:ext>
            </a:extLst>
          </p:cNvPr>
          <p:cNvCxnSpPr>
            <a:cxnSpLocks/>
          </p:cNvCxnSpPr>
          <p:nvPr/>
        </p:nvCxnSpPr>
        <p:spPr>
          <a:xfrm flipH="1">
            <a:off x="1963456" y="1482694"/>
            <a:ext cx="240367" cy="785740"/>
          </a:xfrm>
          <a:prstGeom prst="line">
            <a:avLst/>
          </a:prstGeom>
          <a:noFill/>
          <a:ln w="9525" cap="flat" cmpd="sng" algn="ctr">
            <a:solidFill>
              <a:srgbClr val="505050"/>
            </a:solidFill>
            <a:prstDash val="solid"/>
            <a:headEnd type="none"/>
            <a:tailEnd type="none"/>
          </a:ln>
          <a:effectLst/>
        </p:spPr>
      </p:cxnSp>
      <p:sp>
        <p:nvSpPr>
          <p:cNvPr id="126" name="Oval 125">
            <a:extLst>
              <a:ext uri="{FF2B5EF4-FFF2-40B4-BE49-F238E27FC236}">
                <a16:creationId xmlns:a16="http://schemas.microsoft.com/office/drawing/2014/main" id="{FC696564-8623-4DE6-B994-68FD3DD02B63}"/>
              </a:ext>
            </a:extLst>
          </p:cNvPr>
          <p:cNvSpPr/>
          <p:nvPr/>
        </p:nvSpPr>
        <p:spPr bwMode="auto">
          <a:xfrm>
            <a:off x="679612" y="5076758"/>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559DA7BF-0187-4ACF-9C7A-7EEBF22FFEB0}"/>
              </a:ext>
            </a:extLst>
          </p:cNvPr>
          <p:cNvSpPr/>
          <p:nvPr/>
        </p:nvSpPr>
        <p:spPr bwMode="auto">
          <a:xfrm>
            <a:off x="2550721" y="1544483"/>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DF714F78-6789-4DF2-88A5-36C585D087F7}"/>
              </a:ext>
            </a:extLst>
          </p:cNvPr>
          <p:cNvSpPr txBox="1"/>
          <p:nvPr/>
        </p:nvSpPr>
        <p:spPr>
          <a:xfrm>
            <a:off x="7306260" y="2981770"/>
            <a:ext cx="2251544" cy="904863"/>
          </a:xfrm>
          <a:prstGeom prst="rect">
            <a:avLst/>
          </a:prstGeom>
          <a:noFill/>
        </p:spPr>
        <p:txBody>
          <a:bodyPr wrap="square" lIns="182880" tIns="146304" rIns="182880" bIns="146304" rtlCol="0">
            <a:spAutoFit/>
          </a:bodyPr>
          <a:lstStyle/>
          <a:p>
            <a:pPr>
              <a:lnSpc>
                <a:spcPct val="90000"/>
              </a:lnSpc>
              <a:spcAft>
                <a:spcPts val="600"/>
              </a:spcAft>
            </a:pPr>
            <a:r>
              <a:rPr lang="en-US" sz="4400">
                <a:solidFill>
                  <a:srgbClr val="3891D3"/>
                </a:solidFill>
              </a:rPr>
              <a:t>Disease</a:t>
            </a:r>
          </a:p>
        </p:txBody>
      </p:sp>
      <p:sp>
        <p:nvSpPr>
          <p:cNvPr id="153" name="Oval 152">
            <a:extLst>
              <a:ext uri="{FF2B5EF4-FFF2-40B4-BE49-F238E27FC236}">
                <a16:creationId xmlns:a16="http://schemas.microsoft.com/office/drawing/2014/main" id="{17D90B73-4DE5-40CB-9488-4F54805BCD41}"/>
              </a:ext>
            </a:extLst>
          </p:cNvPr>
          <p:cNvSpPr/>
          <p:nvPr/>
        </p:nvSpPr>
        <p:spPr bwMode="auto">
          <a:xfrm>
            <a:off x="2590161" y="5022811"/>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0" descr="Doctor">
            <a:extLst>
              <a:ext uri="{FF2B5EF4-FFF2-40B4-BE49-F238E27FC236}">
                <a16:creationId xmlns:a16="http://schemas.microsoft.com/office/drawing/2014/main" id="{2D1EEB40-F9A0-4068-ADBA-B94D5A2FFA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8963" y="3764565"/>
            <a:ext cx="2438727" cy="2438727"/>
          </a:xfrm>
          <a:prstGeom prst="rect">
            <a:avLst/>
          </a:prstGeom>
        </p:spPr>
      </p:pic>
      <p:pic>
        <p:nvPicPr>
          <p:cNvPr id="47" name="Graphic 46" descr="User">
            <a:extLst>
              <a:ext uri="{FF2B5EF4-FFF2-40B4-BE49-F238E27FC236}">
                <a16:creationId xmlns:a16="http://schemas.microsoft.com/office/drawing/2014/main" id="{F2378140-85B3-4381-A0DF-4828EF3A64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8963" y="648045"/>
            <a:ext cx="2438726" cy="2438726"/>
          </a:xfrm>
          <a:prstGeom prst="rect">
            <a:avLst/>
          </a:prstGeom>
        </p:spPr>
      </p:pic>
      <p:sp>
        <p:nvSpPr>
          <p:cNvPr id="120" name="TextBox 119">
            <a:extLst>
              <a:ext uri="{FF2B5EF4-FFF2-40B4-BE49-F238E27FC236}">
                <a16:creationId xmlns:a16="http://schemas.microsoft.com/office/drawing/2014/main" id="{08F2B723-C283-4C9C-899D-308018ADBB5C}"/>
              </a:ext>
            </a:extLst>
          </p:cNvPr>
          <p:cNvSpPr txBox="1"/>
          <p:nvPr/>
        </p:nvSpPr>
        <p:spPr>
          <a:xfrm>
            <a:off x="2590161" y="2981770"/>
            <a:ext cx="3644392"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Aggregation</a:t>
            </a:r>
          </a:p>
        </p:txBody>
      </p:sp>
      <p:cxnSp>
        <p:nvCxnSpPr>
          <p:cNvPr id="121" name="Straight Arrow Connector 120">
            <a:extLst>
              <a:ext uri="{FF2B5EF4-FFF2-40B4-BE49-F238E27FC236}">
                <a16:creationId xmlns:a16="http://schemas.microsoft.com/office/drawing/2014/main" id="{2D00B704-BAC1-483C-95C8-A704274687A8}"/>
              </a:ext>
            </a:extLst>
          </p:cNvPr>
          <p:cNvCxnSpPr>
            <a:cxnSpLocks/>
            <a:stCxn id="164" idx="5"/>
            <a:endCxn id="120" idx="0"/>
          </p:cNvCxnSpPr>
          <p:nvPr/>
        </p:nvCxnSpPr>
        <p:spPr>
          <a:xfrm>
            <a:off x="2895055" y="1887898"/>
            <a:ext cx="1517302" cy="1093872"/>
          </a:xfrm>
          <a:prstGeom prst="straightConnector1">
            <a:avLst/>
          </a:prstGeom>
          <a:noFill/>
          <a:ln w="57150" cap="flat" cmpd="sng" algn="ctr">
            <a:solidFill>
              <a:srgbClr val="505050"/>
            </a:solidFill>
            <a:prstDash val="solid"/>
            <a:headEnd type="none"/>
            <a:tailEnd type="triangle"/>
          </a:ln>
          <a:effectLst/>
        </p:spPr>
      </p:cxnSp>
      <p:cxnSp>
        <p:nvCxnSpPr>
          <p:cNvPr id="123" name="Straight Arrow Connector 122">
            <a:extLst>
              <a:ext uri="{FF2B5EF4-FFF2-40B4-BE49-F238E27FC236}">
                <a16:creationId xmlns:a16="http://schemas.microsoft.com/office/drawing/2014/main" id="{F7264D1E-47C3-41D9-A33A-B7621567ED81}"/>
              </a:ext>
            </a:extLst>
          </p:cNvPr>
          <p:cNvCxnSpPr>
            <a:cxnSpLocks/>
            <a:stCxn id="153" idx="7"/>
            <a:endCxn id="120" idx="2"/>
          </p:cNvCxnSpPr>
          <p:nvPr/>
        </p:nvCxnSpPr>
        <p:spPr>
          <a:xfrm flipV="1">
            <a:off x="2934495" y="3886633"/>
            <a:ext cx="1477862" cy="1195099"/>
          </a:xfrm>
          <a:prstGeom prst="straightConnector1">
            <a:avLst/>
          </a:prstGeom>
          <a:noFill/>
          <a:ln w="57150" cap="flat" cmpd="sng" algn="ctr">
            <a:solidFill>
              <a:srgbClr val="505050"/>
            </a:solidFill>
            <a:prstDash val="solid"/>
            <a:headEnd type="none"/>
            <a:tailEnd type="triangle"/>
          </a:ln>
          <a:effectLst/>
        </p:spPr>
      </p:cxnSp>
      <p:cxnSp>
        <p:nvCxnSpPr>
          <p:cNvPr id="128" name="Straight Arrow Connector 127">
            <a:extLst>
              <a:ext uri="{FF2B5EF4-FFF2-40B4-BE49-F238E27FC236}">
                <a16:creationId xmlns:a16="http://schemas.microsoft.com/office/drawing/2014/main" id="{7C22F6AC-7B65-4301-A818-1E8C9ECC069E}"/>
              </a:ext>
            </a:extLst>
          </p:cNvPr>
          <p:cNvCxnSpPr>
            <a:cxnSpLocks/>
            <a:stCxn id="120" idx="3"/>
            <a:endCxn id="113" idx="1"/>
          </p:cNvCxnSpPr>
          <p:nvPr/>
        </p:nvCxnSpPr>
        <p:spPr>
          <a:xfrm>
            <a:off x="6234553" y="3434202"/>
            <a:ext cx="1071707" cy="0"/>
          </a:xfrm>
          <a:prstGeom prst="straightConnector1">
            <a:avLst/>
          </a:prstGeom>
          <a:noFill/>
          <a:ln w="57150" cap="flat" cmpd="sng" algn="ctr">
            <a:solidFill>
              <a:srgbClr val="505050"/>
            </a:solidFill>
            <a:prstDash val="solid"/>
            <a:headEnd type="none"/>
            <a:tailEnd type="triangle"/>
          </a:ln>
          <a:effectLst/>
        </p:spPr>
      </p:cxnSp>
      <p:cxnSp>
        <p:nvCxnSpPr>
          <p:cNvPr id="129" name="Connector: Elbow 128">
            <a:extLst>
              <a:ext uri="{FF2B5EF4-FFF2-40B4-BE49-F238E27FC236}">
                <a16:creationId xmlns:a16="http://schemas.microsoft.com/office/drawing/2014/main" id="{F8D43ED2-9D09-4F6B-8BFD-78465011FF23}"/>
              </a:ext>
            </a:extLst>
          </p:cNvPr>
          <p:cNvCxnSpPr>
            <a:cxnSpLocks/>
          </p:cNvCxnSpPr>
          <p:nvPr/>
        </p:nvCxnSpPr>
        <p:spPr>
          <a:xfrm rot="10800000">
            <a:off x="892887" y="3506996"/>
            <a:ext cx="5787612" cy="2853073"/>
          </a:xfrm>
          <a:prstGeom prst="bentConnector3">
            <a:avLst>
              <a:gd name="adj1" fmla="val 11236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FA3C3088-2312-436A-828D-A807547C01B1}"/>
              </a:ext>
            </a:extLst>
          </p:cNvPr>
          <p:cNvPicPr>
            <a:picLocks noChangeAspect="1"/>
          </p:cNvPicPr>
          <p:nvPr/>
        </p:nvPicPr>
        <p:blipFill>
          <a:blip r:embed="rId7"/>
          <a:stretch>
            <a:fillRect/>
          </a:stretch>
        </p:blipFill>
        <p:spPr>
          <a:xfrm>
            <a:off x="6931695" y="5026122"/>
            <a:ext cx="1613921" cy="1605545"/>
          </a:xfrm>
          <a:prstGeom prst="rect">
            <a:avLst/>
          </a:prstGeom>
          <a:ln w="57150">
            <a:solidFill>
              <a:srgbClr val="FF0000"/>
            </a:solidFill>
          </a:ln>
        </p:spPr>
      </p:pic>
      <p:pic>
        <p:nvPicPr>
          <p:cNvPr id="106" name="Graphic 105" descr="Help">
            <a:extLst>
              <a:ext uri="{FF2B5EF4-FFF2-40B4-BE49-F238E27FC236}">
                <a16:creationId xmlns:a16="http://schemas.microsoft.com/office/drawing/2014/main" id="{766A6CB0-A1D8-4D07-99B6-1F91176319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89116" y="4857942"/>
            <a:ext cx="1509502" cy="1509502"/>
          </a:xfrm>
          <a:prstGeom prst="rect">
            <a:avLst/>
          </a:prstGeom>
        </p:spPr>
      </p:pic>
      <p:pic>
        <p:nvPicPr>
          <p:cNvPr id="107" name="Graphic 106" descr="Help">
            <a:extLst>
              <a:ext uri="{FF2B5EF4-FFF2-40B4-BE49-F238E27FC236}">
                <a16:creationId xmlns:a16="http://schemas.microsoft.com/office/drawing/2014/main" id="{E0B56279-508C-45C8-9A90-103D360209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8543" y="1807177"/>
            <a:ext cx="1509502" cy="1509502"/>
          </a:xfrm>
          <a:prstGeom prst="rect">
            <a:avLst/>
          </a:prstGeom>
        </p:spPr>
      </p:pic>
      <p:sp>
        <p:nvSpPr>
          <p:cNvPr id="108" name="Slide Number Placeholder 1">
            <a:extLst>
              <a:ext uri="{FF2B5EF4-FFF2-40B4-BE49-F238E27FC236}">
                <a16:creationId xmlns:a16="http://schemas.microsoft.com/office/drawing/2014/main" id="{8DB7C569-6320-4551-8CF4-91B496B6E44C}"/>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5</a:t>
            </a:fld>
            <a:endParaRPr lang="en-US">
              <a:solidFill>
                <a:srgbClr val="505050">
                  <a:tint val="75000"/>
                </a:srgbClr>
              </a:solidFill>
              <a:latin typeface="Segoe UI"/>
            </a:endParaRPr>
          </a:p>
        </p:txBody>
      </p:sp>
      <p:sp>
        <p:nvSpPr>
          <p:cNvPr id="2" name="TextBox 1">
            <a:extLst>
              <a:ext uri="{FF2B5EF4-FFF2-40B4-BE49-F238E27FC236}">
                <a16:creationId xmlns:a16="http://schemas.microsoft.com/office/drawing/2014/main" id="{976B9DCF-AF0E-4320-8A3D-2E0677F1E127}"/>
              </a:ext>
            </a:extLst>
          </p:cNvPr>
          <p:cNvSpPr txBox="1"/>
          <p:nvPr/>
        </p:nvSpPr>
        <p:spPr>
          <a:xfrm>
            <a:off x="4982281" y="4532104"/>
            <a:ext cx="575745" cy="830997"/>
          </a:xfrm>
          <a:prstGeom prst="rect">
            <a:avLst/>
          </a:prstGeom>
          <a:noFill/>
        </p:spPr>
        <p:txBody>
          <a:bodyPr wrap="square" rtlCol="0">
            <a:spAutoFit/>
          </a:bodyPr>
          <a:lstStyle/>
          <a:p>
            <a:r>
              <a:rPr lang="en-US" sz="4800" b="1"/>
              <a:t>1</a:t>
            </a:r>
          </a:p>
        </p:txBody>
      </p:sp>
      <p:sp>
        <p:nvSpPr>
          <p:cNvPr id="109" name="TextBox 108">
            <a:extLst>
              <a:ext uri="{FF2B5EF4-FFF2-40B4-BE49-F238E27FC236}">
                <a16:creationId xmlns:a16="http://schemas.microsoft.com/office/drawing/2014/main" id="{8DE85F30-409F-42DA-A3AF-992178704DB1}"/>
              </a:ext>
            </a:extLst>
          </p:cNvPr>
          <p:cNvSpPr txBox="1"/>
          <p:nvPr/>
        </p:nvSpPr>
        <p:spPr>
          <a:xfrm>
            <a:off x="7018387" y="1399387"/>
            <a:ext cx="575745" cy="830997"/>
          </a:xfrm>
          <a:prstGeom prst="rect">
            <a:avLst/>
          </a:prstGeom>
          <a:noFill/>
        </p:spPr>
        <p:txBody>
          <a:bodyPr wrap="square" rtlCol="0">
            <a:spAutoFit/>
          </a:bodyPr>
          <a:lstStyle/>
          <a:p>
            <a:r>
              <a:rPr lang="en-US" sz="4800" b="1"/>
              <a:t>2</a:t>
            </a:r>
          </a:p>
        </p:txBody>
      </p:sp>
    </p:spTree>
    <p:extLst>
      <p:ext uri="{BB962C8B-B14F-4D97-AF65-F5344CB8AC3E}">
        <p14:creationId xmlns:p14="http://schemas.microsoft.com/office/powerpoint/2010/main" val="2016253256"/>
      </p:ext>
    </p:extLst>
  </p:cSld>
  <p:clrMapOvr>
    <a:masterClrMapping/>
  </p:clrMapOvr>
  <mc:AlternateContent xmlns:mc="http://schemas.openxmlformats.org/markup-compatibility/2006" xmlns:p14="http://schemas.microsoft.com/office/powerpoint/2010/main">
    <mc:Choice Requires="p14">
      <p:transition spd="slow" p14:dur="2000" advTm="33562"/>
    </mc:Choice>
    <mc:Fallback xmlns="">
      <p:transition spd="slow" advTm="3356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a:xfrm>
            <a:off x="9449812" y="6493776"/>
            <a:ext cx="2742188" cy="36422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3" name="Table 3">
            <a:extLst>
              <a:ext uri="{FF2B5EF4-FFF2-40B4-BE49-F238E27FC236}">
                <a16:creationId xmlns:a16="http://schemas.microsoft.com/office/drawing/2014/main" id="{F0542521-E5DE-49A7-BB9E-8BB4EF1B3046}"/>
              </a:ext>
            </a:extLst>
          </p:cNvPr>
          <p:cNvGraphicFramePr>
            <a:graphicFrameLocks noGrp="1"/>
          </p:cNvGraphicFramePr>
          <p:nvPr>
            <p:extLst>
              <p:ext uri="{D42A27DB-BD31-4B8C-83A1-F6EECF244321}">
                <p14:modId xmlns:p14="http://schemas.microsoft.com/office/powerpoint/2010/main" val="3875457831"/>
              </p:ext>
            </p:extLst>
          </p:nvPr>
        </p:nvGraphicFramePr>
        <p:xfrm>
          <a:off x="144332" y="302117"/>
          <a:ext cx="11903336" cy="6140831"/>
        </p:xfrm>
        <a:graphic>
          <a:graphicData uri="http://schemas.openxmlformats.org/drawingml/2006/table">
            <a:tbl>
              <a:tblPr firstRow="1" bandRow="1">
                <a:tableStyleId>{9D7B26C5-4107-4FEC-AEDC-1716B250A1EF}</a:tableStyleId>
              </a:tblPr>
              <a:tblGrid>
                <a:gridCol w="5951668">
                  <a:extLst>
                    <a:ext uri="{9D8B030D-6E8A-4147-A177-3AD203B41FA5}">
                      <a16:colId xmlns:a16="http://schemas.microsoft.com/office/drawing/2014/main" val="2862562029"/>
                    </a:ext>
                  </a:extLst>
                </a:gridCol>
                <a:gridCol w="5951668">
                  <a:extLst>
                    <a:ext uri="{9D8B030D-6E8A-4147-A177-3AD203B41FA5}">
                      <a16:colId xmlns:a16="http://schemas.microsoft.com/office/drawing/2014/main" val="3875656258"/>
                    </a:ext>
                  </a:extLst>
                </a:gridCol>
              </a:tblGrid>
              <a:tr h="370840">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CaPC</a:t>
                      </a:r>
                    </a:p>
                  </a:txBody>
                  <a:tcPr/>
                </a:tc>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Federated Learning</a:t>
                      </a:r>
                    </a:p>
                  </a:txBody>
                  <a:tcPr/>
                </a:tc>
                <a:extLst>
                  <a:ext uri="{0D108BD9-81ED-4DB2-BD59-A6C34878D82A}">
                    <a16:rowId xmlns:a16="http://schemas.microsoft.com/office/drawing/2014/main" val="2825157045"/>
                  </a:ext>
                </a:extLst>
              </a:tr>
              <a:tr h="370840">
                <a:tc>
                  <a:txBody>
                    <a:bodyPr/>
                    <a:lstStyle/>
                    <a:p>
                      <a:r>
                        <a:rPr lang="en-US" sz="2800"/>
                        <a:t>Cross-silo setting, e.g., organizations</a:t>
                      </a:r>
                    </a:p>
                  </a:txBody>
                  <a:tcPr/>
                </a:tc>
                <a:tc>
                  <a:txBody>
                    <a:bodyPr/>
                    <a:lstStyle/>
                    <a:p>
                      <a:r>
                        <a:rPr lang="en-US" sz="2800"/>
                        <a:t>Cross-device setting, e.g., phones</a:t>
                      </a:r>
                    </a:p>
                  </a:txBody>
                  <a:tcPr/>
                </a:tc>
                <a:extLst>
                  <a:ext uri="{0D108BD9-81ED-4DB2-BD59-A6C34878D82A}">
                    <a16:rowId xmlns:a16="http://schemas.microsoft.com/office/drawing/2014/main" val="3583050618"/>
                  </a:ext>
                </a:extLst>
              </a:tr>
              <a:tr h="370840">
                <a:tc>
                  <a:txBody>
                    <a:bodyPr/>
                    <a:lstStyle/>
                    <a:p>
                      <a:r>
                        <a:rPr lang="en-US" sz="2800"/>
                        <a:t>Improve local models in each party by labeling new data</a:t>
                      </a:r>
                      <a:r>
                        <a:rPr lang="pl-PL" sz="2800"/>
                        <a:t> </a:t>
                      </a:r>
                      <a:r>
                        <a:rPr lang="pl-PL" sz="2800" err="1"/>
                        <a:t>points</a:t>
                      </a:r>
                      <a:endParaRPr lang="en-US" sz="2800"/>
                    </a:p>
                  </a:txBody>
                  <a:tcPr/>
                </a:tc>
                <a:tc>
                  <a:txBody>
                    <a:bodyPr/>
                    <a:lstStyle/>
                    <a:p>
                      <a:r>
                        <a:rPr lang="en-US" sz="2800"/>
                        <a:t>Train central model without explicitly combining the parties’ datasets</a:t>
                      </a:r>
                    </a:p>
                  </a:txBody>
                  <a:tcPr/>
                </a:tc>
                <a:extLst>
                  <a:ext uri="{0D108BD9-81ED-4DB2-BD59-A6C34878D82A}">
                    <a16:rowId xmlns:a16="http://schemas.microsoft.com/office/drawing/2014/main" val="1640522797"/>
                  </a:ext>
                </a:extLst>
              </a:tr>
              <a:tr h="370840">
                <a:tc>
                  <a:txBody>
                    <a:bodyPr/>
                    <a:lstStyle/>
                    <a:p>
                      <a:r>
                        <a:rPr lang="en-US" sz="2800">
                          <a:solidFill>
                            <a:schemeClr val="accent6"/>
                          </a:solidFill>
                        </a:rPr>
                        <a:t>For heterogenous models and also non-differentiable models (trees)</a:t>
                      </a:r>
                    </a:p>
                  </a:txBody>
                  <a:tcPr/>
                </a:tc>
                <a:tc>
                  <a:txBody>
                    <a:bodyPr/>
                    <a:lstStyle/>
                    <a:p>
                      <a:r>
                        <a:rPr lang="en-US" sz="2800">
                          <a:solidFill>
                            <a:schemeClr val="accent6"/>
                          </a:solidFill>
                        </a:rPr>
                        <a:t>Only for homogenous and differentiable models</a:t>
                      </a:r>
                    </a:p>
                  </a:txBody>
                  <a:tcPr/>
                </a:tc>
                <a:extLst>
                  <a:ext uri="{0D108BD9-81ED-4DB2-BD59-A6C34878D82A}">
                    <a16:rowId xmlns:a16="http://schemas.microsoft.com/office/drawing/2014/main" val="1166532464"/>
                  </a:ext>
                </a:extLst>
              </a:tr>
              <a:tr h="370840">
                <a:tc>
                  <a:txBody>
                    <a:bodyPr/>
                    <a:lstStyle/>
                    <a:p>
                      <a:r>
                        <a:rPr lang="en-US" sz="2800"/>
                        <a:t>Returns only predicted labels</a:t>
                      </a:r>
                    </a:p>
                  </a:txBody>
                  <a:tcPr/>
                </a:tc>
                <a:tc>
                  <a:txBody>
                    <a:bodyPr/>
                    <a:lstStyle/>
                    <a:p>
                      <a:r>
                        <a:rPr lang="pl-PL" sz="2800"/>
                        <a:t>Transfer</a:t>
                      </a:r>
                      <a:r>
                        <a:rPr lang="en-US" sz="2800"/>
                        <a:t>s gradients or parameters (large data transfer required)</a:t>
                      </a:r>
                    </a:p>
                  </a:txBody>
                  <a:tcPr/>
                </a:tc>
                <a:extLst>
                  <a:ext uri="{0D108BD9-81ED-4DB2-BD59-A6C34878D82A}">
                    <a16:rowId xmlns:a16="http://schemas.microsoft.com/office/drawing/2014/main" val="975366019"/>
                  </a:ext>
                </a:extLst>
              </a:tr>
              <a:tr h="370840">
                <a:tc>
                  <a:txBody>
                    <a:bodyPr/>
                    <a:lstStyle/>
                    <a:p>
                      <a:r>
                        <a:rPr lang="en-US" sz="2800"/>
                        <a:t>Fewer parties required for privacy</a:t>
                      </a:r>
                    </a:p>
                  </a:txBody>
                  <a:tcPr/>
                </a:tc>
                <a:tc>
                  <a:txBody>
                    <a:bodyPr/>
                    <a:lstStyle/>
                    <a:p>
                      <a:r>
                        <a:rPr lang="en-US" sz="2800"/>
                        <a:t>Many more parties required </a:t>
                      </a:r>
                    </a:p>
                  </a:txBody>
                  <a:tcPr/>
                </a:tc>
                <a:extLst>
                  <a:ext uri="{0D108BD9-81ED-4DB2-BD59-A6C34878D82A}">
                    <a16:rowId xmlns:a16="http://schemas.microsoft.com/office/drawing/2014/main" val="356113062"/>
                  </a:ext>
                </a:extLst>
              </a:tr>
              <a:tr h="370840">
                <a:tc>
                  <a:txBody>
                    <a:bodyPr/>
                    <a:lstStyle/>
                    <a:p>
                      <a:r>
                        <a:rPr lang="en-US" sz="2800"/>
                        <a:t>Provides confidentiality of data to be labeled &amp; privacy (no gradients revealed)</a:t>
                      </a:r>
                      <a:r>
                        <a:rPr lang="pl-PL" sz="2800"/>
                        <a:t> via </a:t>
                      </a:r>
                      <a:r>
                        <a:rPr lang="en-US" sz="2800">
                          <a:cs typeface="Segoe UI Light"/>
                        </a:rPr>
                        <a:t>Pâté</a:t>
                      </a:r>
                      <a:r>
                        <a:rPr lang="pl-PL" sz="2800"/>
                        <a:t>.</a:t>
                      </a:r>
                      <a:endParaRPr lang="en-US" sz="2800"/>
                    </a:p>
                  </a:txBody>
                  <a:tcPr/>
                </a:tc>
                <a:tc>
                  <a:txBody>
                    <a:bodyPr/>
                    <a:lstStyle/>
                    <a:p>
                      <a:r>
                        <a:rPr lang="pl-PL" sz="2800" err="1"/>
                        <a:t>Provides</a:t>
                      </a:r>
                      <a:r>
                        <a:rPr lang="pl-PL" sz="2800"/>
                        <a:t> </a:t>
                      </a:r>
                      <a:r>
                        <a:rPr lang="en-US" sz="2800" err="1"/>
                        <a:t>condifentiality</a:t>
                      </a:r>
                      <a:r>
                        <a:rPr lang="en-US" sz="2800"/>
                        <a:t> but much higher cost of privacy (gradients shared </a:t>
                      </a:r>
                      <a:r>
                        <a:rPr lang="pl-PL" sz="2800" err="1"/>
                        <a:t>allow</a:t>
                      </a:r>
                      <a:r>
                        <a:rPr lang="pl-PL" sz="2800"/>
                        <a:t> </a:t>
                      </a:r>
                      <a:r>
                        <a:rPr lang="pl-PL" sz="2800" err="1"/>
                        <a:t>us</a:t>
                      </a:r>
                      <a:r>
                        <a:rPr lang="pl-PL" sz="2800"/>
                        <a:t> to </a:t>
                      </a:r>
                      <a:r>
                        <a:rPr lang="pl-PL" sz="2800" err="1"/>
                        <a:t>infer</a:t>
                      </a:r>
                      <a:r>
                        <a:rPr lang="en-US" sz="2800"/>
                        <a:t> private data)</a:t>
                      </a:r>
                    </a:p>
                  </a:txBody>
                  <a:tcPr/>
                </a:tc>
                <a:extLst>
                  <a:ext uri="{0D108BD9-81ED-4DB2-BD59-A6C34878D82A}">
                    <a16:rowId xmlns:a16="http://schemas.microsoft.com/office/drawing/2014/main" val="14515565"/>
                  </a:ext>
                </a:extLst>
              </a:tr>
            </a:tbl>
          </a:graphicData>
        </a:graphic>
      </p:graphicFrame>
    </p:spTree>
    <p:extLst>
      <p:ext uri="{BB962C8B-B14F-4D97-AF65-F5344CB8AC3E}">
        <p14:creationId xmlns:p14="http://schemas.microsoft.com/office/powerpoint/2010/main" val="9953351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a:xfrm>
            <a:off x="9449812" y="6493776"/>
            <a:ext cx="2742188" cy="36422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3" name="Table 3">
            <a:extLst>
              <a:ext uri="{FF2B5EF4-FFF2-40B4-BE49-F238E27FC236}">
                <a16:creationId xmlns:a16="http://schemas.microsoft.com/office/drawing/2014/main" id="{F0542521-E5DE-49A7-BB9E-8BB4EF1B3046}"/>
              </a:ext>
            </a:extLst>
          </p:cNvPr>
          <p:cNvGraphicFramePr>
            <a:graphicFrameLocks noGrp="1"/>
          </p:cNvGraphicFramePr>
          <p:nvPr>
            <p:extLst>
              <p:ext uri="{D42A27DB-BD31-4B8C-83A1-F6EECF244321}">
                <p14:modId xmlns:p14="http://schemas.microsoft.com/office/powerpoint/2010/main" val="56003166"/>
              </p:ext>
            </p:extLst>
          </p:nvPr>
        </p:nvGraphicFramePr>
        <p:xfrm>
          <a:off x="144332" y="302117"/>
          <a:ext cx="11903336" cy="6140831"/>
        </p:xfrm>
        <a:graphic>
          <a:graphicData uri="http://schemas.openxmlformats.org/drawingml/2006/table">
            <a:tbl>
              <a:tblPr firstRow="1" bandRow="1">
                <a:tableStyleId>{9D7B26C5-4107-4FEC-AEDC-1716B250A1EF}</a:tableStyleId>
              </a:tblPr>
              <a:tblGrid>
                <a:gridCol w="5951668">
                  <a:extLst>
                    <a:ext uri="{9D8B030D-6E8A-4147-A177-3AD203B41FA5}">
                      <a16:colId xmlns:a16="http://schemas.microsoft.com/office/drawing/2014/main" val="2862562029"/>
                    </a:ext>
                  </a:extLst>
                </a:gridCol>
                <a:gridCol w="5951668">
                  <a:extLst>
                    <a:ext uri="{9D8B030D-6E8A-4147-A177-3AD203B41FA5}">
                      <a16:colId xmlns:a16="http://schemas.microsoft.com/office/drawing/2014/main" val="3875656258"/>
                    </a:ext>
                  </a:extLst>
                </a:gridCol>
              </a:tblGrid>
              <a:tr h="370840">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CaPC</a:t>
                      </a:r>
                    </a:p>
                  </a:txBody>
                  <a:tcPr/>
                </a:tc>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Federated Learning</a:t>
                      </a:r>
                    </a:p>
                  </a:txBody>
                  <a:tcPr/>
                </a:tc>
                <a:extLst>
                  <a:ext uri="{0D108BD9-81ED-4DB2-BD59-A6C34878D82A}">
                    <a16:rowId xmlns:a16="http://schemas.microsoft.com/office/drawing/2014/main" val="2825157045"/>
                  </a:ext>
                </a:extLst>
              </a:tr>
              <a:tr h="370840">
                <a:tc>
                  <a:txBody>
                    <a:bodyPr/>
                    <a:lstStyle/>
                    <a:p>
                      <a:r>
                        <a:rPr lang="en-US" sz="2800"/>
                        <a:t>Cross-silo setting, e.g., organizations</a:t>
                      </a:r>
                    </a:p>
                  </a:txBody>
                  <a:tcPr/>
                </a:tc>
                <a:tc>
                  <a:txBody>
                    <a:bodyPr/>
                    <a:lstStyle/>
                    <a:p>
                      <a:r>
                        <a:rPr lang="en-US" sz="2800"/>
                        <a:t>Cross-device setting, e.g., phones</a:t>
                      </a:r>
                    </a:p>
                  </a:txBody>
                  <a:tcPr/>
                </a:tc>
                <a:extLst>
                  <a:ext uri="{0D108BD9-81ED-4DB2-BD59-A6C34878D82A}">
                    <a16:rowId xmlns:a16="http://schemas.microsoft.com/office/drawing/2014/main" val="3583050618"/>
                  </a:ext>
                </a:extLst>
              </a:tr>
              <a:tr h="370840">
                <a:tc>
                  <a:txBody>
                    <a:bodyPr/>
                    <a:lstStyle/>
                    <a:p>
                      <a:r>
                        <a:rPr lang="en-US" sz="2800"/>
                        <a:t>Improve local models in each party by labeling new data</a:t>
                      </a:r>
                      <a:r>
                        <a:rPr lang="pl-PL" sz="2800"/>
                        <a:t> </a:t>
                      </a:r>
                      <a:r>
                        <a:rPr lang="pl-PL" sz="2800" err="1"/>
                        <a:t>points</a:t>
                      </a:r>
                      <a:endParaRPr lang="en-US" sz="2800"/>
                    </a:p>
                  </a:txBody>
                  <a:tcPr/>
                </a:tc>
                <a:tc>
                  <a:txBody>
                    <a:bodyPr/>
                    <a:lstStyle/>
                    <a:p>
                      <a:r>
                        <a:rPr lang="en-US" sz="2800"/>
                        <a:t>Train central model without explicitly combining the parties’ datasets</a:t>
                      </a:r>
                    </a:p>
                  </a:txBody>
                  <a:tcPr/>
                </a:tc>
                <a:extLst>
                  <a:ext uri="{0D108BD9-81ED-4DB2-BD59-A6C34878D82A}">
                    <a16:rowId xmlns:a16="http://schemas.microsoft.com/office/drawing/2014/main" val="1640522797"/>
                  </a:ext>
                </a:extLst>
              </a:tr>
              <a:tr h="370840">
                <a:tc>
                  <a:txBody>
                    <a:bodyPr/>
                    <a:lstStyle/>
                    <a:p>
                      <a:r>
                        <a:rPr lang="en-US" sz="2800"/>
                        <a:t>For heterogenous models and also non-differentiable models (trees)</a:t>
                      </a:r>
                    </a:p>
                  </a:txBody>
                  <a:tcPr/>
                </a:tc>
                <a:tc>
                  <a:txBody>
                    <a:bodyPr/>
                    <a:lstStyle/>
                    <a:p>
                      <a:r>
                        <a:rPr lang="en-US" sz="2800"/>
                        <a:t>Only for homogenous and differentiable models</a:t>
                      </a:r>
                    </a:p>
                  </a:txBody>
                  <a:tcPr/>
                </a:tc>
                <a:extLst>
                  <a:ext uri="{0D108BD9-81ED-4DB2-BD59-A6C34878D82A}">
                    <a16:rowId xmlns:a16="http://schemas.microsoft.com/office/drawing/2014/main" val="1166532464"/>
                  </a:ext>
                </a:extLst>
              </a:tr>
              <a:tr h="370840">
                <a:tc>
                  <a:txBody>
                    <a:bodyPr/>
                    <a:lstStyle/>
                    <a:p>
                      <a:r>
                        <a:rPr lang="en-US" sz="2800">
                          <a:solidFill>
                            <a:schemeClr val="accent6"/>
                          </a:solidFill>
                        </a:rPr>
                        <a:t>Returns only predicted labels</a:t>
                      </a:r>
                    </a:p>
                  </a:txBody>
                  <a:tcPr/>
                </a:tc>
                <a:tc>
                  <a:txBody>
                    <a:bodyPr/>
                    <a:lstStyle/>
                    <a:p>
                      <a:r>
                        <a:rPr lang="pl-PL" sz="2800">
                          <a:solidFill>
                            <a:schemeClr val="accent6"/>
                          </a:solidFill>
                        </a:rPr>
                        <a:t>Transfer</a:t>
                      </a:r>
                      <a:r>
                        <a:rPr lang="en-US" sz="2800">
                          <a:solidFill>
                            <a:schemeClr val="accent6"/>
                          </a:solidFill>
                        </a:rPr>
                        <a:t>s gradients or parameters (large data transfer required)</a:t>
                      </a:r>
                    </a:p>
                  </a:txBody>
                  <a:tcPr/>
                </a:tc>
                <a:extLst>
                  <a:ext uri="{0D108BD9-81ED-4DB2-BD59-A6C34878D82A}">
                    <a16:rowId xmlns:a16="http://schemas.microsoft.com/office/drawing/2014/main" val="975366019"/>
                  </a:ext>
                </a:extLst>
              </a:tr>
              <a:tr h="370840">
                <a:tc>
                  <a:txBody>
                    <a:bodyPr/>
                    <a:lstStyle/>
                    <a:p>
                      <a:r>
                        <a:rPr lang="en-US" sz="2800"/>
                        <a:t>Fewer parties required for privacy</a:t>
                      </a:r>
                    </a:p>
                  </a:txBody>
                  <a:tcPr/>
                </a:tc>
                <a:tc>
                  <a:txBody>
                    <a:bodyPr/>
                    <a:lstStyle/>
                    <a:p>
                      <a:r>
                        <a:rPr lang="en-US" sz="2800"/>
                        <a:t>Many more parties required </a:t>
                      </a:r>
                    </a:p>
                  </a:txBody>
                  <a:tcPr/>
                </a:tc>
                <a:extLst>
                  <a:ext uri="{0D108BD9-81ED-4DB2-BD59-A6C34878D82A}">
                    <a16:rowId xmlns:a16="http://schemas.microsoft.com/office/drawing/2014/main" val="356113062"/>
                  </a:ext>
                </a:extLst>
              </a:tr>
              <a:tr h="370840">
                <a:tc>
                  <a:txBody>
                    <a:bodyPr/>
                    <a:lstStyle/>
                    <a:p>
                      <a:r>
                        <a:rPr lang="en-US" sz="2800"/>
                        <a:t>Provides confidentiality of data to be labeled &amp; privacy (no gradients revealed)</a:t>
                      </a:r>
                      <a:r>
                        <a:rPr lang="pl-PL" sz="2800"/>
                        <a:t> via </a:t>
                      </a:r>
                      <a:r>
                        <a:rPr lang="en-US" sz="2800">
                          <a:cs typeface="Segoe UI Light"/>
                        </a:rPr>
                        <a:t>Pâté</a:t>
                      </a:r>
                      <a:r>
                        <a:rPr lang="pl-PL" sz="2800"/>
                        <a:t>.</a:t>
                      </a:r>
                      <a:endParaRPr lang="en-US" sz="2800"/>
                    </a:p>
                  </a:txBody>
                  <a:tcPr/>
                </a:tc>
                <a:tc>
                  <a:txBody>
                    <a:bodyPr/>
                    <a:lstStyle/>
                    <a:p>
                      <a:r>
                        <a:rPr lang="pl-PL" sz="2800" err="1"/>
                        <a:t>Provides</a:t>
                      </a:r>
                      <a:r>
                        <a:rPr lang="pl-PL" sz="2800"/>
                        <a:t> </a:t>
                      </a:r>
                      <a:r>
                        <a:rPr lang="en-US" sz="2800" err="1"/>
                        <a:t>condifentiality</a:t>
                      </a:r>
                      <a:r>
                        <a:rPr lang="en-US" sz="2800"/>
                        <a:t> but much higher cost of privacy (gradients shared </a:t>
                      </a:r>
                      <a:r>
                        <a:rPr lang="pl-PL" sz="2800" err="1"/>
                        <a:t>allow</a:t>
                      </a:r>
                      <a:r>
                        <a:rPr lang="pl-PL" sz="2800"/>
                        <a:t> </a:t>
                      </a:r>
                      <a:r>
                        <a:rPr lang="pl-PL" sz="2800" err="1"/>
                        <a:t>us</a:t>
                      </a:r>
                      <a:r>
                        <a:rPr lang="pl-PL" sz="2800"/>
                        <a:t> to </a:t>
                      </a:r>
                      <a:r>
                        <a:rPr lang="pl-PL" sz="2800" err="1"/>
                        <a:t>infer</a:t>
                      </a:r>
                      <a:r>
                        <a:rPr lang="en-US" sz="2800"/>
                        <a:t> private data)</a:t>
                      </a:r>
                    </a:p>
                  </a:txBody>
                  <a:tcPr/>
                </a:tc>
                <a:extLst>
                  <a:ext uri="{0D108BD9-81ED-4DB2-BD59-A6C34878D82A}">
                    <a16:rowId xmlns:a16="http://schemas.microsoft.com/office/drawing/2014/main" val="14515565"/>
                  </a:ext>
                </a:extLst>
              </a:tr>
            </a:tbl>
          </a:graphicData>
        </a:graphic>
      </p:graphicFrame>
    </p:spTree>
    <p:extLst>
      <p:ext uri="{BB962C8B-B14F-4D97-AF65-F5344CB8AC3E}">
        <p14:creationId xmlns:p14="http://schemas.microsoft.com/office/powerpoint/2010/main" val="360699441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a:xfrm>
            <a:off x="9449812" y="6493776"/>
            <a:ext cx="2742188" cy="36422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3" name="Table 3">
            <a:extLst>
              <a:ext uri="{FF2B5EF4-FFF2-40B4-BE49-F238E27FC236}">
                <a16:creationId xmlns:a16="http://schemas.microsoft.com/office/drawing/2014/main" id="{F0542521-E5DE-49A7-BB9E-8BB4EF1B3046}"/>
              </a:ext>
            </a:extLst>
          </p:cNvPr>
          <p:cNvGraphicFramePr>
            <a:graphicFrameLocks noGrp="1"/>
          </p:cNvGraphicFramePr>
          <p:nvPr>
            <p:extLst>
              <p:ext uri="{D42A27DB-BD31-4B8C-83A1-F6EECF244321}">
                <p14:modId xmlns:p14="http://schemas.microsoft.com/office/powerpoint/2010/main" val="3853885507"/>
              </p:ext>
            </p:extLst>
          </p:nvPr>
        </p:nvGraphicFramePr>
        <p:xfrm>
          <a:off x="144332" y="302117"/>
          <a:ext cx="11903336" cy="6140831"/>
        </p:xfrm>
        <a:graphic>
          <a:graphicData uri="http://schemas.openxmlformats.org/drawingml/2006/table">
            <a:tbl>
              <a:tblPr firstRow="1" bandRow="1">
                <a:tableStyleId>{9D7B26C5-4107-4FEC-AEDC-1716B250A1EF}</a:tableStyleId>
              </a:tblPr>
              <a:tblGrid>
                <a:gridCol w="5951668">
                  <a:extLst>
                    <a:ext uri="{9D8B030D-6E8A-4147-A177-3AD203B41FA5}">
                      <a16:colId xmlns:a16="http://schemas.microsoft.com/office/drawing/2014/main" val="2862562029"/>
                    </a:ext>
                  </a:extLst>
                </a:gridCol>
                <a:gridCol w="5951668">
                  <a:extLst>
                    <a:ext uri="{9D8B030D-6E8A-4147-A177-3AD203B41FA5}">
                      <a16:colId xmlns:a16="http://schemas.microsoft.com/office/drawing/2014/main" val="3875656258"/>
                    </a:ext>
                  </a:extLst>
                </a:gridCol>
              </a:tblGrid>
              <a:tr h="370840">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CaPC</a:t>
                      </a:r>
                    </a:p>
                  </a:txBody>
                  <a:tcPr/>
                </a:tc>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Federated Learning</a:t>
                      </a:r>
                    </a:p>
                  </a:txBody>
                  <a:tcPr/>
                </a:tc>
                <a:extLst>
                  <a:ext uri="{0D108BD9-81ED-4DB2-BD59-A6C34878D82A}">
                    <a16:rowId xmlns:a16="http://schemas.microsoft.com/office/drawing/2014/main" val="2825157045"/>
                  </a:ext>
                </a:extLst>
              </a:tr>
              <a:tr h="370840">
                <a:tc>
                  <a:txBody>
                    <a:bodyPr/>
                    <a:lstStyle/>
                    <a:p>
                      <a:r>
                        <a:rPr lang="en-US" sz="2800"/>
                        <a:t>Cross-silo setting, e.g., organizations</a:t>
                      </a:r>
                    </a:p>
                  </a:txBody>
                  <a:tcPr/>
                </a:tc>
                <a:tc>
                  <a:txBody>
                    <a:bodyPr/>
                    <a:lstStyle/>
                    <a:p>
                      <a:r>
                        <a:rPr lang="en-US" sz="2800"/>
                        <a:t>Cross-device setting, e.g., phones</a:t>
                      </a:r>
                    </a:p>
                  </a:txBody>
                  <a:tcPr/>
                </a:tc>
                <a:extLst>
                  <a:ext uri="{0D108BD9-81ED-4DB2-BD59-A6C34878D82A}">
                    <a16:rowId xmlns:a16="http://schemas.microsoft.com/office/drawing/2014/main" val="3583050618"/>
                  </a:ext>
                </a:extLst>
              </a:tr>
              <a:tr h="370840">
                <a:tc>
                  <a:txBody>
                    <a:bodyPr/>
                    <a:lstStyle/>
                    <a:p>
                      <a:r>
                        <a:rPr lang="en-US" sz="2800"/>
                        <a:t>Improve local models in each party by labeling new data</a:t>
                      </a:r>
                      <a:r>
                        <a:rPr lang="pl-PL" sz="2800"/>
                        <a:t> </a:t>
                      </a:r>
                      <a:r>
                        <a:rPr lang="pl-PL" sz="2800" err="1"/>
                        <a:t>points</a:t>
                      </a:r>
                      <a:endParaRPr lang="en-US" sz="2800"/>
                    </a:p>
                  </a:txBody>
                  <a:tcPr/>
                </a:tc>
                <a:tc>
                  <a:txBody>
                    <a:bodyPr/>
                    <a:lstStyle/>
                    <a:p>
                      <a:r>
                        <a:rPr lang="en-US" sz="2800"/>
                        <a:t>Train central model without explicitly combining the parties’ datasets</a:t>
                      </a:r>
                    </a:p>
                  </a:txBody>
                  <a:tcPr/>
                </a:tc>
                <a:extLst>
                  <a:ext uri="{0D108BD9-81ED-4DB2-BD59-A6C34878D82A}">
                    <a16:rowId xmlns:a16="http://schemas.microsoft.com/office/drawing/2014/main" val="1640522797"/>
                  </a:ext>
                </a:extLst>
              </a:tr>
              <a:tr h="370840">
                <a:tc>
                  <a:txBody>
                    <a:bodyPr/>
                    <a:lstStyle/>
                    <a:p>
                      <a:r>
                        <a:rPr lang="en-US" sz="2800"/>
                        <a:t>For heterogenous models and also non-differentiable models (trees)</a:t>
                      </a:r>
                    </a:p>
                  </a:txBody>
                  <a:tcPr/>
                </a:tc>
                <a:tc>
                  <a:txBody>
                    <a:bodyPr/>
                    <a:lstStyle/>
                    <a:p>
                      <a:r>
                        <a:rPr lang="en-US" sz="2800"/>
                        <a:t>Only for homogenous and differentiable models</a:t>
                      </a:r>
                    </a:p>
                  </a:txBody>
                  <a:tcPr/>
                </a:tc>
                <a:extLst>
                  <a:ext uri="{0D108BD9-81ED-4DB2-BD59-A6C34878D82A}">
                    <a16:rowId xmlns:a16="http://schemas.microsoft.com/office/drawing/2014/main" val="1166532464"/>
                  </a:ext>
                </a:extLst>
              </a:tr>
              <a:tr h="370840">
                <a:tc>
                  <a:txBody>
                    <a:bodyPr/>
                    <a:lstStyle/>
                    <a:p>
                      <a:r>
                        <a:rPr lang="en-US" sz="2800"/>
                        <a:t>Returns only predicted labels</a:t>
                      </a:r>
                    </a:p>
                  </a:txBody>
                  <a:tcPr/>
                </a:tc>
                <a:tc>
                  <a:txBody>
                    <a:bodyPr/>
                    <a:lstStyle/>
                    <a:p>
                      <a:r>
                        <a:rPr lang="pl-PL" sz="2800"/>
                        <a:t>Transfer</a:t>
                      </a:r>
                      <a:r>
                        <a:rPr lang="en-US" sz="2800"/>
                        <a:t>s gradients or parameters (large data transfer required)</a:t>
                      </a:r>
                    </a:p>
                  </a:txBody>
                  <a:tcPr/>
                </a:tc>
                <a:extLst>
                  <a:ext uri="{0D108BD9-81ED-4DB2-BD59-A6C34878D82A}">
                    <a16:rowId xmlns:a16="http://schemas.microsoft.com/office/drawing/2014/main" val="975366019"/>
                  </a:ext>
                </a:extLst>
              </a:tr>
              <a:tr h="370840">
                <a:tc>
                  <a:txBody>
                    <a:bodyPr/>
                    <a:lstStyle/>
                    <a:p>
                      <a:r>
                        <a:rPr lang="en-US" sz="2800">
                          <a:solidFill>
                            <a:schemeClr val="accent6"/>
                          </a:solidFill>
                        </a:rPr>
                        <a:t>Fewer parties required for privacy</a:t>
                      </a:r>
                    </a:p>
                  </a:txBody>
                  <a:tcPr/>
                </a:tc>
                <a:tc>
                  <a:txBody>
                    <a:bodyPr/>
                    <a:lstStyle/>
                    <a:p>
                      <a:r>
                        <a:rPr lang="en-US" sz="2800">
                          <a:solidFill>
                            <a:schemeClr val="accent6"/>
                          </a:solidFill>
                        </a:rPr>
                        <a:t>Many more parties required </a:t>
                      </a:r>
                    </a:p>
                  </a:txBody>
                  <a:tcPr/>
                </a:tc>
                <a:extLst>
                  <a:ext uri="{0D108BD9-81ED-4DB2-BD59-A6C34878D82A}">
                    <a16:rowId xmlns:a16="http://schemas.microsoft.com/office/drawing/2014/main" val="356113062"/>
                  </a:ext>
                </a:extLst>
              </a:tr>
              <a:tr h="370840">
                <a:tc>
                  <a:txBody>
                    <a:bodyPr/>
                    <a:lstStyle/>
                    <a:p>
                      <a:r>
                        <a:rPr lang="en-US" sz="2800"/>
                        <a:t>Provides confidentiality of data to be labeled &amp; privacy (no gradients revealed)</a:t>
                      </a:r>
                      <a:r>
                        <a:rPr lang="pl-PL" sz="2800"/>
                        <a:t> via </a:t>
                      </a:r>
                      <a:r>
                        <a:rPr lang="en-US" sz="2800">
                          <a:cs typeface="Segoe UI Light"/>
                        </a:rPr>
                        <a:t>Pâté</a:t>
                      </a:r>
                      <a:r>
                        <a:rPr lang="pl-PL" sz="2800"/>
                        <a:t>.</a:t>
                      </a:r>
                      <a:endParaRPr lang="en-US" sz="2800"/>
                    </a:p>
                  </a:txBody>
                  <a:tcPr/>
                </a:tc>
                <a:tc>
                  <a:txBody>
                    <a:bodyPr/>
                    <a:lstStyle/>
                    <a:p>
                      <a:r>
                        <a:rPr lang="pl-PL" sz="2800" err="1"/>
                        <a:t>Provides</a:t>
                      </a:r>
                      <a:r>
                        <a:rPr lang="pl-PL" sz="2800"/>
                        <a:t> </a:t>
                      </a:r>
                      <a:r>
                        <a:rPr lang="en-US" sz="2800" err="1"/>
                        <a:t>condifentiality</a:t>
                      </a:r>
                      <a:r>
                        <a:rPr lang="en-US" sz="2800"/>
                        <a:t> but much higher cost of privacy (gradients shared </a:t>
                      </a:r>
                      <a:r>
                        <a:rPr lang="pl-PL" sz="2800" err="1"/>
                        <a:t>allow</a:t>
                      </a:r>
                      <a:r>
                        <a:rPr lang="pl-PL" sz="2800"/>
                        <a:t> </a:t>
                      </a:r>
                      <a:r>
                        <a:rPr lang="pl-PL" sz="2800" err="1"/>
                        <a:t>us</a:t>
                      </a:r>
                      <a:r>
                        <a:rPr lang="pl-PL" sz="2800"/>
                        <a:t> to </a:t>
                      </a:r>
                      <a:r>
                        <a:rPr lang="pl-PL" sz="2800" err="1"/>
                        <a:t>infer</a:t>
                      </a:r>
                      <a:r>
                        <a:rPr lang="en-US" sz="2800"/>
                        <a:t> private data)</a:t>
                      </a:r>
                    </a:p>
                  </a:txBody>
                  <a:tcPr/>
                </a:tc>
                <a:extLst>
                  <a:ext uri="{0D108BD9-81ED-4DB2-BD59-A6C34878D82A}">
                    <a16:rowId xmlns:a16="http://schemas.microsoft.com/office/drawing/2014/main" val="14515565"/>
                  </a:ext>
                </a:extLst>
              </a:tr>
            </a:tbl>
          </a:graphicData>
        </a:graphic>
      </p:graphicFrame>
    </p:spTree>
    <p:extLst>
      <p:ext uri="{BB962C8B-B14F-4D97-AF65-F5344CB8AC3E}">
        <p14:creationId xmlns:p14="http://schemas.microsoft.com/office/powerpoint/2010/main" val="32355761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a:xfrm>
            <a:off x="9449812" y="6493776"/>
            <a:ext cx="2742188" cy="36422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3" name="Table 3">
            <a:extLst>
              <a:ext uri="{FF2B5EF4-FFF2-40B4-BE49-F238E27FC236}">
                <a16:creationId xmlns:a16="http://schemas.microsoft.com/office/drawing/2014/main" id="{F0542521-E5DE-49A7-BB9E-8BB4EF1B3046}"/>
              </a:ext>
            </a:extLst>
          </p:cNvPr>
          <p:cNvGraphicFramePr>
            <a:graphicFrameLocks noGrp="1"/>
          </p:cNvGraphicFramePr>
          <p:nvPr>
            <p:extLst>
              <p:ext uri="{D42A27DB-BD31-4B8C-83A1-F6EECF244321}">
                <p14:modId xmlns:p14="http://schemas.microsoft.com/office/powerpoint/2010/main" val="1752535480"/>
              </p:ext>
            </p:extLst>
          </p:nvPr>
        </p:nvGraphicFramePr>
        <p:xfrm>
          <a:off x="144332" y="302117"/>
          <a:ext cx="11903336" cy="6140831"/>
        </p:xfrm>
        <a:graphic>
          <a:graphicData uri="http://schemas.openxmlformats.org/drawingml/2006/table">
            <a:tbl>
              <a:tblPr firstRow="1" bandRow="1">
                <a:tableStyleId>{9D7B26C5-4107-4FEC-AEDC-1716B250A1EF}</a:tableStyleId>
              </a:tblPr>
              <a:tblGrid>
                <a:gridCol w="5951668">
                  <a:extLst>
                    <a:ext uri="{9D8B030D-6E8A-4147-A177-3AD203B41FA5}">
                      <a16:colId xmlns:a16="http://schemas.microsoft.com/office/drawing/2014/main" val="2862562029"/>
                    </a:ext>
                  </a:extLst>
                </a:gridCol>
                <a:gridCol w="5951668">
                  <a:extLst>
                    <a:ext uri="{9D8B030D-6E8A-4147-A177-3AD203B41FA5}">
                      <a16:colId xmlns:a16="http://schemas.microsoft.com/office/drawing/2014/main" val="3875656258"/>
                    </a:ext>
                  </a:extLst>
                </a:gridCol>
              </a:tblGrid>
              <a:tr h="370840">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CaPC</a:t>
                      </a:r>
                    </a:p>
                  </a:txBody>
                  <a:tcPr/>
                </a:tc>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Federated Learning</a:t>
                      </a:r>
                    </a:p>
                  </a:txBody>
                  <a:tcPr/>
                </a:tc>
                <a:extLst>
                  <a:ext uri="{0D108BD9-81ED-4DB2-BD59-A6C34878D82A}">
                    <a16:rowId xmlns:a16="http://schemas.microsoft.com/office/drawing/2014/main" val="2825157045"/>
                  </a:ext>
                </a:extLst>
              </a:tr>
              <a:tr h="370840">
                <a:tc>
                  <a:txBody>
                    <a:bodyPr/>
                    <a:lstStyle/>
                    <a:p>
                      <a:r>
                        <a:rPr lang="en-US" sz="2800"/>
                        <a:t>Cross-silo setting, e.g., organizations</a:t>
                      </a:r>
                    </a:p>
                  </a:txBody>
                  <a:tcPr/>
                </a:tc>
                <a:tc>
                  <a:txBody>
                    <a:bodyPr/>
                    <a:lstStyle/>
                    <a:p>
                      <a:r>
                        <a:rPr lang="en-US" sz="2800"/>
                        <a:t>Cross-device setting, e.g., phones</a:t>
                      </a:r>
                    </a:p>
                  </a:txBody>
                  <a:tcPr/>
                </a:tc>
                <a:extLst>
                  <a:ext uri="{0D108BD9-81ED-4DB2-BD59-A6C34878D82A}">
                    <a16:rowId xmlns:a16="http://schemas.microsoft.com/office/drawing/2014/main" val="3583050618"/>
                  </a:ext>
                </a:extLst>
              </a:tr>
              <a:tr h="370840">
                <a:tc>
                  <a:txBody>
                    <a:bodyPr/>
                    <a:lstStyle/>
                    <a:p>
                      <a:r>
                        <a:rPr lang="en-US" sz="2800"/>
                        <a:t>Improve local models in each party by labeling new data</a:t>
                      </a:r>
                      <a:r>
                        <a:rPr lang="pl-PL" sz="2800"/>
                        <a:t> </a:t>
                      </a:r>
                      <a:r>
                        <a:rPr lang="pl-PL" sz="2800" err="1"/>
                        <a:t>points</a:t>
                      </a:r>
                      <a:endParaRPr lang="en-US" sz="2800"/>
                    </a:p>
                  </a:txBody>
                  <a:tcPr/>
                </a:tc>
                <a:tc>
                  <a:txBody>
                    <a:bodyPr/>
                    <a:lstStyle/>
                    <a:p>
                      <a:r>
                        <a:rPr lang="en-US" sz="2800"/>
                        <a:t>Train central model without explicitly combining the parties’ datasets</a:t>
                      </a:r>
                    </a:p>
                  </a:txBody>
                  <a:tcPr/>
                </a:tc>
                <a:extLst>
                  <a:ext uri="{0D108BD9-81ED-4DB2-BD59-A6C34878D82A}">
                    <a16:rowId xmlns:a16="http://schemas.microsoft.com/office/drawing/2014/main" val="1640522797"/>
                  </a:ext>
                </a:extLst>
              </a:tr>
              <a:tr h="370840">
                <a:tc>
                  <a:txBody>
                    <a:bodyPr/>
                    <a:lstStyle/>
                    <a:p>
                      <a:r>
                        <a:rPr lang="en-US" sz="2800"/>
                        <a:t>For heterogenous models and also non-differentiable models (trees)</a:t>
                      </a:r>
                    </a:p>
                  </a:txBody>
                  <a:tcPr/>
                </a:tc>
                <a:tc>
                  <a:txBody>
                    <a:bodyPr/>
                    <a:lstStyle/>
                    <a:p>
                      <a:r>
                        <a:rPr lang="en-US" sz="2800"/>
                        <a:t>Only for homogenous and differentiable models</a:t>
                      </a:r>
                    </a:p>
                  </a:txBody>
                  <a:tcPr/>
                </a:tc>
                <a:extLst>
                  <a:ext uri="{0D108BD9-81ED-4DB2-BD59-A6C34878D82A}">
                    <a16:rowId xmlns:a16="http://schemas.microsoft.com/office/drawing/2014/main" val="1166532464"/>
                  </a:ext>
                </a:extLst>
              </a:tr>
              <a:tr h="370840">
                <a:tc>
                  <a:txBody>
                    <a:bodyPr/>
                    <a:lstStyle/>
                    <a:p>
                      <a:r>
                        <a:rPr lang="en-US" sz="2800"/>
                        <a:t>Returns only predicted labels</a:t>
                      </a:r>
                    </a:p>
                  </a:txBody>
                  <a:tcPr/>
                </a:tc>
                <a:tc>
                  <a:txBody>
                    <a:bodyPr/>
                    <a:lstStyle/>
                    <a:p>
                      <a:r>
                        <a:rPr lang="pl-PL" sz="2800"/>
                        <a:t>Transfer</a:t>
                      </a:r>
                      <a:r>
                        <a:rPr lang="en-US" sz="2800"/>
                        <a:t>s gradients or parameters (large data transfer required)</a:t>
                      </a:r>
                    </a:p>
                  </a:txBody>
                  <a:tcPr/>
                </a:tc>
                <a:extLst>
                  <a:ext uri="{0D108BD9-81ED-4DB2-BD59-A6C34878D82A}">
                    <a16:rowId xmlns:a16="http://schemas.microsoft.com/office/drawing/2014/main" val="975366019"/>
                  </a:ext>
                </a:extLst>
              </a:tr>
              <a:tr h="370840">
                <a:tc>
                  <a:txBody>
                    <a:bodyPr/>
                    <a:lstStyle/>
                    <a:p>
                      <a:r>
                        <a:rPr lang="en-US" sz="2800"/>
                        <a:t>Fewer parties required for privacy</a:t>
                      </a:r>
                    </a:p>
                  </a:txBody>
                  <a:tcPr/>
                </a:tc>
                <a:tc>
                  <a:txBody>
                    <a:bodyPr/>
                    <a:lstStyle/>
                    <a:p>
                      <a:r>
                        <a:rPr lang="en-US" sz="2800"/>
                        <a:t>Many more parties required </a:t>
                      </a:r>
                    </a:p>
                  </a:txBody>
                  <a:tcPr/>
                </a:tc>
                <a:extLst>
                  <a:ext uri="{0D108BD9-81ED-4DB2-BD59-A6C34878D82A}">
                    <a16:rowId xmlns:a16="http://schemas.microsoft.com/office/drawing/2014/main" val="356113062"/>
                  </a:ext>
                </a:extLst>
              </a:tr>
              <a:tr h="370840">
                <a:tc>
                  <a:txBody>
                    <a:bodyPr/>
                    <a:lstStyle/>
                    <a:p>
                      <a:r>
                        <a:rPr lang="en-US" sz="2800">
                          <a:solidFill>
                            <a:schemeClr val="accent6"/>
                          </a:solidFill>
                        </a:rPr>
                        <a:t>Provides confidentiality of data to be labeled &amp; privacy (no gradients revealed)</a:t>
                      </a:r>
                      <a:r>
                        <a:rPr lang="pl-PL" sz="2800">
                          <a:solidFill>
                            <a:schemeClr val="accent6"/>
                          </a:solidFill>
                        </a:rPr>
                        <a:t> via </a:t>
                      </a:r>
                      <a:r>
                        <a:rPr lang="en-US" sz="2800">
                          <a:solidFill>
                            <a:schemeClr val="accent6"/>
                          </a:solidFill>
                          <a:cs typeface="Segoe UI Light"/>
                        </a:rPr>
                        <a:t>Pâté</a:t>
                      </a:r>
                      <a:r>
                        <a:rPr lang="pl-PL" sz="2800">
                          <a:solidFill>
                            <a:schemeClr val="accent6"/>
                          </a:solidFill>
                        </a:rPr>
                        <a:t>.</a:t>
                      </a:r>
                      <a:endParaRPr lang="en-US" sz="2800">
                        <a:solidFill>
                          <a:schemeClr val="accent6"/>
                        </a:solidFill>
                      </a:endParaRPr>
                    </a:p>
                  </a:txBody>
                  <a:tcPr/>
                </a:tc>
                <a:tc>
                  <a:txBody>
                    <a:bodyPr/>
                    <a:lstStyle/>
                    <a:p>
                      <a:r>
                        <a:rPr lang="pl-PL" sz="2800" err="1">
                          <a:solidFill>
                            <a:schemeClr val="accent6"/>
                          </a:solidFill>
                        </a:rPr>
                        <a:t>Provides</a:t>
                      </a:r>
                      <a:r>
                        <a:rPr lang="pl-PL" sz="2800">
                          <a:solidFill>
                            <a:schemeClr val="accent6"/>
                          </a:solidFill>
                        </a:rPr>
                        <a:t> </a:t>
                      </a:r>
                      <a:r>
                        <a:rPr lang="en-US" sz="2800" err="1">
                          <a:solidFill>
                            <a:schemeClr val="accent6"/>
                          </a:solidFill>
                        </a:rPr>
                        <a:t>condifentiality</a:t>
                      </a:r>
                      <a:r>
                        <a:rPr lang="en-US" sz="2800">
                          <a:solidFill>
                            <a:schemeClr val="accent6"/>
                          </a:solidFill>
                        </a:rPr>
                        <a:t> but much higher cost of privacy (gradients shared </a:t>
                      </a:r>
                      <a:r>
                        <a:rPr lang="pl-PL" sz="2800" err="1">
                          <a:solidFill>
                            <a:schemeClr val="accent6"/>
                          </a:solidFill>
                        </a:rPr>
                        <a:t>allow</a:t>
                      </a:r>
                      <a:r>
                        <a:rPr lang="pl-PL" sz="2800">
                          <a:solidFill>
                            <a:schemeClr val="accent6"/>
                          </a:solidFill>
                        </a:rPr>
                        <a:t> </a:t>
                      </a:r>
                      <a:r>
                        <a:rPr lang="pl-PL" sz="2800" err="1">
                          <a:solidFill>
                            <a:schemeClr val="accent6"/>
                          </a:solidFill>
                        </a:rPr>
                        <a:t>us</a:t>
                      </a:r>
                      <a:r>
                        <a:rPr lang="pl-PL" sz="2800">
                          <a:solidFill>
                            <a:schemeClr val="accent6"/>
                          </a:solidFill>
                        </a:rPr>
                        <a:t> to </a:t>
                      </a:r>
                      <a:r>
                        <a:rPr lang="pl-PL" sz="2800" err="1">
                          <a:solidFill>
                            <a:schemeClr val="accent6"/>
                          </a:solidFill>
                        </a:rPr>
                        <a:t>infer</a:t>
                      </a:r>
                      <a:r>
                        <a:rPr lang="en-US" sz="2800">
                          <a:solidFill>
                            <a:schemeClr val="accent6"/>
                          </a:solidFill>
                        </a:rPr>
                        <a:t> private data)</a:t>
                      </a:r>
                    </a:p>
                  </a:txBody>
                  <a:tcPr/>
                </a:tc>
                <a:extLst>
                  <a:ext uri="{0D108BD9-81ED-4DB2-BD59-A6C34878D82A}">
                    <a16:rowId xmlns:a16="http://schemas.microsoft.com/office/drawing/2014/main" val="14515565"/>
                  </a:ext>
                </a:extLst>
              </a:tr>
            </a:tbl>
          </a:graphicData>
        </a:graphic>
      </p:graphicFrame>
    </p:spTree>
    <p:extLst>
      <p:ext uri="{BB962C8B-B14F-4D97-AF65-F5344CB8AC3E}">
        <p14:creationId xmlns:p14="http://schemas.microsoft.com/office/powerpoint/2010/main" val="36011029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732751"/>
            <a:ext cx="12192000" cy="5392498"/>
          </a:xfrm>
        </p:spPr>
        <p:txBody>
          <a:bodyPr vert="horz" wrap="square" lIns="146304" tIns="91440" rIns="146304" bIns="91440" rtlCol="0" anchor="t">
            <a:noAutofit/>
          </a:bodyPr>
          <a:lstStyle/>
          <a:p>
            <a:pPr marL="335915" indent="-335915">
              <a:lnSpc>
                <a:spcPct val="110000"/>
              </a:lnSpc>
            </a:pPr>
            <a:r>
              <a:rPr lang="en-US" sz="3600">
                <a:cs typeface="Segoe UI Light"/>
              </a:rPr>
              <a:t>CaPC protocol f</a:t>
            </a:r>
            <a:r>
              <a:rPr lang="en-US"/>
              <a:t>or privacy preserving collaboration and learning.</a:t>
            </a:r>
            <a:endParaRPr lang="en-US" sz="3600">
              <a:cs typeface="Segoe UI Light"/>
            </a:endParaRPr>
          </a:p>
          <a:p>
            <a:pPr marL="335915" indent="-335915">
              <a:lnSpc>
                <a:spcPct val="110000"/>
              </a:lnSpc>
            </a:pPr>
            <a:r>
              <a:rPr lang="en-US" sz="3600">
                <a:cs typeface="Segoe UI Light"/>
              </a:rPr>
              <a:t>Privacy of train data with differential privacy &amp; Pâté.</a:t>
            </a:r>
          </a:p>
          <a:p>
            <a:pPr marL="335915" indent="-335915">
              <a:lnSpc>
                <a:spcPct val="110000"/>
              </a:lnSpc>
            </a:pPr>
            <a:r>
              <a:rPr lang="en-US" sz="3600">
                <a:cs typeface="Segoe UI Light"/>
              </a:rPr>
              <a:t>Confidentiality of test data via secure multi-party computation and homomorphic encryption.</a:t>
            </a:r>
          </a:p>
          <a:p>
            <a:pPr marL="335915" indent="-335915">
              <a:lnSpc>
                <a:spcPct val="110000"/>
              </a:lnSpc>
            </a:pPr>
            <a:r>
              <a:rPr lang="en-US"/>
              <a:t>Participants label their new data items and use them to improve their own ML models.</a:t>
            </a:r>
            <a:endParaRPr lang="en-US" sz="3600">
              <a:cs typeface="Segoe UI Light"/>
            </a:endParaRPr>
          </a:p>
          <a:p>
            <a:pPr marL="335915" indent="-335915">
              <a:lnSpc>
                <a:spcPct val="110000"/>
              </a:lnSpc>
            </a:pPr>
            <a:r>
              <a:rPr lang="en-US" sz="3600">
                <a:cs typeface="Segoe UI Light"/>
              </a:rPr>
              <a:t>CaPC improves performance of models with heterogenous architectures and when there is skew in data.</a:t>
            </a: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fld id="{C141AF8B-0997-4AE9-B875-B7E2363D0751}" type="slidenum">
              <a:rPr lang="en-US" smtClean="0"/>
              <a:t>54</a:t>
            </a:fld>
            <a:endParaRPr lang="en-US"/>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294"/>
              <a:t>Conclusions</a:t>
            </a: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endParaRPr lang="en-US" sz="5294"/>
          </a:p>
        </p:txBody>
      </p:sp>
    </p:spTree>
    <p:extLst>
      <p:ext uri="{BB962C8B-B14F-4D97-AF65-F5344CB8AC3E}">
        <p14:creationId xmlns:p14="http://schemas.microsoft.com/office/powerpoint/2010/main" val="1195814272"/>
      </p:ext>
    </p:extLst>
  </p:cSld>
  <p:clrMapOvr>
    <a:masterClrMapping/>
  </p:clrMapOvr>
  <p:transition advTm="39483">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F0F5D-32AE-4259-95DE-F47CCF8CC7A5}"/>
              </a:ext>
            </a:extLst>
          </p:cNvPr>
          <p:cNvSpPr>
            <a:spLocks noGrp="1"/>
          </p:cNvSpPr>
          <p:nvPr>
            <p:ph type="title"/>
          </p:nvPr>
        </p:nvSpPr>
        <p:spPr>
          <a:xfrm>
            <a:off x="0" y="2719172"/>
            <a:ext cx="12192000" cy="1796217"/>
          </a:xfrm>
        </p:spPr>
        <p:txBody>
          <a:bodyPr/>
          <a:lstStyle/>
          <a:p>
            <a:r>
              <a:rPr lang="en-US"/>
              <a:t>Thank you</a:t>
            </a:r>
            <a:br>
              <a:rPr lang="en-US"/>
            </a:br>
            <a:endParaRPr lang="en-US"/>
          </a:p>
        </p:txBody>
      </p:sp>
      <p:sp>
        <p:nvSpPr>
          <p:cNvPr id="4" name="Slide Number Placeholder 1">
            <a:extLst>
              <a:ext uri="{FF2B5EF4-FFF2-40B4-BE49-F238E27FC236}">
                <a16:creationId xmlns:a16="http://schemas.microsoft.com/office/drawing/2014/main" id="{4F9EDD43-E283-4AA9-A200-C4E4EA48A14D}"/>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55</a:t>
            </a:fld>
            <a:endParaRPr lang="en-US">
              <a:solidFill>
                <a:srgbClr val="505050">
                  <a:tint val="75000"/>
                </a:srgbClr>
              </a:solidFill>
              <a:latin typeface="Segoe UI"/>
            </a:endParaRPr>
          </a:p>
        </p:txBody>
      </p:sp>
    </p:spTree>
    <p:extLst>
      <p:ext uri="{BB962C8B-B14F-4D97-AF65-F5344CB8AC3E}">
        <p14:creationId xmlns:p14="http://schemas.microsoft.com/office/powerpoint/2010/main" val="2333329909"/>
      </p:ext>
    </p:extLst>
  </p:cSld>
  <p:clrMapOvr>
    <a:masterClrMapping/>
  </p:clrMapOvr>
  <p:transition advTm="4007">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F0F5D-32AE-4259-95DE-F47CCF8CC7A5}"/>
              </a:ext>
            </a:extLst>
          </p:cNvPr>
          <p:cNvSpPr>
            <a:spLocks noGrp="1"/>
          </p:cNvSpPr>
          <p:nvPr>
            <p:ph type="title"/>
          </p:nvPr>
        </p:nvSpPr>
        <p:spPr>
          <a:xfrm>
            <a:off x="0" y="2719172"/>
            <a:ext cx="12192000" cy="1796217"/>
          </a:xfrm>
        </p:spPr>
        <p:txBody>
          <a:bodyPr/>
          <a:lstStyle/>
          <a:p>
            <a:r>
              <a:rPr lang="en-US"/>
              <a:t>Backup</a:t>
            </a:r>
          </a:p>
        </p:txBody>
      </p:sp>
      <p:sp>
        <p:nvSpPr>
          <p:cNvPr id="3" name="Slide Number Placeholder 1">
            <a:extLst>
              <a:ext uri="{FF2B5EF4-FFF2-40B4-BE49-F238E27FC236}">
                <a16:creationId xmlns:a16="http://schemas.microsoft.com/office/drawing/2014/main" id="{103E8B95-2B49-4E99-81E9-0F6FE9E0F5E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56</a:t>
            </a:fld>
            <a:endParaRPr lang="en-US">
              <a:solidFill>
                <a:srgbClr val="505050">
                  <a:tint val="75000"/>
                </a:srgbClr>
              </a:solidFill>
              <a:latin typeface="Segoe UI"/>
            </a:endParaRPr>
          </a:p>
        </p:txBody>
      </p:sp>
    </p:spTree>
    <p:extLst>
      <p:ext uri="{BB962C8B-B14F-4D97-AF65-F5344CB8AC3E}">
        <p14:creationId xmlns:p14="http://schemas.microsoft.com/office/powerpoint/2010/main" val="39012558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732750"/>
            <a:ext cx="12192000" cy="6125249"/>
          </a:xfrm>
        </p:spPr>
        <p:txBody>
          <a:bodyPr vert="horz" wrap="square" lIns="146304" tIns="91440" rIns="146304" bIns="91440" rtlCol="0" anchor="t">
            <a:noAutofit/>
          </a:bodyPr>
          <a:lstStyle/>
          <a:p>
            <a:pPr marL="335915" indent="-335915">
              <a:lnSpc>
                <a:spcPct val="110000"/>
              </a:lnSpc>
            </a:pPr>
            <a:r>
              <a:rPr lang="en-US" sz="3600" b="1">
                <a:cs typeface="Segoe UI Light"/>
              </a:rPr>
              <a:t>Privacy</a:t>
            </a:r>
            <a:r>
              <a:rPr lang="en-US" sz="3600">
                <a:cs typeface="Segoe UI Light"/>
              </a:rPr>
              <a:t> - </a:t>
            </a:r>
            <a:r>
              <a:rPr lang="en-US" sz="3600">
                <a:solidFill>
                  <a:schemeClr val="tx1"/>
                </a:solidFill>
              </a:rPr>
              <a:t>aims to guarantee proper protection of personally identifiable information, against inference attacks. </a:t>
            </a:r>
          </a:p>
          <a:p>
            <a:r>
              <a:rPr lang="en-US" sz="3600" b="1">
                <a:cs typeface="Segoe UI Light"/>
              </a:rPr>
              <a:t>Confidentiality</a:t>
            </a:r>
            <a:r>
              <a:rPr lang="en-US" sz="3600">
                <a:cs typeface="Segoe UI Light"/>
              </a:rPr>
              <a:t> - </a:t>
            </a:r>
            <a:r>
              <a:rPr lang="en-US" sz="3600">
                <a:solidFill>
                  <a:schemeClr val="tx1"/>
                </a:solidFill>
              </a:rPr>
              <a:t>aims to guarantee non-disclosure of sensitive information to unauthorized entities.</a:t>
            </a:r>
          </a:p>
          <a:p>
            <a:r>
              <a:rPr lang="en-US" sz="3600" b="1">
                <a:solidFill>
                  <a:schemeClr val="tx1"/>
                </a:solidFill>
              </a:rPr>
              <a:t>Integrity</a:t>
            </a:r>
            <a:r>
              <a:rPr lang="en-US" sz="3600">
                <a:solidFill>
                  <a:schemeClr val="tx1"/>
                </a:solidFill>
              </a:rPr>
              <a:t> - aims to prevent unauthorized modification of data and models.</a:t>
            </a:r>
            <a:endParaRPr lang="en-CA" sz="3600"/>
          </a:p>
          <a:p>
            <a:r>
              <a:rPr lang="en-US" sz="3600" b="1">
                <a:solidFill>
                  <a:schemeClr val="tx1"/>
                </a:solidFill>
              </a:rPr>
              <a:t>Secure Multi-Party Computation </a:t>
            </a:r>
            <a:r>
              <a:rPr lang="en-US" sz="3600">
                <a:solidFill>
                  <a:schemeClr val="tx1"/>
                </a:solidFill>
              </a:rPr>
              <a:t>– a way for parties to compute a function jointly while keeping their inputs secret. In ML, this function can be a model’s loss function during training, or the model itself in inference.</a:t>
            </a:r>
          </a:p>
          <a:p>
            <a:endParaRPr lang="en-CA" sz="3600"/>
          </a:p>
          <a:p>
            <a:pPr marL="335915" indent="-335915">
              <a:lnSpc>
                <a:spcPct val="110000"/>
              </a:lnSpc>
            </a:pPr>
            <a:endParaRPr lang="en-US" sz="3600">
              <a:cs typeface="Segoe UI Light"/>
            </a:endParaRP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Definitions</a:t>
            </a: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983451721"/>
      </p:ext>
    </p:extLst>
  </p:cSld>
  <p:clrMapOvr>
    <a:masterClrMapping/>
  </p:clrMapOvr>
  <p:transition advTm="39483">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732750"/>
            <a:ext cx="12192000" cy="6125249"/>
          </a:xfrm>
        </p:spPr>
        <p:txBody>
          <a:bodyPr vert="horz" wrap="square" lIns="146304" tIns="91440" rIns="146304" bIns="91440" rtlCol="0" anchor="t">
            <a:noAutofit/>
          </a:bodyPr>
          <a:lstStyle/>
          <a:p>
            <a:pPr marL="335915" indent="-335915">
              <a:lnSpc>
                <a:spcPct val="110000"/>
              </a:lnSpc>
            </a:pPr>
            <a:r>
              <a:rPr lang="en-US" sz="3600" b="1">
                <a:cs typeface="Segoe UI Light"/>
              </a:rPr>
              <a:t>Secret Sharing - </a:t>
            </a:r>
            <a:r>
              <a:rPr lang="en-US" sz="3600">
                <a:solidFill>
                  <a:schemeClr val="tx1"/>
                </a:solidFill>
              </a:rPr>
              <a:t>splitting the data into shares is the encryption, adding the shares back together is the decryption.</a:t>
            </a:r>
          </a:p>
          <a:p>
            <a:pPr marL="335915" indent="-335915">
              <a:lnSpc>
                <a:spcPct val="110000"/>
              </a:lnSpc>
            </a:pPr>
            <a:endParaRPr lang="en-US" sz="3600">
              <a:solidFill>
                <a:schemeClr val="tx1"/>
              </a:solidFill>
            </a:endParaRPr>
          </a:p>
          <a:p>
            <a:pPr marL="335915" indent="-335915">
              <a:lnSpc>
                <a:spcPct val="110000"/>
              </a:lnSpc>
            </a:pPr>
            <a:endParaRPr lang="en-US" sz="3600">
              <a:solidFill>
                <a:schemeClr val="tx1"/>
              </a:solidFill>
            </a:endParaRPr>
          </a:p>
          <a:p>
            <a:endParaRPr lang="en-CA" sz="3600"/>
          </a:p>
          <a:p>
            <a:pPr marL="335915" indent="-335915">
              <a:lnSpc>
                <a:spcPct val="110000"/>
              </a:lnSpc>
            </a:pPr>
            <a:endParaRPr lang="en-US" sz="3600">
              <a:cs typeface="Segoe UI Light"/>
            </a:endParaRP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Definitions</a:t>
            </a: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223195546"/>
      </p:ext>
    </p:extLst>
  </p:cSld>
  <p:clrMapOvr>
    <a:masterClrMapping/>
  </p:clrMapOvr>
  <p:transition advTm="39483">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a:xfrm>
            <a:off x="9449812" y="6493776"/>
            <a:ext cx="2742188" cy="36422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3" name="Table 3">
            <a:extLst>
              <a:ext uri="{FF2B5EF4-FFF2-40B4-BE49-F238E27FC236}">
                <a16:creationId xmlns:a16="http://schemas.microsoft.com/office/drawing/2014/main" id="{F0542521-E5DE-49A7-BB9E-8BB4EF1B3046}"/>
              </a:ext>
            </a:extLst>
          </p:cNvPr>
          <p:cNvGraphicFramePr>
            <a:graphicFrameLocks noGrp="1"/>
          </p:cNvGraphicFramePr>
          <p:nvPr/>
        </p:nvGraphicFramePr>
        <p:xfrm>
          <a:off x="144332" y="302117"/>
          <a:ext cx="11903336" cy="6140831"/>
        </p:xfrm>
        <a:graphic>
          <a:graphicData uri="http://schemas.openxmlformats.org/drawingml/2006/table">
            <a:tbl>
              <a:tblPr firstRow="1" bandRow="1">
                <a:tableStyleId>{9D7B26C5-4107-4FEC-AEDC-1716B250A1EF}</a:tableStyleId>
              </a:tblPr>
              <a:tblGrid>
                <a:gridCol w="5951668">
                  <a:extLst>
                    <a:ext uri="{9D8B030D-6E8A-4147-A177-3AD203B41FA5}">
                      <a16:colId xmlns:a16="http://schemas.microsoft.com/office/drawing/2014/main" val="2862562029"/>
                    </a:ext>
                  </a:extLst>
                </a:gridCol>
                <a:gridCol w="5951668">
                  <a:extLst>
                    <a:ext uri="{9D8B030D-6E8A-4147-A177-3AD203B41FA5}">
                      <a16:colId xmlns:a16="http://schemas.microsoft.com/office/drawing/2014/main" val="3875656258"/>
                    </a:ext>
                  </a:extLst>
                </a:gridCol>
              </a:tblGrid>
              <a:tr h="370840">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CaPC</a:t>
                      </a:r>
                    </a:p>
                  </a:txBody>
                  <a:tcPr/>
                </a:tc>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Federated Learning</a:t>
                      </a:r>
                    </a:p>
                  </a:txBody>
                  <a:tcPr/>
                </a:tc>
                <a:extLst>
                  <a:ext uri="{0D108BD9-81ED-4DB2-BD59-A6C34878D82A}">
                    <a16:rowId xmlns:a16="http://schemas.microsoft.com/office/drawing/2014/main" val="2825157045"/>
                  </a:ext>
                </a:extLst>
              </a:tr>
              <a:tr h="370840">
                <a:tc>
                  <a:txBody>
                    <a:bodyPr/>
                    <a:lstStyle/>
                    <a:p>
                      <a:r>
                        <a:rPr lang="en-US" sz="2800"/>
                        <a:t>Cross-silo setting, e.g., organizations</a:t>
                      </a:r>
                    </a:p>
                  </a:txBody>
                  <a:tcPr/>
                </a:tc>
                <a:tc>
                  <a:txBody>
                    <a:bodyPr/>
                    <a:lstStyle/>
                    <a:p>
                      <a:r>
                        <a:rPr lang="en-US" sz="2800"/>
                        <a:t>Cross-device setting, e.g., phones</a:t>
                      </a:r>
                    </a:p>
                  </a:txBody>
                  <a:tcPr/>
                </a:tc>
                <a:extLst>
                  <a:ext uri="{0D108BD9-81ED-4DB2-BD59-A6C34878D82A}">
                    <a16:rowId xmlns:a16="http://schemas.microsoft.com/office/drawing/2014/main" val="3583050618"/>
                  </a:ext>
                </a:extLst>
              </a:tr>
              <a:tr h="370840">
                <a:tc>
                  <a:txBody>
                    <a:bodyPr/>
                    <a:lstStyle/>
                    <a:p>
                      <a:r>
                        <a:rPr lang="en-US" sz="2800"/>
                        <a:t>Improve local models in each party by labeling new data</a:t>
                      </a:r>
                      <a:r>
                        <a:rPr lang="pl-PL" sz="2800"/>
                        <a:t> </a:t>
                      </a:r>
                      <a:r>
                        <a:rPr lang="pl-PL" sz="2800" err="1"/>
                        <a:t>points</a:t>
                      </a:r>
                      <a:endParaRPr lang="en-US" sz="2800"/>
                    </a:p>
                  </a:txBody>
                  <a:tcPr/>
                </a:tc>
                <a:tc>
                  <a:txBody>
                    <a:bodyPr/>
                    <a:lstStyle/>
                    <a:p>
                      <a:r>
                        <a:rPr lang="en-US" sz="2800"/>
                        <a:t>Train central model without explicitly combining the parties’ datasets</a:t>
                      </a:r>
                    </a:p>
                  </a:txBody>
                  <a:tcPr/>
                </a:tc>
                <a:extLst>
                  <a:ext uri="{0D108BD9-81ED-4DB2-BD59-A6C34878D82A}">
                    <a16:rowId xmlns:a16="http://schemas.microsoft.com/office/drawing/2014/main" val="1640522797"/>
                  </a:ext>
                </a:extLst>
              </a:tr>
              <a:tr h="370840">
                <a:tc>
                  <a:txBody>
                    <a:bodyPr/>
                    <a:lstStyle/>
                    <a:p>
                      <a:r>
                        <a:rPr lang="en-US" sz="2800"/>
                        <a:t>For heterogenous models and also non-differentiable models (trees)</a:t>
                      </a:r>
                    </a:p>
                  </a:txBody>
                  <a:tcPr/>
                </a:tc>
                <a:tc>
                  <a:txBody>
                    <a:bodyPr/>
                    <a:lstStyle/>
                    <a:p>
                      <a:r>
                        <a:rPr lang="en-US" sz="2800"/>
                        <a:t>Only for homogenous and differentiable models</a:t>
                      </a:r>
                    </a:p>
                  </a:txBody>
                  <a:tcPr/>
                </a:tc>
                <a:extLst>
                  <a:ext uri="{0D108BD9-81ED-4DB2-BD59-A6C34878D82A}">
                    <a16:rowId xmlns:a16="http://schemas.microsoft.com/office/drawing/2014/main" val="1166532464"/>
                  </a:ext>
                </a:extLst>
              </a:tr>
              <a:tr h="370840">
                <a:tc>
                  <a:txBody>
                    <a:bodyPr/>
                    <a:lstStyle/>
                    <a:p>
                      <a:r>
                        <a:rPr lang="en-US" sz="2800"/>
                        <a:t>Returns only predicted labels</a:t>
                      </a:r>
                    </a:p>
                  </a:txBody>
                  <a:tcPr/>
                </a:tc>
                <a:tc>
                  <a:txBody>
                    <a:bodyPr/>
                    <a:lstStyle/>
                    <a:p>
                      <a:r>
                        <a:rPr lang="pl-PL" sz="2800"/>
                        <a:t>Transfer</a:t>
                      </a:r>
                      <a:r>
                        <a:rPr lang="en-US" sz="2800"/>
                        <a:t>s gradients or parameters (large data transfer required)</a:t>
                      </a:r>
                    </a:p>
                  </a:txBody>
                  <a:tcPr/>
                </a:tc>
                <a:extLst>
                  <a:ext uri="{0D108BD9-81ED-4DB2-BD59-A6C34878D82A}">
                    <a16:rowId xmlns:a16="http://schemas.microsoft.com/office/drawing/2014/main" val="975366019"/>
                  </a:ext>
                </a:extLst>
              </a:tr>
              <a:tr h="370840">
                <a:tc>
                  <a:txBody>
                    <a:bodyPr/>
                    <a:lstStyle/>
                    <a:p>
                      <a:r>
                        <a:rPr lang="en-US" sz="2800"/>
                        <a:t>Fewer parties required for privacy</a:t>
                      </a:r>
                    </a:p>
                  </a:txBody>
                  <a:tcPr/>
                </a:tc>
                <a:tc>
                  <a:txBody>
                    <a:bodyPr/>
                    <a:lstStyle/>
                    <a:p>
                      <a:r>
                        <a:rPr lang="en-US" sz="2800"/>
                        <a:t>Many more parties required </a:t>
                      </a:r>
                    </a:p>
                  </a:txBody>
                  <a:tcPr/>
                </a:tc>
                <a:extLst>
                  <a:ext uri="{0D108BD9-81ED-4DB2-BD59-A6C34878D82A}">
                    <a16:rowId xmlns:a16="http://schemas.microsoft.com/office/drawing/2014/main" val="356113062"/>
                  </a:ext>
                </a:extLst>
              </a:tr>
              <a:tr h="370840">
                <a:tc>
                  <a:txBody>
                    <a:bodyPr/>
                    <a:lstStyle/>
                    <a:p>
                      <a:r>
                        <a:rPr lang="en-US" sz="2800"/>
                        <a:t>Provides confidentiality of data to be labeled &amp; privacy (no gradients revealed)</a:t>
                      </a:r>
                      <a:r>
                        <a:rPr lang="pl-PL" sz="2800"/>
                        <a:t> via </a:t>
                      </a:r>
                      <a:r>
                        <a:rPr lang="en-US" sz="2800">
                          <a:cs typeface="Segoe UI Light"/>
                        </a:rPr>
                        <a:t>Pâté</a:t>
                      </a:r>
                      <a:r>
                        <a:rPr lang="pl-PL" sz="2800"/>
                        <a:t>.</a:t>
                      </a:r>
                      <a:endParaRPr lang="en-US" sz="2800"/>
                    </a:p>
                  </a:txBody>
                  <a:tcPr/>
                </a:tc>
                <a:tc>
                  <a:txBody>
                    <a:bodyPr/>
                    <a:lstStyle/>
                    <a:p>
                      <a:r>
                        <a:rPr lang="pl-PL" sz="2800" err="1"/>
                        <a:t>Provides</a:t>
                      </a:r>
                      <a:r>
                        <a:rPr lang="pl-PL" sz="2800"/>
                        <a:t> </a:t>
                      </a:r>
                      <a:r>
                        <a:rPr lang="en-US" sz="2800" err="1"/>
                        <a:t>condifentiality</a:t>
                      </a:r>
                      <a:r>
                        <a:rPr lang="en-US" sz="2800"/>
                        <a:t> but much higher cost of privacy (gradients shared </a:t>
                      </a:r>
                      <a:r>
                        <a:rPr lang="pl-PL" sz="2800" err="1"/>
                        <a:t>allow</a:t>
                      </a:r>
                      <a:r>
                        <a:rPr lang="pl-PL" sz="2800"/>
                        <a:t> </a:t>
                      </a:r>
                      <a:r>
                        <a:rPr lang="pl-PL" sz="2800" err="1"/>
                        <a:t>us</a:t>
                      </a:r>
                      <a:r>
                        <a:rPr lang="pl-PL" sz="2800"/>
                        <a:t> to </a:t>
                      </a:r>
                      <a:r>
                        <a:rPr lang="pl-PL" sz="2800" err="1"/>
                        <a:t>infer</a:t>
                      </a:r>
                      <a:r>
                        <a:rPr lang="en-US" sz="2800"/>
                        <a:t> private data)</a:t>
                      </a:r>
                    </a:p>
                  </a:txBody>
                  <a:tcPr/>
                </a:tc>
                <a:extLst>
                  <a:ext uri="{0D108BD9-81ED-4DB2-BD59-A6C34878D82A}">
                    <a16:rowId xmlns:a16="http://schemas.microsoft.com/office/drawing/2014/main" val="14515565"/>
                  </a:ext>
                </a:extLst>
              </a:tr>
            </a:tbl>
          </a:graphicData>
        </a:graphic>
      </p:graphicFrame>
    </p:spTree>
    <p:extLst>
      <p:ext uri="{BB962C8B-B14F-4D97-AF65-F5344CB8AC3E}">
        <p14:creationId xmlns:p14="http://schemas.microsoft.com/office/powerpoint/2010/main" val="2652005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6E53F6-2525-488B-804D-A46F37D35C10}"/>
              </a:ext>
            </a:extLst>
          </p:cNvPr>
          <p:cNvSpPr>
            <a:spLocks noGrp="1"/>
          </p:cNvSpPr>
          <p:nvPr>
            <p:ph type="title"/>
          </p:nvPr>
        </p:nvSpPr>
        <p:spPr>
          <a:xfrm>
            <a:off x="0" y="1134208"/>
            <a:ext cx="12192000" cy="4589584"/>
          </a:xfrm>
        </p:spPr>
        <p:txBody>
          <a:bodyPr/>
          <a:lstStyle/>
          <a:p>
            <a:r>
              <a:rPr lang="en-US" sz="6600"/>
              <a:t>1. </a:t>
            </a:r>
            <a:r>
              <a:rPr lang="pl-PL" sz="6600" err="1"/>
              <a:t>Requirements</a:t>
            </a:r>
            <a:r>
              <a:rPr lang="pl-PL" sz="6600"/>
              <a:t> &amp; </a:t>
            </a:r>
            <a:r>
              <a:rPr lang="pl-PL" sz="6600" err="1"/>
              <a:t>Overview</a:t>
            </a:r>
            <a:r>
              <a:rPr lang="pl-PL" sz="6600"/>
              <a:t> </a:t>
            </a:r>
            <a:br>
              <a:rPr lang="en-US" sz="6600"/>
            </a:br>
            <a:br>
              <a:rPr lang="en-US" sz="6600"/>
            </a:br>
            <a:r>
              <a:rPr lang="en-US" sz="6600"/>
              <a:t>2. </a:t>
            </a:r>
            <a:r>
              <a:rPr lang="pl-PL" sz="6600"/>
              <a:t>CaPC </a:t>
            </a:r>
            <a:r>
              <a:rPr lang="pl-PL" sz="6600" err="1"/>
              <a:t>Protocol</a:t>
            </a:r>
            <a:br>
              <a:rPr lang="en-US" sz="6600"/>
            </a:br>
            <a:br>
              <a:rPr lang="en-US" sz="6600"/>
            </a:br>
            <a:r>
              <a:rPr lang="en-US" sz="6600"/>
              <a:t>3. </a:t>
            </a:r>
            <a:r>
              <a:rPr lang="pl-PL" sz="6600" err="1"/>
              <a:t>Empirical</a:t>
            </a:r>
            <a:r>
              <a:rPr lang="pl-PL" sz="6600"/>
              <a:t> Evaluation</a:t>
            </a:r>
            <a:r>
              <a:rPr lang="en-US" sz="6600"/>
              <a:t>	</a:t>
            </a:r>
          </a:p>
        </p:txBody>
      </p:sp>
    </p:spTree>
    <p:extLst>
      <p:ext uri="{BB962C8B-B14F-4D97-AF65-F5344CB8AC3E}">
        <p14:creationId xmlns:p14="http://schemas.microsoft.com/office/powerpoint/2010/main" val="12268621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4" cy="155015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Balanced accuracy under non-uniform data distribution via Active Learning</a:t>
            </a:r>
          </a:p>
        </p:txBody>
      </p:sp>
      <p:pic>
        <p:nvPicPr>
          <p:cNvPr id="2" name="Picture 1">
            <a:extLst>
              <a:ext uri="{FF2B5EF4-FFF2-40B4-BE49-F238E27FC236}">
                <a16:creationId xmlns:a16="http://schemas.microsoft.com/office/drawing/2014/main" id="{B57B874C-D321-40CA-8A62-D202948F9E98}"/>
              </a:ext>
            </a:extLst>
          </p:cNvPr>
          <p:cNvPicPr>
            <a:picLocks noChangeAspect="1"/>
          </p:cNvPicPr>
          <p:nvPr/>
        </p:nvPicPr>
        <p:blipFill>
          <a:blip r:embed="rId3"/>
          <a:stretch>
            <a:fillRect/>
          </a:stretch>
        </p:blipFill>
        <p:spPr>
          <a:xfrm>
            <a:off x="-865" y="1693771"/>
            <a:ext cx="12192000" cy="5042427"/>
          </a:xfrm>
          <a:prstGeom prst="rect">
            <a:avLst/>
          </a:prstGeom>
        </p:spPr>
      </p:pic>
    </p:spTree>
    <p:extLst>
      <p:ext uri="{BB962C8B-B14F-4D97-AF65-F5344CB8AC3E}">
        <p14:creationId xmlns:p14="http://schemas.microsoft.com/office/powerpoint/2010/main" val="1755149518"/>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Break-down of the </a:t>
            </a:r>
            <a:r>
              <a:rPr kumimoji="0" lang="pl-PL"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execution</a:t>
            </a:r>
            <a:r>
              <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r>
              <a:rPr kumimoji="0" lang="pl-PL"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time</a:t>
            </a:r>
            <a:endPar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4" name="Picture 3">
            <a:extLst>
              <a:ext uri="{FF2B5EF4-FFF2-40B4-BE49-F238E27FC236}">
                <a16:creationId xmlns:a16="http://schemas.microsoft.com/office/drawing/2014/main" id="{B243D2D1-F4AD-4EC8-9D1C-4C6FC6E0CA80}"/>
              </a:ext>
            </a:extLst>
          </p:cNvPr>
          <p:cNvPicPr>
            <a:picLocks noChangeAspect="1"/>
          </p:cNvPicPr>
          <p:nvPr/>
        </p:nvPicPr>
        <p:blipFill>
          <a:blip r:embed="rId3"/>
          <a:stretch>
            <a:fillRect/>
          </a:stretch>
        </p:blipFill>
        <p:spPr>
          <a:xfrm>
            <a:off x="904161" y="938816"/>
            <a:ext cx="10265992" cy="5789887"/>
          </a:xfrm>
          <a:prstGeom prst="rect">
            <a:avLst/>
          </a:prstGeom>
        </p:spPr>
      </p:pic>
    </p:spTree>
    <p:extLst>
      <p:ext uri="{BB962C8B-B14F-4D97-AF65-F5344CB8AC3E}">
        <p14:creationId xmlns:p14="http://schemas.microsoft.com/office/powerpoint/2010/main" val="2029496922"/>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26894"/>
            <a:ext cx="12192001"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Cost of Protecting Confidentiality &amp; Privacy</a:t>
            </a:r>
          </a:p>
        </p:txBody>
      </p:sp>
      <p:sp>
        <p:nvSpPr>
          <p:cNvPr id="49" name="Oval 48">
            <a:extLst>
              <a:ext uri="{FF2B5EF4-FFF2-40B4-BE49-F238E27FC236}">
                <a16:creationId xmlns:a16="http://schemas.microsoft.com/office/drawing/2014/main" id="{002EB218-4485-4652-8800-CF65931B9C4B}"/>
              </a:ext>
            </a:extLst>
          </p:cNvPr>
          <p:cNvSpPr/>
          <p:nvPr/>
        </p:nvSpPr>
        <p:spPr bwMode="auto">
          <a:xfrm>
            <a:off x="3844924" y="3248347"/>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009B349-9DB9-40FB-9A51-FF73A7EB12A8}"/>
              </a:ext>
            </a:extLst>
          </p:cNvPr>
          <p:cNvSpPr/>
          <p:nvPr/>
        </p:nvSpPr>
        <p:spPr bwMode="auto">
          <a:xfrm>
            <a:off x="3844924" y="3773998"/>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E042FC4-C6C8-4A95-93D4-C6B26DB8360B}"/>
              </a:ext>
            </a:extLst>
          </p:cNvPr>
          <p:cNvSpPr/>
          <p:nvPr/>
        </p:nvSpPr>
        <p:spPr bwMode="auto">
          <a:xfrm>
            <a:off x="4422475" y="3014338"/>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9611B4-761E-4FC1-BF94-4828943AADCE}"/>
              </a:ext>
            </a:extLst>
          </p:cNvPr>
          <p:cNvSpPr/>
          <p:nvPr/>
        </p:nvSpPr>
        <p:spPr bwMode="auto">
          <a:xfrm>
            <a:off x="4426050" y="3577509"/>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C83C330-4999-4E10-9C2A-F504BEC50175}"/>
              </a:ext>
            </a:extLst>
          </p:cNvPr>
          <p:cNvSpPr/>
          <p:nvPr/>
        </p:nvSpPr>
        <p:spPr bwMode="auto">
          <a:xfrm>
            <a:off x="4422475" y="4176334"/>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A0B68D56-03B0-4317-B9B5-A1A4839CE238}"/>
              </a:ext>
            </a:extLst>
          </p:cNvPr>
          <p:cNvSpPr/>
          <p:nvPr/>
        </p:nvSpPr>
        <p:spPr bwMode="auto">
          <a:xfrm>
            <a:off x="5007176" y="3248347"/>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0813071-22EE-43DF-85AD-BA15B3E9E1A0}"/>
              </a:ext>
            </a:extLst>
          </p:cNvPr>
          <p:cNvSpPr/>
          <p:nvPr/>
        </p:nvSpPr>
        <p:spPr bwMode="auto">
          <a:xfrm>
            <a:off x="5007176" y="3773998"/>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D914AA3-39CE-43AB-AFDE-D1296B4494F7}"/>
              </a:ext>
            </a:extLst>
          </p:cNvPr>
          <p:cNvCxnSpPr>
            <a:cxnSpLocks/>
            <a:stCxn id="49" idx="6"/>
            <a:endCxn id="51" idx="3"/>
          </p:cNvCxnSpPr>
          <p:nvPr/>
        </p:nvCxnSpPr>
        <p:spPr>
          <a:xfrm flipV="1">
            <a:off x="4248336" y="3357753"/>
            <a:ext cx="233217" cy="91762"/>
          </a:xfrm>
          <a:prstGeom prst="line">
            <a:avLst/>
          </a:prstGeom>
          <a:noFill/>
          <a:ln w="9525" cap="flat" cmpd="sng" algn="ctr">
            <a:solidFill>
              <a:srgbClr val="505050"/>
            </a:solidFill>
            <a:prstDash val="solid"/>
            <a:headEnd type="none"/>
            <a:tailEnd type="none"/>
          </a:ln>
          <a:effectLst/>
        </p:spPr>
      </p:cxnSp>
      <p:cxnSp>
        <p:nvCxnSpPr>
          <p:cNvPr id="57" name="Straight Connector 56">
            <a:extLst>
              <a:ext uri="{FF2B5EF4-FFF2-40B4-BE49-F238E27FC236}">
                <a16:creationId xmlns:a16="http://schemas.microsoft.com/office/drawing/2014/main" id="{98969545-73C3-496F-9C23-68285E91DD23}"/>
              </a:ext>
            </a:extLst>
          </p:cNvPr>
          <p:cNvCxnSpPr>
            <a:cxnSpLocks/>
            <a:stCxn id="50" idx="6"/>
            <a:endCxn id="52" idx="2"/>
          </p:cNvCxnSpPr>
          <p:nvPr/>
        </p:nvCxnSpPr>
        <p:spPr>
          <a:xfrm flipV="1">
            <a:off x="4248336" y="3778677"/>
            <a:ext cx="177714" cy="196489"/>
          </a:xfrm>
          <a:prstGeom prst="line">
            <a:avLst/>
          </a:prstGeom>
          <a:noFill/>
          <a:ln w="9525" cap="flat" cmpd="sng" algn="ctr">
            <a:solidFill>
              <a:srgbClr val="505050"/>
            </a:solidFill>
            <a:prstDash val="solid"/>
            <a:headEnd type="none"/>
            <a:tailEnd type="none"/>
          </a:ln>
          <a:effectLst/>
        </p:spPr>
      </p:cxnSp>
      <p:cxnSp>
        <p:nvCxnSpPr>
          <p:cNvPr id="58" name="Straight Connector 57">
            <a:extLst>
              <a:ext uri="{FF2B5EF4-FFF2-40B4-BE49-F238E27FC236}">
                <a16:creationId xmlns:a16="http://schemas.microsoft.com/office/drawing/2014/main" id="{BDBC701E-E3CE-4089-A1F7-779E78B41EF5}"/>
              </a:ext>
            </a:extLst>
          </p:cNvPr>
          <p:cNvCxnSpPr>
            <a:cxnSpLocks/>
            <a:stCxn id="50" idx="6"/>
            <a:endCxn id="51" idx="3"/>
          </p:cNvCxnSpPr>
          <p:nvPr/>
        </p:nvCxnSpPr>
        <p:spPr>
          <a:xfrm flipV="1">
            <a:off x="4248336" y="3357753"/>
            <a:ext cx="233217" cy="617413"/>
          </a:xfrm>
          <a:prstGeom prst="line">
            <a:avLst/>
          </a:prstGeom>
          <a:noFill/>
          <a:ln w="9525" cap="flat" cmpd="sng" algn="ctr">
            <a:solidFill>
              <a:srgbClr val="505050"/>
            </a:solidFill>
            <a:prstDash val="solid"/>
            <a:headEnd type="none"/>
            <a:tailEnd type="none"/>
          </a:ln>
          <a:effectLst/>
        </p:spPr>
      </p:cxnSp>
      <p:cxnSp>
        <p:nvCxnSpPr>
          <p:cNvPr id="59" name="Straight Connector 58">
            <a:extLst>
              <a:ext uri="{FF2B5EF4-FFF2-40B4-BE49-F238E27FC236}">
                <a16:creationId xmlns:a16="http://schemas.microsoft.com/office/drawing/2014/main" id="{4F5CE3ED-D631-4E67-8620-BB0F17E7DD63}"/>
              </a:ext>
            </a:extLst>
          </p:cNvPr>
          <p:cNvCxnSpPr>
            <a:cxnSpLocks/>
            <a:stCxn id="52" idx="2"/>
            <a:endCxn id="49" idx="6"/>
          </p:cNvCxnSpPr>
          <p:nvPr/>
        </p:nvCxnSpPr>
        <p:spPr>
          <a:xfrm flipH="1" flipV="1">
            <a:off x="4248336" y="3449515"/>
            <a:ext cx="177714" cy="329162"/>
          </a:xfrm>
          <a:prstGeom prst="line">
            <a:avLst/>
          </a:prstGeom>
          <a:noFill/>
          <a:ln w="9525" cap="flat" cmpd="sng" algn="ctr">
            <a:solidFill>
              <a:srgbClr val="505050"/>
            </a:solidFill>
            <a:prstDash val="solid"/>
            <a:headEnd type="none"/>
            <a:tailEnd type="none"/>
          </a:ln>
          <a:effectLst/>
        </p:spPr>
      </p:cxnSp>
      <p:cxnSp>
        <p:nvCxnSpPr>
          <p:cNvPr id="60" name="Straight Connector 59">
            <a:extLst>
              <a:ext uri="{FF2B5EF4-FFF2-40B4-BE49-F238E27FC236}">
                <a16:creationId xmlns:a16="http://schemas.microsoft.com/office/drawing/2014/main" id="{97C675DA-F2FB-482E-B15F-3A54CD0CF3AC}"/>
              </a:ext>
            </a:extLst>
          </p:cNvPr>
          <p:cNvCxnSpPr>
            <a:cxnSpLocks/>
            <a:stCxn id="53" idx="1"/>
            <a:endCxn id="50" idx="6"/>
          </p:cNvCxnSpPr>
          <p:nvPr/>
        </p:nvCxnSpPr>
        <p:spPr>
          <a:xfrm flipH="1" flipV="1">
            <a:off x="4248336" y="3975166"/>
            <a:ext cx="233217" cy="260089"/>
          </a:xfrm>
          <a:prstGeom prst="line">
            <a:avLst/>
          </a:prstGeom>
          <a:noFill/>
          <a:ln w="9525" cap="flat" cmpd="sng" algn="ctr">
            <a:solidFill>
              <a:srgbClr val="505050"/>
            </a:solidFill>
            <a:prstDash val="solid"/>
            <a:headEnd type="none"/>
            <a:tailEnd type="none"/>
          </a:ln>
          <a:effectLst/>
        </p:spPr>
      </p:cxnSp>
      <p:cxnSp>
        <p:nvCxnSpPr>
          <p:cNvPr id="61" name="Straight Connector 60">
            <a:extLst>
              <a:ext uri="{FF2B5EF4-FFF2-40B4-BE49-F238E27FC236}">
                <a16:creationId xmlns:a16="http://schemas.microsoft.com/office/drawing/2014/main" id="{129CB047-2DA7-4A55-8FDE-819AD1C3AE5C}"/>
              </a:ext>
            </a:extLst>
          </p:cNvPr>
          <p:cNvCxnSpPr>
            <a:cxnSpLocks/>
            <a:stCxn id="53" idx="1"/>
            <a:endCxn id="49" idx="6"/>
          </p:cNvCxnSpPr>
          <p:nvPr/>
        </p:nvCxnSpPr>
        <p:spPr>
          <a:xfrm flipH="1" flipV="1">
            <a:off x="4248336" y="3449515"/>
            <a:ext cx="233217" cy="785740"/>
          </a:xfrm>
          <a:prstGeom prst="line">
            <a:avLst/>
          </a:prstGeom>
          <a:noFill/>
          <a:ln w="9525" cap="flat" cmpd="sng" algn="ctr">
            <a:solidFill>
              <a:srgbClr val="505050"/>
            </a:solidFill>
            <a:prstDash val="solid"/>
            <a:headEnd type="none"/>
            <a:tailEnd type="none"/>
          </a:ln>
          <a:effectLst/>
        </p:spPr>
      </p:cxnSp>
      <p:cxnSp>
        <p:nvCxnSpPr>
          <p:cNvPr id="62" name="Straight Connector 61">
            <a:extLst>
              <a:ext uri="{FF2B5EF4-FFF2-40B4-BE49-F238E27FC236}">
                <a16:creationId xmlns:a16="http://schemas.microsoft.com/office/drawing/2014/main" id="{3E5B842B-9770-4E0F-A671-0677338C8B04}"/>
              </a:ext>
            </a:extLst>
          </p:cNvPr>
          <p:cNvCxnSpPr>
            <a:cxnSpLocks/>
            <a:stCxn id="54" idx="2"/>
            <a:endCxn id="51" idx="5"/>
          </p:cNvCxnSpPr>
          <p:nvPr/>
        </p:nvCxnSpPr>
        <p:spPr>
          <a:xfrm flipH="1" flipV="1">
            <a:off x="4766809" y="3357753"/>
            <a:ext cx="240367" cy="91762"/>
          </a:xfrm>
          <a:prstGeom prst="line">
            <a:avLst/>
          </a:prstGeom>
          <a:noFill/>
          <a:ln w="9525" cap="flat" cmpd="sng" algn="ctr">
            <a:solidFill>
              <a:srgbClr val="505050"/>
            </a:solidFill>
            <a:prstDash val="solid"/>
            <a:headEnd type="none"/>
            <a:tailEnd type="none"/>
          </a:ln>
          <a:effectLst/>
        </p:spPr>
      </p:cxnSp>
      <p:cxnSp>
        <p:nvCxnSpPr>
          <p:cNvPr id="63" name="Straight Connector 62">
            <a:extLst>
              <a:ext uri="{FF2B5EF4-FFF2-40B4-BE49-F238E27FC236}">
                <a16:creationId xmlns:a16="http://schemas.microsoft.com/office/drawing/2014/main" id="{B1F66918-E84F-49D5-A5C5-4DEC6D8D81EA}"/>
              </a:ext>
            </a:extLst>
          </p:cNvPr>
          <p:cNvCxnSpPr>
            <a:cxnSpLocks/>
            <a:stCxn id="55" idx="2"/>
            <a:endCxn id="51" idx="5"/>
          </p:cNvCxnSpPr>
          <p:nvPr/>
        </p:nvCxnSpPr>
        <p:spPr>
          <a:xfrm flipH="1" flipV="1">
            <a:off x="4766809" y="3357753"/>
            <a:ext cx="240367" cy="617413"/>
          </a:xfrm>
          <a:prstGeom prst="line">
            <a:avLst/>
          </a:prstGeom>
          <a:noFill/>
          <a:ln w="9525" cap="flat" cmpd="sng" algn="ctr">
            <a:solidFill>
              <a:srgbClr val="505050"/>
            </a:solidFill>
            <a:prstDash val="solid"/>
            <a:headEnd type="none"/>
            <a:tailEnd type="none"/>
          </a:ln>
          <a:effectLst/>
        </p:spPr>
      </p:cxnSp>
      <p:cxnSp>
        <p:nvCxnSpPr>
          <p:cNvPr id="64" name="Straight Connector 63">
            <a:extLst>
              <a:ext uri="{FF2B5EF4-FFF2-40B4-BE49-F238E27FC236}">
                <a16:creationId xmlns:a16="http://schemas.microsoft.com/office/drawing/2014/main" id="{684682FF-02A2-47F9-83DD-CF4D240C0D30}"/>
              </a:ext>
            </a:extLst>
          </p:cNvPr>
          <p:cNvCxnSpPr>
            <a:cxnSpLocks/>
            <a:stCxn id="54" idx="2"/>
            <a:endCxn id="52" idx="6"/>
          </p:cNvCxnSpPr>
          <p:nvPr/>
        </p:nvCxnSpPr>
        <p:spPr>
          <a:xfrm flipH="1">
            <a:off x="4829462" y="3449515"/>
            <a:ext cx="177714" cy="329162"/>
          </a:xfrm>
          <a:prstGeom prst="line">
            <a:avLst/>
          </a:prstGeom>
          <a:noFill/>
          <a:ln w="9525" cap="flat" cmpd="sng" algn="ctr">
            <a:solidFill>
              <a:srgbClr val="505050"/>
            </a:solidFill>
            <a:prstDash val="solid"/>
            <a:headEnd type="none"/>
            <a:tailEnd type="none"/>
          </a:ln>
          <a:effectLst/>
        </p:spPr>
      </p:cxnSp>
      <p:cxnSp>
        <p:nvCxnSpPr>
          <p:cNvPr id="65" name="Straight Connector 64">
            <a:extLst>
              <a:ext uri="{FF2B5EF4-FFF2-40B4-BE49-F238E27FC236}">
                <a16:creationId xmlns:a16="http://schemas.microsoft.com/office/drawing/2014/main" id="{EF719B65-CF66-4D36-B6FF-A8323692E8DA}"/>
              </a:ext>
            </a:extLst>
          </p:cNvPr>
          <p:cNvCxnSpPr>
            <a:cxnSpLocks/>
            <a:endCxn id="52" idx="6"/>
          </p:cNvCxnSpPr>
          <p:nvPr/>
        </p:nvCxnSpPr>
        <p:spPr>
          <a:xfrm flipH="1" flipV="1">
            <a:off x="4829462" y="3778677"/>
            <a:ext cx="177714" cy="213371"/>
          </a:xfrm>
          <a:prstGeom prst="line">
            <a:avLst/>
          </a:prstGeom>
          <a:noFill/>
          <a:ln w="9525" cap="flat" cmpd="sng" algn="ctr">
            <a:solidFill>
              <a:srgbClr val="505050"/>
            </a:solidFill>
            <a:prstDash val="solid"/>
            <a:headEnd type="none"/>
            <a:tailEnd type="none"/>
          </a:ln>
          <a:effectLst/>
        </p:spPr>
      </p:cxnSp>
      <p:cxnSp>
        <p:nvCxnSpPr>
          <p:cNvPr id="66" name="Straight Connector 65">
            <a:extLst>
              <a:ext uri="{FF2B5EF4-FFF2-40B4-BE49-F238E27FC236}">
                <a16:creationId xmlns:a16="http://schemas.microsoft.com/office/drawing/2014/main" id="{A47B253E-BD30-42CC-83F5-656B494431A1}"/>
              </a:ext>
            </a:extLst>
          </p:cNvPr>
          <p:cNvCxnSpPr>
            <a:cxnSpLocks/>
            <a:stCxn id="55" idx="2"/>
            <a:endCxn id="53" idx="7"/>
          </p:cNvCxnSpPr>
          <p:nvPr/>
        </p:nvCxnSpPr>
        <p:spPr>
          <a:xfrm flipH="1">
            <a:off x="4766809" y="3975166"/>
            <a:ext cx="240367" cy="260089"/>
          </a:xfrm>
          <a:prstGeom prst="line">
            <a:avLst/>
          </a:prstGeom>
          <a:noFill/>
          <a:ln w="9525" cap="flat" cmpd="sng" algn="ctr">
            <a:solidFill>
              <a:srgbClr val="505050"/>
            </a:solidFill>
            <a:prstDash val="solid"/>
            <a:headEnd type="none"/>
            <a:tailEnd type="none"/>
          </a:ln>
          <a:effectLst/>
        </p:spPr>
      </p:cxnSp>
      <p:cxnSp>
        <p:nvCxnSpPr>
          <p:cNvPr id="67" name="Straight Connector 66">
            <a:extLst>
              <a:ext uri="{FF2B5EF4-FFF2-40B4-BE49-F238E27FC236}">
                <a16:creationId xmlns:a16="http://schemas.microsoft.com/office/drawing/2014/main" id="{3E1EE8B5-1927-4099-8573-C0D6F587F244}"/>
              </a:ext>
            </a:extLst>
          </p:cNvPr>
          <p:cNvCxnSpPr>
            <a:cxnSpLocks/>
            <a:stCxn id="54" idx="2"/>
            <a:endCxn id="53" idx="7"/>
          </p:cNvCxnSpPr>
          <p:nvPr/>
        </p:nvCxnSpPr>
        <p:spPr>
          <a:xfrm flipH="1">
            <a:off x="4766809" y="3449515"/>
            <a:ext cx="240367" cy="785740"/>
          </a:xfrm>
          <a:prstGeom prst="line">
            <a:avLst/>
          </a:prstGeom>
          <a:noFill/>
          <a:ln w="9525" cap="flat" cmpd="sng" algn="ctr">
            <a:solidFill>
              <a:srgbClr val="505050"/>
            </a:solidFill>
            <a:prstDash val="solid"/>
            <a:headEnd type="none"/>
            <a:tailEnd type="none"/>
          </a:ln>
          <a:effectLst/>
        </p:spPr>
      </p:cxnSp>
      <p:sp>
        <p:nvSpPr>
          <p:cNvPr id="126" name="Oval 125">
            <a:extLst>
              <a:ext uri="{FF2B5EF4-FFF2-40B4-BE49-F238E27FC236}">
                <a16:creationId xmlns:a16="http://schemas.microsoft.com/office/drawing/2014/main" id="{FC696564-8623-4DE6-B994-68FD3DD02B63}"/>
              </a:ext>
            </a:extLst>
          </p:cNvPr>
          <p:cNvSpPr/>
          <p:nvPr/>
        </p:nvSpPr>
        <p:spPr bwMode="auto">
          <a:xfrm>
            <a:off x="3468443" y="4600203"/>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9507F84-9FF1-44A2-AAEF-D55AC4E04515}"/>
              </a:ext>
            </a:extLst>
          </p:cNvPr>
          <p:cNvSpPr/>
          <p:nvPr/>
        </p:nvSpPr>
        <p:spPr bwMode="auto">
          <a:xfrm>
            <a:off x="3454282" y="2833947"/>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559DA7BF-0187-4ACF-9C7A-7EEBF22FFEB0}"/>
              </a:ext>
            </a:extLst>
          </p:cNvPr>
          <p:cNvSpPr/>
          <p:nvPr/>
        </p:nvSpPr>
        <p:spPr bwMode="auto">
          <a:xfrm>
            <a:off x="6900882" y="2672391"/>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CD3FA289-6F81-4B93-9F78-649A474EC5C4}"/>
              </a:ext>
            </a:extLst>
          </p:cNvPr>
          <p:cNvSpPr/>
          <p:nvPr/>
        </p:nvSpPr>
        <p:spPr>
          <a:xfrm>
            <a:off x="7909021" y="3458767"/>
            <a:ext cx="2885537" cy="2506591"/>
          </a:xfrm>
          <a:prstGeom prst="rect">
            <a:avLst/>
          </a:prstGeom>
          <a:noFill/>
          <a:ln w="38100">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8" name="Straight Arrow Connector 177">
            <a:extLst>
              <a:ext uri="{FF2B5EF4-FFF2-40B4-BE49-F238E27FC236}">
                <a16:creationId xmlns:a16="http://schemas.microsoft.com/office/drawing/2014/main" id="{B901EF28-378B-4570-B623-8E055D8D9AFB}"/>
              </a:ext>
            </a:extLst>
          </p:cNvPr>
          <p:cNvCxnSpPr>
            <a:cxnSpLocks/>
          </p:cNvCxnSpPr>
          <p:nvPr/>
        </p:nvCxnSpPr>
        <p:spPr>
          <a:xfrm flipV="1">
            <a:off x="8039255" y="3611865"/>
            <a:ext cx="0" cy="1715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14C4496F-124E-4493-A79E-E4338E647647}"/>
              </a:ext>
            </a:extLst>
          </p:cNvPr>
          <p:cNvCxnSpPr>
            <a:cxnSpLocks/>
          </p:cNvCxnSpPr>
          <p:nvPr/>
        </p:nvCxnSpPr>
        <p:spPr>
          <a:xfrm>
            <a:off x="8039255" y="5311625"/>
            <a:ext cx="2642902" cy="16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F7AE21FB-9BA9-4593-B0A7-C4794264A925}"/>
              </a:ext>
            </a:extLst>
          </p:cNvPr>
          <p:cNvSpPr txBox="1"/>
          <p:nvPr/>
        </p:nvSpPr>
        <p:spPr>
          <a:xfrm>
            <a:off x="7986628" y="5360775"/>
            <a:ext cx="140199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Healthy</a:t>
            </a:r>
          </a:p>
        </p:txBody>
      </p:sp>
      <p:sp>
        <p:nvSpPr>
          <p:cNvPr id="185" name="TextBox 184">
            <a:extLst>
              <a:ext uri="{FF2B5EF4-FFF2-40B4-BE49-F238E27FC236}">
                <a16:creationId xmlns:a16="http://schemas.microsoft.com/office/drawing/2014/main" id="{CDC09709-4360-4322-8619-71C5387E29E3}"/>
              </a:ext>
            </a:extLst>
          </p:cNvPr>
          <p:cNvSpPr txBox="1"/>
          <p:nvPr/>
        </p:nvSpPr>
        <p:spPr>
          <a:xfrm>
            <a:off x="9455304" y="5363125"/>
            <a:ext cx="140199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Cancer</a:t>
            </a:r>
          </a:p>
        </p:txBody>
      </p:sp>
      <p:sp>
        <p:nvSpPr>
          <p:cNvPr id="188" name="Rectangle 187">
            <a:extLst>
              <a:ext uri="{FF2B5EF4-FFF2-40B4-BE49-F238E27FC236}">
                <a16:creationId xmlns:a16="http://schemas.microsoft.com/office/drawing/2014/main" id="{11FC2AF5-B7A4-4EAB-97C1-459D98367887}"/>
              </a:ext>
            </a:extLst>
          </p:cNvPr>
          <p:cNvSpPr/>
          <p:nvPr/>
        </p:nvSpPr>
        <p:spPr>
          <a:xfrm>
            <a:off x="8417678" y="4121269"/>
            <a:ext cx="469577" cy="118158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DD3FFF8C-4ADB-4876-A7CE-20B049EA9EED}"/>
              </a:ext>
            </a:extLst>
          </p:cNvPr>
          <p:cNvSpPr/>
          <p:nvPr/>
        </p:nvSpPr>
        <p:spPr>
          <a:xfrm>
            <a:off x="9766594" y="4886341"/>
            <a:ext cx="469577" cy="423328"/>
          </a:xfrm>
          <a:prstGeom prst="rect">
            <a:avLst/>
          </a:prstGeom>
          <a:solidFill>
            <a:srgbClr val="E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3A847C4E-E694-478C-A913-8479E539CBB1}"/>
              </a:ext>
            </a:extLst>
          </p:cNvPr>
          <p:cNvSpPr/>
          <p:nvPr/>
        </p:nvSpPr>
        <p:spPr>
          <a:xfrm>
            <a:off x="8417677" y="3807565"/>
            <a:ext cx="469577" cy="309320"/>
          </a:xfrm>
          <a:prstGeom prst="rect">
            <a:avLst/>
          </a:prstGeom>
          <a:solidFill>
            <a:schemeClr val="accent6">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079B656C-DC86-47BF-AF75-BF507944D023}"/>
              </a:ext>
            </a:extLst>
          </p:cNvPr>
          <p:cNvSpPr/>
          <p:nvPr/>
        </p:nvSpPr>
        <p:spPr>
          <a:xfrm>
            <a:off x="9766593" y="4663026"/>
            <a:ext cx="469577" cy="221828"/>
          </a:xfrm>
          <a:prstGeom prst="rect">
            <a:avLst/>
          </a:prstGeom>
          <a:solidFill>
            <a:schemeClr val="accent2">
              <a:lumMod val="20000"/>
              <a:lumOff val="8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76CF9D97-9818-475C-BB3A-79903E06B376}"/>
              </a:ext>
            </a:extLst>
          </p:cNvPr>
          <p:cNvSpPr txBox="1"/>
          <p:nvPr/>
        </p:nvSpPr>
        <p:spPr>
          <a:xfrm>
            <a:off x="6868517" y="2672646"/>
            <a:ext cx="4984378" cy="9048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prstClr val="black"/>
                </a:solidFill>
                <a:effectLst/>
                <a:uLnTx/>
                <a:uFillTx/>
                <a:latin typeface="Segoe UI"/>
                <a:ea typeface="+mn-ea"/>
                <a:cs typeface="+mn-cs"/>
              </a:rPr>
              <a:t>Differential Privacy</a:t>
            </a:r>
          </a:p>
        </p:txBody>
      </p:sp>
      <p:sp>
        <p:nvSpPr>
          <p:cNvPr id="108" name="TextBox 107">
            <a:extLst>
              <a:ext uri="{FF2B5EF4-FFF2-40B4-BE49-F238E27FC236}">
                <a16:creationId xmlns:a16="http://schemas.microsoft.com/office/drawing/2014/main" id="{8DD42CC0-76C7-4B86-8DC8-91D780D5E8FC}"/>
              </a:ext>
            </a:extLst>
          </p:cNvPr>
          <p:cNvSpPr txBox="1"/>
          <p:nvPr/>
        </p:nvSpPr>
        <p:spPr>
          <a:xfrm>
            <a:off x="610856" y="2600622"/>
            <a:ext cx="2983693" cy="151426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Private Inference</a:t>
            </a:r>
          </a:p>
        </p:txBody>
      </p:sp>
      <p:pic>
        <p:nvPicPr>
          <p:cNvPr id="109" name="Graphic 108" descr="Lock">
            <a:extLst>
              <a:ext uri="{FF2B5EF4-FFF2-40B4-BE49-F238E27FC236}">
                <a16:creationId xmlns:a16="http://schemas.microsoft.com/office/drawing/2014/main" id="{1CE3BA0B-34D4-4C0E-B145-8A48A477B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0744" y="4011128"/>
            <a:ext cx="914400" cy="914400"/>
          </a:xfrm>
          <a:prstGeom prst="rect">
            <a:avLst/>
          </a:prstGeom>
        </p:spPr>
      </p:pic>
      <p:cxnSp>
        <p:nvCxnSpPr>
          <p:cNvPr id="114" name="Straight Arrow Connector 113">
            <a:extLst>
              <a:ext uri="{FF2B5EF4-FFF2-40B4-BE49-F238E27FC236}">
                <a16:creationId xmlns:a16="http://schemas.microsoft.com/office/drawing/2014/main" id="{F30EDBB4-F0AB-4649-BE91-FD147EFA99E1}"/>
              </a:ext>
            </a:extLst>
          </p:cNvPr>
          <p:cNvCxnSpPr>
            <a:cxnSpLocks/>
          </p:cNvCxnSpPr>
          <p:nvPr/>
        </p:nvCxnSpPr>
        <p:spPr>
          <a:xfrm>
            <a:off x="754972" y="3968499"/>
            <a:ext cx="2713109" cy="0"/>
          </a:xfrm>
          <a:prstGeom prst="straightConnector1">
            <a:avLst/>
          </a:prstGeom>
          <a:noFill/>
          <a:ln w="57150" cap="flat" cmpd="sng" algn="ctr">
            <a:solidFill>
              <a:srgbClr val="505050"/>
            </a:solidFill>
            <a:prstDash val="solid"/>
            <a:headEnd type="none"/>
            <a:tailEnd type="triangle"/>
          </a:ln>
          <a:effectLst/>
        </p:spPr>
      </p:cxnSp>
      <p:cxnSp>
        <p:nvCxnSpPr>
          <p:cNvPr id="115" name="Straight Connector 114">
            <a:extLst>
              <a:ext uri="{FF2B5EF4-FFF2-40B4-BE49-F238E27FC236}">
                <a16:creationId xmlns:a16="http://schemas.microsoft.com/office/drawing/2014/main" id="{63CD764A-69FF-4B90-B4DB-7944B106E0A1}"/>
              </a:ext>
            </a:extLst>
          </p:cNvPr>
          <p:cNvCxnSpPr>
            <a:cxnSpLocks/>
          </p:cNvCxnSpPr>
          <p:nvPr/>
        </p:nvCxnSpPr>
        <p:spPr>
          <a:xfrm>
            <a:off x="6349851" y="677554"/>
            <a:ext cx="41961" cy="5909830"/>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8" name="Graphic 7" descr="Dollar">
            <a:extLst>
              <a:ext uri="{FF2B5EF4-FFF2-40B4-BE49-F238E27FC236}">
                <a16:creationId xmlns:a16="http://schemas.microsoft.com/office/drawing/2014/main" id="{A9C95C66-69FA-4E2B-BF14-1A82FF7E72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9274" y="1130397"/>
            <a:ext cx="1430818" cy="1430818"/>
          </a:xfrm>
          <a:prstGeom prst="rect">
            <a:avLst/>
          </a:prstGeom>
        </p:spPr>
      </p:pic>
      <p:pic>
        <p:nvPicPr>
          <p:cNvPr id="120" name="Graphic 119" descr="Dollar">
            <a:extLst>
              <a:ext uri="{FF2B5EF4-FFF2-40B4-BE49-F238E27FC236}">
                <a16:creationId xmlns:a16="http://schemas.microsoft.com/office/drawing/2014/main" id="{B80E3AC4-D688-4DFF-8896-224FF2CA07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0958" y="1126029"/>
            <a:ext cx="1430818" cy="1430818"/>
          </a:xfrm>
          <a:prstGeom prst="rect">
            <a:avLst/>
          </a:prstGeom>
        </p:spPr>
      </p:pic>
      <p:pic>
        <p:nvPicPr>
          <p:cNvPr id="121" name="Graphic 120" descr="Dollar">
            <a:extLst>
              <a:ext uri="{FF2B5EF4-FFF2-40B4-BE49-F238E27FC236}">
                <a16:creationId xmlns:a16="http://schemas.microsoft.com/office/drawing/2014/main" id="{37534CD2-89DF-4D02-A83C-78AED56EFC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1657" y="1126029"/>
            <a:ext cx="1430818" cy="1430818"/>
          </a:xfrm>
          <a:prstGeom prst="rect">
            <a:avLst/>
          </a:prstGeom>
        </p:spPr>
      </p:pic>
      <p:pic>
        <p:nvPicPr>
          <p:cNvPr id="122" name="Graphic 121" descr="Dollar">
            <a:extLst>
              <a:ext uri="{FF2B5EF4-FFF2-40B4-BE49-F238E27FC236}">
                <a16:creationId xmlns:a16="http://schemas.microsoft.com/office/drawing/2014/main" id="{232C776B-7A7D-43D4-9D8C-4C9BFDF6C9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84934" y="1133500"/>
            <a:ext cx="1430818" cy="1430818"/>
          </a:xfrm>
          <a:prstGeom prst="rect">
            <a:avLst/>
          </a:prstGeom>
        </p:spPr>
      </p:pic>
      <p:sp>
        <p:nvSpPr>
          <p:cNvPr id="9" name="TextBox 8">
            <a:extLst>
              <a:ext uri="{FF2B5EF4-FFF2-40B4-BE49-F238E27FC236}">
                <a16:creationId xmlns:a16="http://schemas.microsoft.com/office/drawing/2014/main" id="{4F6B782E-C877-4972-BC0F-0D61BA3FA189}"/>
              </a:ext>
            </a:extLst>
          </p:cNvPr>
          <p:cNvSpPr txBox="1"/>
          <p:nvPr/>
        </p:nvSpPr>
        <p:spPr>
          <a:xfrm>
            <a:off x="112955" y="4815549"/>
            <a:ext cx="6059400"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a:ea typeface="+mn-ea"/>
                <a:cs typeface="+mn-cs"/>
              </a:rPr>
              <a:t>Homomorphic Encryption &amp; Secure Multi Party Computation</a:t>
            </a:r>
          </a:p>
        </p:txBody>
      </p:sp>
      <p:sp>
        <p:nvSpPr>
          <p:cNvPr id="123" name="TextBox 122">
            <a:extLst>
              <a:ext uri="{FF2B5EF4-FFF2-40B4-BE49-F238E27FC236}">
                <a16:creationId xmlns:a16="http://schemas.microsoft.com/office/drawing/2014/main" id="{16E9DC6A-0FE4-4087-A0A8-7B0AF18C21C2}"/>
              </a:ext>
            </a:extLst>
          </p:cNvPr>
          <p:cNvSpPr txBox="1"/>
          <p:nvPr/>
        </p:nvSpPr>
        <p:spPr>
          <a:xfrm>
            <a:off x="6563052" y="5913470"/>
            <a:ext cx="5577489" cy="9048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prstClr val="black"/>
                </a:solidFill>
                <a:effectLst/>
                <a:uLnTx/>
                <a:uFillTx/>
                <a:latin typeface="Segoe UI"/>
                <a:ea typeface="+mn-ea"/>
                <a:cs typeface="+mn-cs"/>
              </a:rPr>
              <a:t>Adds Gaussian Noise</a:t>
            </a:r>
          </a:p>
        </p:txBody>
      </p:sp>
      <p:sp>
        <p:nvSpPr>
          <p:cNvPr id="124" name="Slide Number Placeholder 1">
            <a:extLst>
              <a:ext uri="{FF2B5EF4-FFF2-40B4-BE49-F238E27FC236}">
                <a16:creationId xmlns:a16="http://schemas.microsoft.com/office/drawing/2014/main" id="{542C5F8D-17E7-4AF0-AC26-CECD055912FC}"/>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544655137"/>
      </p:ext>
    </p:extLst>
  </p:cSld>
  <p:clrMapOvr>
    <a:masterClrMapping/>
  </p:clrMapOvr>
  <mc:AlternateContent xmlns:mc="http://schemas.openxmlformats.org/markup-compatibility/2006" xmlns:p14="http://schemas.microsoft.com/office/powerpoint/2010/main">
    <mc:Choice Requires="p14">
      <p:transition spd="slow" p14:dur="2000" advTm="15938"/>
    </mc:Choice>
    <mc:Fallback xmlns="">
      <p:transition spd="slow" advTm="1593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0"/>
            <a:ext cx="12192001"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Expensive Query Privacy &amp; Cheaper DP</a:t>
            </a:r>
          </a:p>
        </p:txBody>
      </p:sp>
      <p:sp>
        <p:nvSpPr>
          <p:cNvPr id="16" name="Rectangle 15">
            <a:extLst>
              <a:ext uri="{FF2B5EF4-FFF2-40B4-BE49-F238E27FC236}">
                <a16:creationId xmlns:a16="http://schemas.microsoft.com/office/drawing/2014/main" id="{E12CAAF6-01FF-42BF-BC51-5D4B7C92334D}"/>
              </a:ext>
            </a:extLst>
          </p:cNvPr>
          <p:cNvSpPr/>
          <p:nvPr/>
        </p:nvSpPr>
        <p:spPr>
          <a:xfrm>
            <a:off x="7393737" y="6041985"/>
            <a:ext cx="1530344" cy="7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D430CEA-C35F-45F1-A9B5-53D3406FDE7B}"/>
              </a:ext>
            </a:extLst>
          </p:cNvPr>
          <p:cNvSpPr/>
          <p:nvPr/>
        </p:nvSpPr>
        <p:spPr>
          <a:xfrm>
            <a:off x="7393737" y="2849787"/>
            <a:ext cx="291711" cy="115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DFD9770-F201-4A94-ADC5-90460681736C}"/>
              </a:ext>
            </a:extLst>
          </p:cNvPr>
          <p:cNvSpPr/>
          <p:nvPr/>
        </p:nvSpPr>
        <p:spPr>
          <a:xfrm>
            <a:off x="7393737" y="6041985"/>
            <a:ext cx="1530344" cy="671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780E0AF-50E5-4DB2-8B5A-BC48EAAC38CD}"/>
              </a:ext>
            </a:extLst>
          </p:cNvPr>
          <p:cNvSpPr txBox="1"/>
          <p:nvPr/>
        </p:nvSpPr>
        <p:spPr>
          <a:xfrm>
            <a:off x="8663024" y="5743502"/>
            <a:ext cx="2089355" cy="12034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Unlabeled</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Data</a:t>
            </a:r>
          </a:p>
        </p:txBody>
      </p:sp>
      <p:pic>
        <p:nvPicPr>
          <p:cNvPr id="26" name="Graphic 25" descr="Database">
            <a:extLst>
              <a:ext uri="{FF2B5EF4-FFF2-40B4-BE49-F238E27FC236}">
                <a16:creationId xmlns:a16="http://schemas.microsoft.com/office/drawing/2014/main" id="{20DC0D40-3E07-4A89-8AFD-6DBEEC88A6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6543" y="3114337"/>
            <a:ext cx="1403913" cy="734209"/>
          </a:xfrm>
          <a:prstGeom prst="rect">
            <a:avLst/>
          </a:prstGeom>
        </p:spPr>
      </p:pic>
      <p:sp>
        <p:nvSpPr>
          <p:cNvPr id="27" name="Oval 26">
            <a:extLst>
              <a:ext uri="{FF2B5EF4-FFF2-40B4-BE49-F238E27FC236}">
                <a16:creationId xmlns:a16="http://schemas.microsoft.com/office/drawing/2014/main" id="{80ECD7FB-C2A4-4DF5-8A6F-25B03003B0D8}"/>
              </a:ext>
            </a:extLst>
          </p:cNvPr>
          <p:cNvSpPr/>
          <p:nvPr/>
        </p:nvSpPr>
        <p:spPr bwMode="auto">
          <a:xfrm>
            <a:off x="10545135" y="2845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59382824-D209-4F15-9DF3-DE8B9FF6E6A0}"/>
              </a:ext>
            </a:extLst>
          </p:cNvPr>
          <p:cNvSpPr/>
          <p:nvPr/>
        </p:nvSpPr>
        <p:spPr bwMode="auto">
          <a:xfrm>
            <a:off x="10545135" y="337150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82978A34-9D53-4B60-88FF-62DFCC28F017}"/>
              </a:ext>
            </a:extLst>
          </p:cNvPr>
          <p:cNvSpPr/>
          <p:nvPr/>
        </p:nvSpPr>
        <p:spPr bwMode="auto">
          <a:xfrm>
            <a:off x="11122686" y="261184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1847724-30AB-4F22-8284-BCD9E4CECE7B}"/>
              </a:ext>
            </a:extLst>
          </p:cNvPr>
          <p:cNvSpPr/>
          <p:nvPr/>
        </p:nvSpPr>
        <p:spPr bwMode="auto">
          <a:xfrm>
            <a:off x="11126261" y="3175020"/>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EEE1B6F-FB95-4BE0-A303-0A56F7DE08FD}"/>
              </a:ext>
            </a:extLst>
          </p:cNvPr>
          <p:cNvSpPr/>
          <p:nvPr/>
        </p:nvSpPr>
        <p:spPr bwMode="auto">
          <a:xfrm>
            <a:off x="11122686" y="3773845"/>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E397B867-CB83-4830-B99B-E3C6B46C5FF9}"/>
              </a:ext>
            </a:extLst>
          </p:cNvPr>
          <p:cNvSpPr/>
          <p:nvPr/>
        </p:nvSpPr>
        <p:spPr bwMode="auto">
          <a:xfrm>
            <a:off x="11707387" y="2845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DEA010FE-B72C-488E-B3E6-517E1B13BEBC}"/>
              </a:ext>
            </a:extLst>
          </p:cNvPr>
          <p:cNvSpPr/>
          <p:nvPr/>
        </p:nvSpPr>
        <p:spPr bwMode="auto">
          <a:xfrm>
            <a:off x="11707387" y="337150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68D994C3-D14E-4224-BE41-6961782B463A}"/>
              </a:ext>
            </a:extLst>
          </p:cNvPr>
          <p:cNvCxnSpPr>
            <a:cxnSpLocks/>
            <a:stCxn id="27" idx="6"/>
            <a:endCxn id="30" idx="3"/>
          </p:cNvCxnSpPr>
          <p:nvPr/>
        </p:nvCxnSpPr>
        <p:spPr>
          <a:xfrm flipV="1">
            <a:off x="10948547" y="2955264"/>
            <a:ext cx="233217" cy="91762"/>
          </a:xfrm>
          <a:prstGeom prst="line">
            <a:avLst/>
          </a:prstGeom>
          <a:noFill/>
          <a:ln w="9525" cap="flat" cmpd="sng" algn="ctr">
            <a:solidFill>
              <a:srgbClr val="505050"/>
            </a:solidFill>
            <a:prstDash val="solid"/>
            <a:headEnd type="none"/>
            <a:tailEnd type="none"/>
          </a:ln>
          <a:effectLst/>
        </p:spPr>
      </p:cxnSp>
      <p:cxnSp>
        <p:nvCxnSpPr>
          <p:cNvPr id="36" name="Straight Connector 35">
            <a:extLst>
              <a:ext uri="{FF2B5EF4-FFF2-40B4-BE49-F238E27FC236}">
                <a16:creationId xmlns:a16="http://schemas.microsoft.com/office/drawing/2014/main" id="{3FB426BB-79E0-42AA-817A-8422A451CB72}"/>
              </a:ext>
            </a:extLst>
          </p:cNvPr>
          <p:cNvCxnSpPr>
            <a:cxnSpLocks/>
            <a:stCxn id="29" idx="6"/>
            <a:endCxn id="31" idx="2"/>
          </p:cNvCxnSpPr>
          <p:nvPr/>
        </p:nvCxnSpPr>
        <p:spPr>
          <a:xfrm flipV="1">
            <a:off x="10948547" y="3376188"/>
            <a:ext cx="177714" cy="196489"/>
          </a:xfrm>
          <a:prstGeom prst="line">
            <a:avLst/>
          </a:prstGeom>
          <a:noFill/>
          <a:ln w="9525" cap="flat" cmpd="sng" algn="ctr">
            <a:solidFill>
              <a:srgbClr val="505050"/>
            </a:solidFill>
            <a:prstDash val="solid"/>
            <a:headEnd type="none"/>
            <a:tailEnd type="none"/>
          </a:ln>
          <a:effectLst/>
        </p:spPr>
      </p:cxnSp>
      <p:cxnSp>
        <p:nvCxnSpPr>
          <p:cNvPr id="37" name="Straight Connector 36">
            <a:extLst>
              <a:ext uri="{FF2B5EF4-FFF2-40B4-BE49-F238E27FC236}">
                <a16:creationId xmlns:a16="http://schemas.microsoft.com/office/drawing/2014/main" id="{FEE0682C-87D8-47BC-9988-223A39C7680A}"/>
              </a:ext>
            </a:extLst>
          </p:cNvPr>
          <p:cNvCxnSpPr>
            <a:cxnSpLocks/>
            <a:stCxn id="29" idx="6"/>
            <a:endCxn id="30" idx="3"/>
          </p:cNvCxnSpPr>
          <p:nvPr/>
        </p:nvCxnSpPr>
        <p:spPr>
          <a:xfrm flipV="1">
            <a:off x="10948547" y="2955264"/>
            <a:ext cx="233217" cy="617413"/>
          </a:xfrm>
          <a:prstGeom prst="line">
            <a:avLst/>
          </a:prstGeom>
          <a:noFill/>
          <a:ln w="9525" cap="flat" cmpd="sng" algn="ctr">
            <a:solidFill>
              <a:srgbClr val="505050"/>
            </a:solidFill>
            <a:prstDash val="solid"/>
            <a:headEnd type="none"/>
            <a:tailEnd type="none"/>
          </a:ln>
          <a:effectLst/>
        </p:spPr>
      </p:cxnSp>
      <p:cxnSp>
        <p:nvCxnSpPr>
          <p:cNvPr id="38" name="Straight Connector 37">
            <a:extLst>
              <a:ext uri="{FF2B5EF4-FFF2-40B4-BE49-F238E27FC236}">
                <a16:creationId xmlns:a16="http://schemas.microsoft.com/office/drawing/2014/main" id="{BFA76BC3-54B8-4226-8683-14D1D1F5F4E1}"/>
              </a:ext>
            </a:extLst>
          </p:cNvPr>
          <p:cNvCxnSpPr>
            <a:cxnSpLocks/>
            <a:stCxn id="31" idx="2"/>
            <a:endCxn id="27" idx="6"/>
          </p:cNvCxnSpPr>
          <p:nvPr/>
        </p:nvCxnSpPr>
        <p:spPr>
          <a:xfrm flipH="1" flipV="1">
            <a:off x="10948547" y="3047026"/>
            <a:ext cx="177714" cy="329162"/>
          </a:xfrm>
          <a:prstGeom prst="line">
            <a:avLst/>
          </a:prstGeom>
          <a:noFill/>
          <a:ln w="9525" cap="flat" cmpd="sng" algn="ctr">
            <a:solidFill>
              <a:srgbClr val="505050"/>
            </a:solidFill>
            <a:prstDash val="solid"/>
            <a:headEnd type="none"/>
            <a:tailEnd type="none"/>
          </a:ln>
          <a:effectLst/>
        </p:spPr>
      </p:cxnSp>
      <p:cxnSp>
        <p:nvCxnSpPr>
          <p:cNvPr id="39" name="Straight Connector 38">
            <a:extLst>
              <a:ext uri="{FF2B5EF4-FFF2-40B4-BE49-F238E27FC236}">
                <a16:creationId xmlns:a16="http://schemas.microsoft.com/office/drawing/2014/main" id="{D025F757-AC92-46E2-8CED-5BAA101F11BF}"/>
              </a:ext>
            </a:extLst>
          </p:cNvPr>
          <p:cNvCxnSpPr>
            <a:cxnSpLocks/>
            <a:stCxn id="32" idx="1"/>
            <a:endCxn id="29" idx="6"/>
          </p:cNvCxnSpPr>
          <p:nvPr/>
        </p:nvCxnSpPr>
        <p:spPr>
          <a:xfrm flipH="1" flipV="1">
            <a:off x="10948547" y="3572677"/>
            <a:ext cx="233217" cy="260089"/>
          </a:xfrm>
          <a:prstGeom prst="line">
            <a:avLst/>
          </a:prstGeom>
          <a:noFill/>
          <a:ln w="9525" cap="flat" cmpd="sng" algn="ctr">
            <a:solidFill>
              <a:srgbClr val="505050"/>
            </a:solidFill>
            <a:prstDash val="solid"/>
            <a:headEnd type="none"/>
            <a:tailEnd type="none"/>
          </a:ln>
          <a:effectLst/>
        </p:spPr>
      </p:cxnSp>
      <p:cxnSp>
        <p:nvCxnSpPr>
          <p:cNvPr id="40" name="Straight Connector 39">
            <a:extLst>
              <a:ext uri="{FF2B5EF4-FFF2-40B4-BE49-F238E27FC236}">
                <a16:creationId xmlns:a16="http://schemas.microsoft.com/office/drawing/2014/main" id="{FB292A26-25CC-4263-9666-C221B7EEDEEB}"/>
              </a:ext>
            </a:extLst>
          </p:cNvPr>
          <p:cNvCxnSpPr>
            <a:cxnSpLocks/>
            <a:stCxn id="32" idx="1"/>
            <a:endCxn id="27" idx="6"/>
          </p:cNvCxnSpPr>
          <p:nvPr/>
        </p:nvCxnSpPr>
        <p:spPr>
          <a:xfrm flipH="1" flipV="1">
            <a:off x="10948547" y="3047026"/>
            <a:ext cx="233217" cy="785740"/>
          </a:xfrm>
          <a:prstGeom prst="line">
            <a:avLst/>
          </a:prstGeom>
          <a:noFill/>
          <a:ln w="9525" cap="flat" cmpd="sng" algn="ctr">
            <a:solidFill>
              <a:srgbClr val="505050"/>
            </a:solidFill>
            <a:prstDash val="solid"/>
            <a:headEnd type="none"/>
            <a:tailEnd type="none"/>
          </a:ln>
          <a:effectLst/>
        </p:spPr>
      </p:cxnSp>
      <p:cxnSp>
        <p:nvCxnSpPr>
          <p:cNvPr id="41" name="Straight Connector 40">
            <a:extLst>
              <a:ext uri="{FF2B5EF4-FFF2-40B4-BE49-F238E27FC236}">
                <a16:creationId xmlns:a16="http://schemas.microsoft.com/office/drawing/2014/main" id="{744C0981-A96F-46DC-BCCA-2E69A8E67AA5}"/>
              </a:ext>
            </a:extLst>
          </p:cNvPr>
          <p:cNvCxnSpPr>
            <a:cxnSpLocks/>
            <a:stCxn id="33" idx="2"/>
            <a:endCxn id="30" idx="5"/>
          </p:cNvCxnSpPr>
          <p:nvPr/>
        </p:nvCxnSpPr>
        <p:spPr>
          <a:xfrm flipH="1" flipV="1">
            <a:off x="11467020" y="2955264"/>
            <a:ext cx="240367" cy="91762"/>
          </a:xfrm>
          <a:prstGeom prst="line">
            <a:avLst/>
          </a:prstGeom>
          <a:noFill/>
          <a:ln w="9525" cap="flat" cmpd="sng" algn="ctr">
            <a:solidFill>
              <a:srgbClr val="505050"/>
            </a:solidFill>
            <a:prstDash val="solid"/>
            <a:headEnd type="none"/>
            <a:tailEnd type="none"/>
          </a:ln>
          <a:effectLst/>
        </p:spPr>
      </p:cxnSp>
      <p:cxnSp>
        <p:nvCxnSpPr>
          <p:cNvPr id="42" name="Straight Connector 41">
            <a:extLst>
              <a:ext uri="{FF2B5EF4-FFF2-40B4-BE49-F238E27FC236}">
                <a16:creationId xmlns:a16="http://schemas.microsoft.com/office/drawing/2014/main" id="{E7E1FA78-51DC-45A3-9C8C-B91F30B63A5E}"/>
              </a:ext>
            </a:extLst>
          </p:cNvPr>
          <p:cNvCxnSpPr>
            <a:cxnSpLocks/>
            <a:stCxn id="34" idx="2"/>
            <a:endCxn id="30" idx="5"/>
          </p:cNvCxnSpPr>
          <p:nvPr/>
        </p:nvCxnSpPr>
        <p:spPr>
          <a:xfrm flipH="1" flipV="1">
            <a:off x="11467020" y="2955264"/>
            <a:ext cx="240367" cy="617413"/>
          </a:xfrm>
          <a:prstGeom prst="line">
            <a:avLst/>
          </a:prstGeom>
          <a:noFill/>
          <a:ln w="9525" cap="flat" cmpd="sng" algn="ctr">
            <a:solidFill>
              <a:srgbClr val="505050"/>
            </a:solidFill>
            <a:prstDash val="solid"/>
            <a:headEnd type="none"/>
            <a:tailEnd type="none"/>
          </a:ln>
          <a:effectLst/>
        </p:spPr>
      </p:cxnSp>
      <p:cxnSp>
        <p:nvCxnSpPr>
          <p:cNvPr id="43" name="Straight Connector 42">
            <a:extLst>
              <a:ext uri="{FF2B5EF4-FFF2-40B4-BE49-F238E27FC236}">
                <a16:creationId xmlns:a16="http://schemas.microsoft.com/office/drawing/2014/main" id="{D73697BA-D3AD-4FD8-B248-CFACA87EED70}"/>
              </a:ext>
            </a:extLst>
          </p:cNvPr>
          <p:cNvCxnSpPr>
            <a:cxnSpLocks/>
            <a:stCxn id="33" idx="2"/>
            <a:endCxn id="31" idx="6"/>
          </p:cNvCxnSpPr>
          <p:nvPr/>
        </p:nvCxnSpPr>
        <p:spPr>
          <a:xfrm flipH="1">
            <a:off x="11529673" y="3047026"/>
            <a:ext cx="177714" cy="329162"/>
          </a:xfrm>
          <a:prstGeom prst="line">
            <a:avLst/>
          </a:prstGeom>
          <a:noFill/>
          <a:ln w="9525" cap="flat" cmpd="sng" algn="ctr">
            <a:solidFill>
              <a:srgbClr val="505050"/>
            </a:solidFill>
            <a:prstDash val="solid"/>
            <a:headEnd type="none"/>
            <a:tailEnd type="none"/>
          </a:ln>
          <a:effectLst/>
        </p:spPr>
      </p:cxnSp>
      <p:cxnSp>
        <p:nvCxnSpPr>
          <p:cNvPr id="44" name="Straight Connector 43">
            <a:extLst>
              <a:ext uri="{FF2B5EF4-FFF2-40B4-BE49-F238E27FC236}">
                <a16:creationId xmlns:a16="http://schemas.microsoft.com/office/drawing/2014/main" id="{1811ACF3-8C75-4A0A-909D-9EBCAA6E7900}"/>
              </a:ext>
            </a:extLst>
          </p:cNvPr>
          <p:cNvCxnSpPr>
            <a:cxnSpLocks/>
            <a:endCxn id="31" idx="6"/>
          </p:cNvCxnSpPr>
          <p:nvPr/>
        </p:nvCxnSpPr>
        <p:spPr>
          <a:xfrm flipH="1" flipV="1">
            <a:off x="11529673" y="3376188"/>
            <a:ext cx="177714" cy="213371"/>
          </a:xfrm>
          <a:prstGeom prst="line">
            <a:avLst/>
          </a:prstGeom>
          <a:noFill/>
          <a:ln w="9525" cap="flat" cmpd="sng" algn="ctr">
            <a:solidFill>
              <a:srgbClr val="505050"/>
            </a:solidFill>
            <a:prstDash val="solid"/>
            <a:headEnd type="none"/>
            <a:tailEnd type="none"/>
          </a:ln>
          <a:effectLst/>
        </p:spPr>
      </p:cxnSp>
      <p:cxnSp>
        <p:nvCxnSpPr>
          <p:cNvPr id="45" name="Straight Connector 44">
            <a:extLst>
              <a:ext uri="{FF2B5EF4-FFF2-40B4-BE49-F238E27FC236}">
                <a16:creationId xmlns:a16="http://schemas.microsoft.com/office/drawing/2014/main" id="{9F213E85-8391-41DA-806D-DD0F57C667C0}"/>
              </a:ext>
            </a:extLst>
          </p:cNvPr>
          <p:cNvCxnSpPr>
            <a:cxnSpLocks/>
            <a:stCxn id="34" idx="2"/>
            <a:endCxn id="32" idx="7"/>
          </p:cNvCxnSpPr>
          <p:nvPr/>
        </p:nvCxnSpPr>
        <p:spPr>
          <a:xfrm flipH="1">
            <a:off x="11467020" y="3572677"/>
            <a:ext cx="240367" cy="260089"/>
          </a:xfrm>
          <a:prstGeom prst="line">
            <a:avLst/>
          </a:prstGeom>
          <a:noFill/>
          <a:ln w="9525" cap="flat" cmpd="sng" algn="ctr">
            <a:solidFill>
              <a:srgbClr val="505050"/>
            </a:solidFill>
            <a:prstDash val="solid"/>
            <a:headEnd type="none"/>
            <a:tailEnd type="none"/>
          </a:ln>
          <a:effectLst/>
        </p:spPr>
      </p:cxnSp>
      <p:cxnSp>
        <p:nvCxnSpPr>
          <p:cNvPr id="46" name="Straight Connector 45">
            <a:extLst>
              <a:ext uri="{FF2B5EF4-FFF2-40B4-BE49-F238E27FC236}">
                <a16:creationId xmlns:a16="http://schemas.microsoft.com/office/drawing/2014/main" id="{05832A5E-5FC7-4CDE-BEFF-2F72D539CE86}"/>
              </a:ext>
            </a:extLst>
          </p:cNvPr>
          <p:cNvCxnSpPr>
            <a:cxnSpLocks/>
            <a:stCxn id="33" idx="2"/>
            <a:endCxn id="32" idx="7"/>
          </p:cNvCxnSpPr>
          <p:nvPr/>
        </p:nvCxnSpPr>
        <p:spPr>
          <a:xfrm flipH="1">
            <a:off x="11467020" y="3047026"/>
            <a:ext cx="240367" cy="785740"/>
          </a:xfrm>
          <a:prstGeom prst="line">
            <a:avLst/>
          </a:prstGeom>
          <a:noFill/>
          <a:ln w="9525" cap="flat" cmpd="sng" algn="ctr">
            <a:solidFill>
              <a:srgbClr val="505050"/>
            </a:solidFill>
            <a:prstDash val="solid"/>
            <a:headEnd type="none"/>
            <a:tailEnd type="none"/>
          </a:ln>
          <a:effectLst/>
        </p:spPr>
      </p:cxnSp>
      <p:cxnSp>
        <p:nvCxnSpPr>
          <p:cNvPr id="48" name="Straight Arrow Connector 47">
            <a:extLst>
              <a:ext uri="{FF2B5EF4-FFF2-40B4-BE49-F238E27FC236}">
                <a16:creationId xmlns:a16="http://schemas.microsoft.com/office/drawing/2014/main" id="{1181262E-830D-4440-A45D-6D54AE4BBA5D}"/>
              </a:ext>
            </a:extLst>
          </p:cNvPr>
          <p:cNvCxnSpPr>
            <a:cxnSpLocks/>
          </p:cNvCxnSpPr>
          <p:nvPr/>
        </p:nvCxnSpPr>
        <p:spPr>
          <a:xfrm flipV="1">
            <a:off x="9231161" y="3474432"/>
            <a:ext cx="1163425" cy="7010"/>
          </a:xfrm>
          <a:prstGeom prst="straightConnector1">
            <a:avLst/>
          </a:prstGeom>
          <a:noFill/>
          <a:ln w="57150" cap="flat" cmpd="sng" algn="ctr">
            <a:solidFill>
              <a:srgbClr val="505050"/>
            </a:solidFill>
            <a:prstDash val="solid"/>
            <a:headEnd type="none"/>
            <a:tailEnd type="triangle"/>
          </a:ln>
          <a:effectLst/>
        </p:spPr>
      </p:cxnSp>
      <p:sp>
        <p:nvSpPr>
          <p:cNvPr id="49" name="Oval 48">
            <a:extLst>
              <a:ext uri="{FF2B5EF4-FFF2-40B4-BE49-F238E27FC236}">
                <a16:creationId xmlns:a16="http://schemas.microsoft.com/office/drawing/2014/main" id="{002EB218-4485-4652-8800-CF65931B9C4B}"/>
              </a:ext>
            </a:extLst>
          </p:cNvPr>
          <p:cNvSpPr/>
          <p:nvPr/>
        </p:nvSpPr>
        <p:spPr bwMode="auto">
          <a:xfrm>
            <a:off x="1642333" y="3021139"/>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009B349-9DB9-40FB-9A51-FF73A7EB12A8}"/>
              </a:ext>
            </a:extLst>
          </p:cNvPr>
          <p:cNvSpPr/>
          <p:nvPr/>
        </p:nvSpPr>
        <p:spPr bwMode="auto">
          <a:xfrm>
            <a:off x="1642333" y="354679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E042FC4-C6C8-4A95-93D4-C6B26DB8360B}"/>
              </a:ext>
            </a:extLst>
          </p:cNvPr>
          <p:cNvSpPr/>
          <p:nvPr/>
        </p:nvSpPr>
        <p:spPr bwMode="auto">
          <a:xfrm>
            <a:off x="2219884" y="278713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9611B4-761E-4FC1-BF94-4828943AADCE}"/>
              </a:ext>
            </a:extLst>
          </p:cNvPr>
          <p:cNvSpPr/>
          <p:nvPr/>
        </p:nvSpPr>
        <p:spPr bwMode="auto">
          <a:xfrm>
            <a:off x="2223459" y="335030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C83C330-4999-4E10-9C2A-F504BEC50175}"/>
              </a:ext>
            </a:extLst>
          </p:cNvPr>
          <p:cNvSpPr/>
          <p:nvPr/>
        </p:nvSpPr>
        <p:spPr bwMode="auto">
          <a:xfrm>
            <a:off x="2219884" y="3949126"/>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A0B68D56-03B0-4317-B9B5-A1A4839CE238}"/>
              </a:ext>
            </a:extLst>
          </p:cNvPr>
          <p:cNvSpPr/>
          <p:nvPr/>
        </p:nvSpPr>
        <p:spPr bwMode="auto">
          <a:xfrm>
            <a:off x="2804585" y="3021139"/>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0813071-22EE-43DF-85AD-BA15B3E9E1A0}"/>
              </a:ext>
            </a:extLst>
          </p:cNvPr>
          <p:cNvSpPr/>
          <p:nvPr/>
        </p:nvSpPr>
        <p:spPr bwMode="auto">
          <a:xfrm>
            <a:off x="2804585" y="354679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D914AA3-39CE-43AB-AFDE-D1296B4494F7}"/>
              </a:ext>
            </a:extLst>
          </p:cNvPr>
          <p:cNvCxnSpPr>
            <a:cxnSpLocks/>
            <a:stCxn id="49" idx="6"/>
            <a:endCxn id="51" idx="3"/>
          </p:cNvCxnSpPr>
          <p:nvPr/>
        </p:nvCxnSpPr>
        <p:spPr>
          <a:xfrm flipV="1">
            <a:off x="2045745" y="3130545"/>
            <a:ext cx="233217" cy="91762"/>
          </a:xfrm>
          <a:prstGeom prst="line">
            <a:avLst/>
          </a:prstGeom>
          <a:noFill/>
          <a:ln w="9525" cap="flat" cmpd="sng" algn="ctr">
            <a:solidFill>
              <a:srgbClr val="505050"/>
            </a:solidFill>
            <a:prstDash val="solid"/>
            <a:headEnd type="none"/>
            <a:tailEnd type="none"/>
          </a:ln>
          <a:effectLst/>
        </p:spPr>
      </p:cxnSp>
      <p:cxnSp>
        <p:nvCxnSpPr>
          <p:cNvPr id="57" name="Straight Connector 56">
            <a:extLst>
              <a:ext uri="{FF2B5EF4-FFF2-40B4-BE49-F238E27FC236}">
                <a16:creationId xmlns:a16="http://schemas.microsoft.com/office/drawing/2014/main" id="{98969545-73C3-496F-9C23-68285E91DD23}"/>
              </a:ext>
            </a:extLst>
          </p:cNvPr>
          <p:cNvCxnSpPr>
            <a:cxnSpLocks/>
            <a:stCxn id="50" idx="6"/>
            <a:endCxn id="52" idx="2"/>
          </p:cNvCxnSpPr>
          <p:nvPr/>
        </p:nvCxnSpPr>
        <p:spPr>
          <a:xfrm flipV="1">
            <a:off x="2045745" y="3551469"/>
            <a:ext cx="177714" cy="196489"/>
          </a:xfrm>
          <a:prstGeom prst="line">
            <a:avLst/>
          </a:prstGeom>
          <a:noFill/>
          <a:ln w="9525" cap="flat" cmpd="sng" algn="ctr">
            <a:solidFill>
              <a:srgbClr val="505050"/>
            </a:solidFill>
            <a:prstDash val="solid"/>
            <a:headEnd type="none"/>
            <a:tailEnd type="none"/>
          </a:ln>
          <a:effectLst/>
        </p:spPr>
      </p:cxnSp>
      <p:cxnSp>
        <p:nvCxnSpPr>
          <p:cNvPr id="58" name="Straight Connector 57">
            <a:extLst>
              <a:ext uri="{FF2B5EF4-FFF2-40B4-BE49-F238E27FC236}">
                <a16:creationId xmlns:a16="http://schemas.microsoft.com/office/drawing/2014/main" id="{BDBC701E-E3CE-4089-A1F7-779E78B41EF5}"/>
              </a:ext>
            </a:extLst>
          </p:cNvPr>
          <p:cNvCxnSpPr>
            <a:cxnSpLocks/>
            <a:stCxn id="50" idx="6"/>
            <a:endCxn id="51" idx="3"/>
          </p:cNvCxnSpPr>
          <p:nvPr/>
        </p:nvCxnSpPr>
        <p:spPr>
          <a:xfrm flipV="1">
            <a:off x="2045745" y="3130545"/>
            <a:ext cx="233217" cy="617413"/>
          </a:xfrm>
          <a:prstGeom prst="line">
            <a:avLst/>
          </a:prstGeom>
          <a:noFill/>
          <a:ln w="9525" cap="flat" cmpd="sng" algn="ctr">
            <a:solidFill>
              <a:srgbClr val="505050"/>
            </a:solidFill>
            <a:prstDash val="solid"/>
            <a:headEnd type="none"/>
            <a:tailEnd type="none"/>
          </a:ln>
          <a:effectLst/>
        </p:spPr>
      </p:cxnSp>
      <p:cxnSp>
        <p:nvCxnSpPr>
          <p:cNvPr id="59" name="Straight Connector 58">
            <a:extLst>
              <a:ext uri="{FF2B5EF4-FFF2-40B4-BE49-F238E27FC236}">
                <a16:creationId xmlns:a16="http://schemas.microsoft.com/office/drawing/2014/main" id="{4F5CE3ED-D631-4E67-8620-BB0F17E7DD63}"/>
              </a:ext>
            </a:extLst>
          </p:cNvPr>
          <p:cNvCxnSpPr>
            <a:cxnSpLocks/>
            <a:stCxn id="52" idx="2"/>
            <a:endCxn id="49" idx="6"/>
          </p:cNvCxnSpPr>
          <p:nvPr/>
        </p:nvCxnSpPr>
        <p:spPr>
          <a:xfrm flipH="1" flipV="1">
            <a:off x="2045745" y="3222307"/>
            <a:ext cx="177714" cy="329162"/>
          </a:xfrm>
          <a:prstGeom prst="line">
            <a:avLst/>
          </a:prstGeom>
          <a:noFill/>
          <a:ln w="9525" cap="flat" cmpd="sng" algn="ctr">
            <a:solidFill>
              <a:srgbClr val="505050"/>
            </a:solidFill>
            <a:prstDash val="solid"/>
            <a:headEnd type="none"/>
            <a:tailEnd type="none"/>
          </a:ln>
          <a:effectLst/>
        </p:spPr>
      </p:cxnSp>
      <p:cxnSp>
        <p:nvCxnSpPr>
          <p:cNvPr id="60" name="Straight Connector 59">
            <a:extLst>
              <a:ext uri="{FF2B5EF4-FFF2-40B4-BE49-F238E27FC236}">
                <a16:creationId xmlns:a16="http://schemas.microsoft.com/office/drawing/2014/main" id="{97C675DA-F2FB-482E-B15F-3A54CD0CF3AC}"/>
              </a:ext>
            </a:extLst>
          </p:cNvPr>
          <p:cNvCxnSpPr>
            <a:cxnSpLocks/>
            <a:stCxn id="53" idx="1"/>
            <a:endCxn id="50" idx="6"/>
          </p:cNvCxnSpPr>
          <p:nvPr/>
        </p:nvCxnSpPr>
        <p:spPr>
          <a:xfrm flipH="1" flipV="1">
            <a:off x="2045745" y="3747958"/>
            <a:ext cx="233217" cy="260089"/>
          </a:xfrm>
          <a:prstGeom prst="line">
            <a:avLst/>
          </a:prstGeom>
          <a:noFill/>
          <a:ln w="9525" cap="flat" cmpd="sng" algn="ctr">
            <a:solidFill>
              <a:srgbClr val="505050"/>
            </a:solidFill>
            <a:prstDash val="solid"/>
            <a:headEnd type="none"/>
            <a:tailEnd type="none"/>
          </a:ln>
          <a:effectLst/>
        </p:spPr>
      </p:cxnSp>
      <p:cxnSp>
        <p:nvCxnSpPr>
          <p:cNvPr id="61" name="Straight Connector 60">
            <a:extLst>
              <a:ext uri="{FF2B5EF4-FFF2-40B4-BE49-F238E27FC236}">
                <a16:creationId xmlns:a16="http://schemas.microsoft.com/office/drawing/2014/main" id="{129CB047-2DA7-4A55-8FDE-819AD1C3AE5C}"/>
              </a:ext>
            </a:extLst>
          </p:cNvPr>
          <p:cNvCxnSpPr>
            <a:cxnSpLocks/>
            <a:stCxn id="53" idx="1"/>
            <a:endCxn id="49" idx="6"/>
          </p:cNvCxnSpPr>
          <p:nvPr/>
        </p:nvCxnSpPr>
        <p:spPr>
          <a:xfrm flipH="1" flipV="1">
            <a:off x="2045745" y="3222307"/>
            <a:ext cx="233217" cy="785740"/>
          </a:xfrm>
          <a:prstGeom prst="line">
            <a:avLst/>
          </a:prstGeom>
          <a:noFill/>
          <a:ln w="9525" cap="flat" cmpd="sng" algn="ctr">
            <a:solidFill>
              <a:srgbClr val="505050"/>
            </a:solidFill>
            <a:prstDash val="solid"/>
            <a:headEnd type="none"/>
            <a:tailEnd type="none"/>
          </a:ln>
          <a:effectLst/>
        </p:spPr>
      </p:cxnSp>
      <p:cxnSp>
        <p:nvCxnSpPr>
          <p:cNvPr id="62" name="Straight Connector 61">
            <a:extLst>
              <a:ext uri="{FF2B5EF4-FFF2-40B4-BE49-F238E27FC236}">
                <a16:creationId xmlns:a16="http://schemas.microsoft.com/office/drawing/2014/main" id="{3E5B842B-9770-4E0F-A671-0677338C8B04}"/>
              </a:ext>
            </a:extLst>
          </p:cNvPr>
          <p:cNvCxnSpPr>
            <a:cxnSpLocks/>
            <a:stCxn id="54" idx="2"/>
            <a:endCxn id="51" idx="5"/>
          </p:cNvCxnSpPr>
          <p:nvPr/>
        </p:nvCxnSpPr>
        <p:spPr>
          <a:xfrm flipH="1" flipV="1">
            <a:off x="2564218" y="3130545"/>
            <a:ext cx="240367" cy="91762"/>
          </a:xfrm>
          <a:prstGeom prst="line">
            <a:avLst/>
          </a:prstGeom>
          <a:noFill/>
          <a:ln w="9525" cap="flat" cmpd="sng" algn="ctr">
            <a:solidFill>
              <a:srgbClr val="505050"/>
            </a:solidFill>
            <a:prstDash val="solid"/>
            <a:headEnd type="none"/>
            <a:tailEnd type="none"/>
          </a:ln>
          <a:effectLst/>
        </p:spPr>
      </p:cxnSp>
      <p:cxnSp>
        <p:nvCxnSpPr>
          <p:cNvPr id="63" name="Straight Connector 62">
            <a:extLst>
              <a:ext uri="{FF2B5EF4-FFF2-40B4-BE49-F238E27FC236}">
                <a16:creationId xmlns:a16="http://schemas.microsoft.com/office/drawing/2014/main" id="{B1F66918-E84F-49D5-A5C5-4DEC6D8D81EA}"/>
              </a:ext>
            </a:extLst>
          </p:cNvPr>
          <p:cNvCxnSpPr>
            <a:cxnSpLocks/>
            <a:stCxn id="55" idx="2"/>
            <a:endCxn id="51" idx="5"/>
          </p:cNvCxnSpPr>
          <p:nvPr/>
        </p:nvCxnSpPr>
        <p:spPr>
          <a:xfrm flipH="1" flipV="1">
            <a:off x="2564218" y="3130545"/>
            <a:ext cx="240367" cy="617413"/>
          </a:xfrm>
          <a:prstGeom prst="line">
            <a:avLst/>
          </a:prstGeom>
          <a:noFill/>
          <a:ln w="9525" cap="flat" cmpd="sng" algn="ctr">
            <a:solidFill>
              <a:srgbClr val="505050"/>
            </a:solidFill>
            <a:prstDash val="solid"/>
            <a:headEnd type="none"/>
            <a:tailEnd type="none"/>
          </a:ln>
          <a:effectLst/>
        </p:spPr>
      </p:cxnSp>
      <p:cxnSp>
        <p:nvCxnSpPr>
          <p:cNvPr id="64" name="Straight Connector 63">
            <a:extLst>
              <a:ext uri="{FF2B5EF4-FFF2-40B4-BE49-F238E27FC236}">
                <a16:creationId xmlns:a16="http://schemas.microsoft.com/office/drawing/2014/main" id="{684682FF-02A2-47F9-83DD-CF4D240C0D30}"/>
              </a:ext>
            </a:extLst>
          </p:cNvPr>
          <p:cNvCxnSpPr>
            <a:cxnSpLocks/>
            <a:stCxn id="54" idx="2"/>
            <a:endCxn id="52" idx="6"/>
          </p:cNvCxnSpPr>
          <p:nvPr/>
        </p:nvCxnSpPr>
        <p:spPr>
          <a:xfrm flipH="1">
            <a:off x="2626871" y="3222307"/>
            <a:ext cx="177714" cy="329162"/>
          </a:xfrm>
          <a:prstGeom prst="line">
            <a:avLst/>
          </a:prstGeom>
          <a:noFill/>
          <a:ln w="9525" cap="flat" cmpd="sng" algn="ctr">
            <a:solidFill>
              <a:srgbClr val="505050"/>
            </a:solidFill>
            <a:prstDash val="solid"/>
            <a:headEnd type="none"/>
            <a:tailEnd type="none"/>
          </a:ln>
          <a:effectLst/>
        </p:spPr>
      </p:cxnSp>
      <p:cxnSp>
        <p:nvCxnSpPr>
          <p:cNvPr id="65" name="Straight Connector 64">
            <a:extLst>
              <a:ext uri="{FF2B5EF4-FFF2-40B4-BE49-F238E27FC236}">
                <a16:creationId xmlns:a16="http://schemas.microsoft.com/office/drawing/2014/main" id="{EF719B65-CF66-4D36-B6FF-A8323692E8DA}"/>
              </a:ext>
            </a:extLst>
          </p:cNvPr>
          <p:cNvCxnSpPr>
            <a:cxnSpLocks/>
            <a:endCxn id="52" idx="6"/>
          </p:cNvCxnSpPr>
          <p:nvPr/>
        </p:nvCxnSpPr>
        <p:spPr>
          <a:xfrm flipH="1" flipV="1">
            <a:off x="2626871" y="3551469"/>
            <a:ext cx="177714" cy="213371"/>
          </a:xfrm>
          <a:prstGeom prst="line">
            <a:avLst/>
          </a:prstGeom>
          <a:noFill/>
          <a:ln w="9525" cap="flat" cmpd="sng" algn="ctr">
            <a:solidFill>
              <a:srgbClr val="505050"/>
            </a:solidFill>
            <a:prstDash val="solid"/>
            <a:headEnd type="none"/>
            <a:tailEnd type="none"/>
          </a:ln>
          <a:effectLst/>
        </p:spPr>
      </p:cxnSp>
      <p:cxnSp>
        <p:nvCxnSpPr>
          <p:cNvPr id="66" name="Straight Connector 65">
            <a:extLst>
              <a:ext uri="{FF2B5EF4-FFF2-40B4-BE49-F238E27FC236}">
                <a16:creationId xmlns:a16="http://schemas.microsoft.com/office/drawing/2014/main" id="{A47B253E-BD30-42CC-83F5-656B494431A1}"/>
              </a:ext>
            </a:extLst>
          </p:cNvPr>
          <p:cNvCxnSpPr>
            <a:cxnSpLocks/>
            <a:stCxn id="55" idx="2"/>
            <a:endCxn id="53" idx="7"/>
          </p:cNvCxnSpPr>
          <p:nvPr/>
        </p:nvCxnSpPr>
        <p:spPr>
          <a:xfrm flipH="1">
            <a:off x="2564218" y="3747958"/>
            <a:ext cx="240367" cy="260089"/>
          </a:xfrm>
          <a:prstGeom prst="line">
            <a:avLst/>
          </a:prstGeom>
          <a:noFill/>
          <a:ln w="9525" cap="flat" cmpd="sng" algn="ctr">
            <a:solidFill>
              <a:srgbClr val="505050"/>
            </a:solidFill>
            <a:prstDash val="solid"/>
            <a:headEnd type="none"/>
            <a:tailEnd type="none"/>
          </a:ln>
          <a:effectLst/>
        </p:spPr>
      </p:cxnSp>
      <p:cxnSp>
        <p:nvCxnSpPr>
          <p:cNvPr id="67" name="Straight Connector 66">
            <a:extLst>
              <a:ext uri="{FF2B5EF4-FFF2-40B4-BE49-F238E27FC236}">
                <a16:creationId xmlns:a16="http://schemas.microsoft.com/office/drawing/2014/main" id="{3E1EE8B5-1927-4099-8573-C0D6F587F244}"/>
              </a:ext>
            </a:extLst>
          </p:cNvPr>
          <p:cNvCxnSpPr>
            <a:cxnSpLocks/>
            <a:stCxn id="54" idx="2"/>
            <a:endCxn id="53" idx="7"/>
          </p:cNvCxnSpPr>
          <p:nvPr/>
        </p:nvCxnSpPr>
        <p:spPr>
          <a:xfrm flipH="1">
            <a:off x="2564218" y="3222307"/>
            <a:ext cx="240367" cy="785740"/>
          </a:xfrm>
          <a:prstGeom prst="line">
            <a:avLst/>
          </a:prstGeom>
          <a:noFill/>
          <a:ln w="9525" cap="flat" cmpd="sng" algn="ctr">
            <a:solidFill>
              <a:srgbClr val="505050"/>
            </a:solidFill>
            <a:prstDash val="solid"/>
            <a:headEnd type="none"/>
            <a:tailEnd type="none"/>
          </a:ln>
          <a:effectLst/>
        </p:spPr>
      </p:cxnSp>
      <p:sp>
        <p:nvSpPr>
          <p:cNvPr id="68" name="Oval 67">
            <a:extLst>
              <a:ext uri="{FF2B5EF4-FFF2-40B4-BE49-F238E27FC236}">
                <a16:creationId xmlns:a16="http://schemas.microsoft.com/office/drawing/2014/main" id="{49C890FE-A209-45D3-BBD4-97AEAA8AF541}"/>
              </a:ext>
            </a:extLst>
          </p:cNvPr>
          <p:cNvSpPr/>
          <p:nvPr/>
        </p:nvSpPr>
        <p:spPr bwMode="auto">
          <a:xfrm>
            <a:off x="1642333" y="4828819"/>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AFB084-1C72-4A18-B75E-14B031148B9A}"/>
              </a:ext>
            </a:extLst>
          </p:cNvPr>
          <p:cNvSpPr/>
          <p:nvPr/>
        </p:nvSpPr>
        <p:spPr bwMode="auto">
          <a:xfrm>
            <a:off x="1642333" y="535447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08ACD4CE-8C5D-4618-9F44-E893F3704A9F}"/>
              </a:ext>
            </a:extLst>
          </p:cNvPr>
          <p:cNvSpPr/>
          <p:nvPr/>
        </p:nvSpPr>
        <p:spPr bwMode="auto">
          <a:xfrm>
            <a:off x="2219884" y="459481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56C6C2A-E89D-4118-9424-7D2040993D5D}"/>
              </a:ext>
            </a:extLst>
          </p:cNvPr>
          <p:cNvSpPr/>
          <p:nvPr/>
        </p:nvSpPr>
        <p:spPr bwMode="auto">
          <a:xfrm>
            <a:off x="2223459" y="515798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E693063-A0E7-49CE-B269-CA6AC283A2BA}"/>
              </a:ext>
            </a:extLst>
          </p:cNvPr>
          <p:cNvSpPr/>
          <p:nvPr/>
        </p:nvSpPr>
        <p:spPr bwMode="auto">
          <a:xfrm>
            <a:off x="2219884" y="5756806"/>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FB85BD6-922C-41B5-BCC3-6076B6488DF9}"/>
              </a:ext>
            </a:extLst>
          </p:cNvPr>
          <p:cNvSpPr/>
          <p:nvPr/>
        </p:nvSpPr>
        <p:spPr bwMode="auto">
          <a:xfrm>
            <a:off x="2804585" y="4828819"/>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2CFA0E2-24BD-4C0F-B748-87416DE17A96}"/>
              </a:ext>
            </a:extLst>
          </p:cNvPr>
          <p:cNvSpPr/>
          <p:nvPr/>
        </p:nvSpPr>
        <p:spPr bwMode="auto">
          <a:xfrm>
            <a:off x="2804585" y="535447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E208277-744F-4799-AA79-085D52964C4B}"/>
              </a:ext>
            </a:extLst>
          </p:cNvPr>
          <p:cNvCxnSpPr>
            <a:cxnSpLocks/>
            <a:stCxn id="68" idx="6"/>
            <a:endCxn id="70" idx="3"/>
          </p:cNvCxnSpPr>
          <p:nvPr/>
        </p:nvCxnSpPr>
        <p:spPr>
          <a:xfrm flipV="1">
            <a:off x="2045745" y="4938225"/>
            <a:ext cx="233217" cy="91762"/>
          </a:xfrm>
          <a:prstGeom prst="line">
            <a:avLst/>
          </a:prstGeom>
          <a:noFill/>
          <a:ln w="9525" cap="flat" cmpd="sng" algn="ctr">
            <a:solidFill>
              <a:srgbClr val="505050"/>
            </a:solidFill>
            <a:prstDash val="solid"/>
            <a:headEnd type="none"/>
            <a:tailEnd type="none"/>
          </a:ln>
          <a:effectLst/>
        </p:spPr>
      </p:cxnSp>
      <p:cxnSp>
        <p:nvCxnSpPr>
          <p:cNvPr id="76" name="Straight Connector 75">
            <a:extLst>
              <a:ext uri="{FF2B5EF4-FFF2-40B4-BE49-F238E27FC236}">
                <a16:creationId xmlns:a16="http://schemas.microsoft.com/office/drawing/2014/main" id="{921B6013-83E5-45DA-B8CA-9399E4F17409}"/>
              </a:ext>
            </a:extLst>
          </p:cNvPr>
          <p:cNvCxnSpPr>
            <a:cxnSpLocks/>
            <a:stCxn id="69" idx="6"/>
            <a:endCxn id="71" idx="2"/>
          </p:cNvCxnSpPr>
          <p:nvPr/>
        </p:nvCxnSpPr>
        <p:spPr>
          <a:xfrm flipV="1">
            <a:off x="2045745" y="5359149"/>
            <a:ext cx="177714" cy="196489"/>
          </a:xfrm>
          <a:prstGeom prst="line">
            <a:avLst/>
          </a:prstGeom>
          <a:noFill/>
          <a:ln w="9525" cap="flat" cmpd="sng" algn="ctr">
            <a:solidFill>
              <a:srgbClr val="505050"/>
            </a:solidFill>
            <a:prstDash val="solid"/>
            <a:headEnd type="none"/>
            <a:tailEnd type="none"/>
          </a:ln>
          <a:effectLst/>
        </p:spPr>
      </p:cxnSp>
      <p:cxnSp>
        <p:nvCxnSpPr>
          <p:cNvPr id="77" name="Straight Connector 76">
            <a:extLst>
              <a:ext uri="{FF2B5EF4-FFF2-40B4-BE49-F238E27FC236}">
                <a16:creationId xmlns:a16="http://schemas.microsoft.com/office/drawing/2014/main" id="{2F86BC55-B0CB-4C4B-ADA5-672B45862022}"/>
              </a:ext>
            </a:extLst>
          </p:cNvPr>
          <p:cNvCxnSpPr>
            <a:cxnSpLocks/>
            <a:stCxn id="69" idx="6"/>
            <a:endCxn id="70" idx="3"/>
          </p:cNvCxnSpPr>
          <p:nvPr/>
        </p:nvCxnSpPr>
        <p:spPr>
          <a:xfrm flipV="1">
            <a:off x="2045745" y="4938225"/>
            <a:ext cx="233217" cy="617413"/>
          </a:xfrm>
          <a:prstGeom prst="line">
            <a:avLst/>
          </a:prstGeom>
          <a:noFill/>
          <a:ln w="9525" cap="flat" cmpd="sng" algn="ctr">
            <a:solidFill>
              <a:srgbClr val="505050"/>
            </a:solidFill>
            <a:prstDash val="solid"/>
            <a:headEnd type="none"/>
            <a:tailEnd type="none"/>
          </a:ln>
          <a:effectLst/>
        </p:spPr>
      </p:cxnSp>
      <p:cxnSp>
        <p:nvCxnSpPr>
          <p:cNvPr id="78" name="Straight Connector 77">
            <a:extLst>
              <a:ext uri="{FF2B5EF4-FFF2-40B4-BE49-F238E27FC236}">
                <a16:creationId xmlns:a16="http://schemas.microsoft.com/office/drawing/2014/main" id="{B41EF4A2-AAA8-40F0-83C0-440B0856CFEF}"/>
              </a:ext>
            </a:extLst>
          </p:cNvPr>
          <p:cNvCxnSpPr>
            <a:cxnSpLocks/>
            <a:stCxn id="71" idx="2"/>
            <a:endCxn id="68" idx="6"/>
          </p:cNvCxnSpPr>
          <p:nvPr/>
        </p:nvCxnSpPr>
        <p:spPr>
          <a:xfrm flipH="1" flipV="1">
            <a:off x="2045745" y="5029987"/>
            <a:ext cx="177714" cy="329162"/>
          </a:xfrm>
          <a:prstGeom prst="line">
            <a:avLst/>
          </a:prstGeom>
          <a:noFill/>
          <a:ln w="9525" cap="flat" cmpd="sng" algn="ctr">
            <a:solidFill>
              <a:srgbClr val="505050"/>
            </a:solidFill>
            <a:prstDash val="solid"/>
            <a:headEnd type="none"/>
            <a:tailEnd type="none"/>
          </a:ln>
          <a:effectLst/>
        </p:spPr>
      </p:cxnSp>
      <p:cxnSp>
        <p:nvCxnSpPr>
          <p:cNvPr id="79" name="Straight Connector 78">
            <a:extLst>
              <a:ext uri="{FF2B5EF4-FFF2-40B4-BE49-F238E27FC236}">
                <a16:creationId xmlns:a16="http://schemas.microsoft.com/office/drawing/2014/main" id="{A4617287-EF20-4358-9B77-E246776CF727}"/>
              </a:ext>
            </a:extLst>
          </p:cNvPr>
          <p:cNvCxnSpPr>
            <a:cxnSpLocks/>
            <a:stCxn id="72" idx="1"/>
            <a:endCxn id="69" idx="6"/>
          </p:cNvCxnSpPr>
          <p:nvPr/>
        </p:nvCxnSpPr>
        <p:spPr>
          <a:xfrm flipH="1" flipV="1">
            <a:off x="2045745" y="5555638"/>
            <a:ext cx="233217" cy="260089"/>
          </a:xfrm>
          <a:prstGeom prst="line">
            <a:avLst/>
          </a:prstGeom>
          <a:noFill/>
          <a:ln w="9525" cap="flat" cmpd="sng" algn="ctr">
            <a:solidFill>
              <a:srgbClr val="505050"/>
            </a:solidFill>
            <a:prstDash val="solid"/>
            <a:headEnd type="none"/>
            <a:tailEnd type="none"/>
          </a:ln>
          <a:effectLst/>
        </p:spPr>
      </p:cxnSp>
      <p:cxnSp>
        <p:nvCxnSpPr>
          <p:cNvPr id="80" name="Straight Connector 79">
            <a:extLst>
              <a:ext uri="{FF2B5EF4-FFF2-40B4-BE49-F238E27FC236}">
                <a16:creationId xmlns:a16="http://schemas.microsoft.com/office/drawing/2014/main" id="{A17D895B-78E7-4C87-8EB2-AE0D680F18CF}"/>
              </a:ext>
            </a:extLst>
          </p:cNvPr>
          <p:cNvCxnSpPr>
            <a:cxnSpLocks/>
            <a:stCxn id="72" idx="1"/>
            <a:endCxn id="68" idx="6"/>
          </p:cNvCxnSpPr>
          <p:nvPr/>
        </p:nvCxnSpPr>
        <p:spPr>
          <a:xfrm flipH="1" flipV="1">
            <a:off x="2045745" y="5029987"/>
            <a:ext cx="233217" cy="785740"/>
          </a:xfrm>
          <a:prstGeom prst="line">
            <a:avLst/>
          </a:prstGeom>
          <a:noFill/>
          <a:ln w="9525" cap="flat" cmpd="sng" algn="ctr">
            <a:solidFill>
              <a:srgbClr val="505050"/>
            </a:solidFill>
            <a:prstDash val="solid"/>
            <a:headEnd type="none"/>
            <a:tailEnd type="none"/>
          </a:ln>
          <a:effectLst/>
        </p:spPr>
      </p:cxnSp>
      <p:cxnSp>
        <p:nvCxnSpPr>
          <p:cNvPr id="81" name="Straight Connector 80">
            <a:extLst>
              <a:ext uri="{FF2B5EF4-FFF2-40B4-BE49-F238E27FC236}">
                <a16:creationId xmlns:a16="http://schemas.microsoft.com/office/drawing/2014/main" id="{3052F0E4-B91D-49ED-A832-27FD55260DD4}"/>
              </a:ext>
            </a:extLst>
          </p:cNvPr>
          <p:cNvCxnSpPr>
            <a:cxnSpLocks/>
            <a:stCxn id="73" idx="2"/>
            <a:endCxn id="70" idx="5"/>
          </p:cNvCxnSpPr>
          <p:nvPr/>
        </p:nvCxnSpPr>
        <p:spPr>
          <a:xfrm flipH="1" flipV="1">
            <a:off x="2564218" y="4938225"/>
            <a:ext cx="240367" cy="91762"/>
          </a:xfrm>
          <a:prstGeom prst="line">
            <a:avLst/>
          </a:prstGeom>
          <a:noFill/>
          <a:ln w="9525" cap="flat" cmpd="sng" algn="ctr">
            <a:solidFill>
              <a:srgbClr val="505050"/>
            </a:solidFill>
            <a:prstDash val="solid"/>
            <a:headEnd type="none"/>
            <a:tailEnd type="none"/>
          </a:ln>
          <a:effectLst/>
        </p:spPr>
      </p:cxnSp>
      <p:cxnSp>
        <p:nvCxnSpPr>
          <p:cNvPr id="82" name="Straight Connector 81">
            <a:extLst>
              <a:ext uri="{FF2B5EF4-FFF2-40B4-BE49-F238E27FC236}">
                <a16:creationId xmlns:a16="http://schemas.microsoft.com/office/drawing/2014/main" id="{412B98D2-AAF7-4620-AF60-56CEBD82CDB0}"/>
              </a:ext>
            </a:extLst>
          </p:cNvPr>
          <p:cNvCxnSpPr>
            <a:cxnSpLocks/>
            <a:stCxn id="74" idx="2"/>
            <a:endCxn id="70" idx="5"/>
          </p:cNvCxnSpPr>
          <p:nvPr/>
        </p:nvCxnSpPr>
        <p:spPr>
          <a:xfrm flipH="1" flipV="1">
            <a:off x="2564218" y="4938225"/>
            <a:ext cx="240367" cy="617413"/>
          </a:xfrm>
          <a:prstGeom prst="line">
            <a:avLst/>
          </a:prstGeom>
          <a:noFill/>
          <a:ln w="9525" cap="flat" cmpd="sng" algn="ctr">
            <a:solidFill>
              <a:srgbClr val="505050"/>
            </a:solidFill>
            <a:prstDash val="solid"/>
            <a:headEnd type="none"/>
            <a:tailEnd type="none"/>
          </a:ln>
          <a:effectLst/>
        </p:spPr>
      </p:cxnSp>
      <p:cxnSp>
        <p:nvCxnSpPr>
          <p:cNvPr id="83" name="Straight Connector 82">
            <a:extLst>
              <a:ext uri="{FF2B5EF4-FFF2-40B4-BE49-F238E27FC236}">
                <a16:creationId xmlns:a16="http://schemas.microsoft.com/office/drawing/2014/main" id="{4C8AB2A8-CDBA-4B82-9FF3-9008630531DF}"/>
              </a:ext>
            </a:extLst>
          </p:cNvPr>
          <p:cNvCxnSpPr>
            <a:cxnSpLocks/>
            <a:stCxn id="73" idx="2"/>
            <a:endCxn id="71" idx="6"/>
          </p:cNvCxnSpPr>
          <p:nvPr/>
        </p:nvCxnSpPr>
        <p:spPr>
          <a:xfrm flipH="1">
            <a:off x="2626871" y="5029987"/>
            <a:ext cx="177714" cy="329162"/>
          </a:xfrm>
          <a:prstGeom prst="line">
            <a:avLst/>
          </a:prstGeom>
          <a:noFill/>
          <a:ln w="9525" cap="flat" cmpd="sng" algn="ctr">
            <a:solidFill>
              <a:srgbClr val="505050"/>
            </a:solidFill>
            <a:prstDash val="solid"/>
            <a:headEnd type="none"/>
            <a:tailEnd type="none"/>
          </a:ln>
          <a:effectLst/>
        </p:spPr>
      </p:cxnSp>
      <p:cxnSp>
        <p:nvCxnSpPr>
          <p:cNvPr id="84" name="Straight Connector 83">
            <a:extLst>
              <a:ext uri="{FF2B5EF4-FFF2-40B4-BE49-F238E27FC236}">
                <a16:creationId xmlns:a16="http://schemas.microsoft.com/office/drawing/2014/main" id="{7BD4B5B9-C902-4E2E-BF33-63503B9D1EB2}"/>
              </a:ext>
            </a:extLst>
          </p:cNvPr>
          <p:cNvCxnSpPr>
            <a:cxnSpLocks/>
            <a:endCxn id="71" idx="6"/>
          </p:cNvCxnSpPr>
          <p:nvPr/>
        </p:nvCxnSpPr>
        <p:spPr>
          <a:xfrm flipH="1" flipV="1">
            <a:off x="2626871" y="5359149"/>
            <a:ext cx="177714" cy="213371"/>
          </a:xfrm>
          <a:prstGeom prst="line">
            <a:avLst/>
          </a:prstGeom>
          <a:noFill/>
          <a:ln w="9525" cap="flat" cmpd="sng" algn="ctr">
            <a:solidFill>
              <a:srgbClr val="505050"/>
            </a:solidFill>
            <a:prstDash val="solid"/>
            <a:headEnd type="none"/>
            <a:tailEnd type="none"/>
          </a:ln>
          <a:effectLst/>
        </p:spPr>
      </p:cxnSp>
      <p:cxnSp>
        <p:nvCxnSpPr>
          <p:cNvPr id="85" name="Straight Connector 84">
            <a:extLst>
              <a:ext uri="{FF2B5EF4-FFF2-40B4-BE49-F238E27FC236}">
                <a16:creationId xmlns:a16="http://schemas.microsoft.com/office/drawing/2014/main" id="{4A0629EB-D16A-440B-A8B0-173864890507}"/>
              </a:ext>
            </a:extLst>
          </p:cNvPr>
          <p:cNvCxnSpPr>
            <a:cxnSpLocks/>
            <a:stCxn id="74" idx="2"/>
            <a:endCxn id="72" idx="7"/>
          </p:cNvCxnSpPr>
          <p:nvPr/>
        </p:nvCxnSpPr>
        <p:spPr>
          <a:xfrm flipH="1">
            <a:off x="2564218" y="5555638"/>
            <a:ext cx="240367" cy="260089"/>
          </a:xfrm>
          <a:prstGeom prst="line">
            <a:avLst/>
          </a:prstGeom>
          <a:noFill/>
          <a:ln w="9525" cap="flat" cmpd="sng" algn="ctr">
            <a:solidFill>
              <a:srgbClr val="505050"/>
            </a:solidFill>
            <a:prstDash val="solid"/>
            <a:headEnd type="none"/>
            <a:tailEnd type="none"/>
          </a:ln>
          <a:effectLst/>
        </p:spPr>
      </p:cxnSp>
      <p:cxnSp>
        <p:nvCxnSpPr>
          <p:cNvPr id="86" name="Straight Connector 85">
            <a:extLst>
              <a:ext uri="{FF2B5EF4-FFF2-40B4-BE49-F238E27FC236}">
                <a16:creationId xmlns:a16="http://schemas.microsoft.com/office/drawing/2014/main" id="{CDBD228E-E9E5-4EDD-BB82-F2D35C79777B}"/>
              </a:ext>
            </a:extLst>
          </p:cNvPr>
          <p:cNvCxnSpPr>
            <a:cxnSpLocks/>
            <a:stCxn id="73" idx="2"/>
            <a:endCxn id="72" idx="7"/>
          </p:cNvCxnSpPr>
          <p:nvPr/>
        </p:nvCxnSpPr>
        <p:spPr>
          <a:xfrm flipH="1">
            <a:off x="2564218" y="5029987"/>
            <a:ext cx="240367" cy="785740"/>
          </a:xfrm>
          <a:prstGeom prst="line">
            <a:avLst/>
          </a:prstGeom>
          <a:noFill/>
          <a:ln w="9525" cap="flat" cmpd="sng" algn="ctr">
            <a:solidFill>
              <a:srgbClr val="505050"/>
            </a:solidFill>
            <a:prstDash val="solid"/>
            <a:headEnd type="none"/>
            <a:tailEnd type="none"/>
          </a:ln>
          <a:effectLst/>
        </p:spPr>
      </p:cxnSp>
      <p:sp>
        <p:nvSpPr>
          <p:cNvPr id="87" name="Oval 86">
            <a:extLst>
              <a:ext uri="{FF2B5EF4-FFF2-40B4-BE49-F238E27FC236}">
                <a16:creationId xmlns:a16="http://schemas.microsoft.com/office/drawing/2014/main" id="{75F85C6F-9567-4A66-8A5A-B114EBBF49E6}"/>
              </a:ext>
            </a:extLst>
          </p:cNvPr>
          <p:cNvSpPr/>
          <p:nvPr/>
        </p:nvSpPr>
        <p:spPr bwMode="auto">
          <a:xfrm>
            <a:off x="1642333" y="1272895"/>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6D2F6375-F759-405D-8D15-ABB98636FC32}"/>
              </a:ext>
            </a:extLst>
          </p:cNvPr>
          <p:cNvSpPr/>
          <p:nvPr/>
        </p:nvSpPr>
        <p:spPr bwMode="auto">
          <a:xfrm>
            <a:off x="1642333" y="179854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40F2EA52-DDC7-4768-9C7C-6D674037E996}"/>
              </a:ext>
            </a:extLst>
          </p:cNvPr>
          <p:cNvSpPr/>
          <p:nvPr/>
        </p:nvSpPr>
        <p:spPr bwMode="auto">
          <a:xfrm>
            <a:off x="2219884" y="103888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E26597D-156E-4273-8111-60DB04AE1E58}"/>
              </a:ext>
            </a:extLst>
          </p:cNvPr>
          <p:cNvSpPr/>
          <p:nvPr/>
        </p:nvSpPr>
        <p:spPr bwMode="auto">
          <a:xfrm>
            <a:off x="2223459" y="160205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11F3377C-FB6C-4847-B1E1-E19917542E4E}"/>
              </a:ext>
            </a:extLst>
          </p:cNvPr>
          <p:cNvSpPr/>
          <p:nvPr/>
        </p:nvSpPr>
        <p:spPr bwMode="auto">
          <a:xfrm>
            <a:off x="2219884" y="2200882"/>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CFDE5446-A714-40DE-A977-0DD11DC9DD2B}"/>
              </a:ext>
            </a:extLst>
          </p:cNvPr>
          <p:cNvSpPr/>
          <p:nvPr/>
        </p:nvSpPr>
        <p:spPr bwMode="auto">
          <a:xfrm>
            <a:off x="2804585" y="1272895"/>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B5EE89F9-B384-481B-94BD-E1FD2087F7DC}"/>
              </a:ext>
            </a:extLst>
          </p:cNvPr>
          <p:cNvSpPr/>
          <p:nvPr/>
        </p:nvSpPr>
        <p:spPr bwMode="auto">
          <a:xfrm>
            <a:off x="2804585" y="179854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4A717A9-D332-4E25-8F25-E9AAF5DB9A50}"/>
              </a:ext>
            </a:extLst>
          </p:cNvPr>
          <p:cNvCxnSpPr>
            <a:cxnSpLocks/>
          </p:cNvCxnSpPr>
          <p:nvPr/>
        </p:nvCxnSpPr>
        <p:spPr>
          <a:xfrm flipV="1">
            <a:off x="2045745" y="1382301"/>
            <a:ext cx="233217" cy="91762"/>
          </a:xfrm>
          <a:prstGeom prst="line">
            <a:avLst/>
          </a:prstGeom>
          <a:noFill/>
          <a:ln w="9525" cap="flat" cmpd="sng" algn="ctr">
            <a:solidFill>
              <a:srgbClr val="505050"/>
            </a:solidFill>
            <a:prstDash val="solid"/>
            <a:headEnd type="none"/>
            <a:tailEnd type="none"/>
          </a:ln>
          <a:effectLst/>
        </p:spPr>
      </p:cxnSp>
      <p:cxnSp>
        <p:nvCxnSpPr>
          <p:cNvPr id="95" name="Straight Connector 94">
            <a:extLst>
              <a:ext uri="{FF2B5EF4-FFF2-40B4-BE49-F238E27FC236}">
                <a16:creationId xmlns:a16="http://schemas.microsoft.com/office/drawing/2014/main" id="{8D26FC31-C1D9-4C1D-9013-9B1E46D43CD3}"/>
              </a:ext>
            </a:extLst>
          </p:cNvPr>
          <p:cNvCxnSpPr>
            <a:cxnSpLocks/>
          </p:cNvCxnSpPr>
          <p:nvPr/>
        </p:nvCxnSpPr>
        <p:spPr>
          <a:xfrm flipV="1">
            <a:off x="2045745" y="1803225"/>
            <a:ext cx="177714" cy="196489"/>
          </a:xfrm>
          <a:prstGeom prst="line">
            <a:avLst/>
          </a:prstGeom>
          <a:noFill/>
          <a:ln w="9525" cap="flat" cmpd="sng" algn="ctr">
            <a:solidFill>
              <a:srgbClr val="505050"/>
            </a:solidFill>
            <a:prstDash val="solid"/>
            <a:headEnd type="none"/>
            <a:tailEnd type="none"/>
          </a:ln>
          <a:effectLst/>
        </p:spPr>
      </p:cxnSp>
      <p:cxnSp>
        <p:nvCxnSpPr>
          <p:cNvPr id="96" name="Straight Connector 95">
            <a:extLst>
              <a:ext uri="{FF2B5EF4-FFF2-40B4-BE49-F238E27FC236}">
                <a16:creationId xmlns:a16="http://schemas.microsoft.com/office/drawing/2014/main" id="{A99DD2A3-CE47-41C4-93AD-FFA8A92475F2}"/>
              </a:ext>
            </a:extLst>
          </p:cNvPr>
          <p:cNvCxnSpPr>
            <a:cxnSpLocks/>
          </p:cNvCxnSpPr>
          <p:nvPr/>
        </p:nvCxnSpPr>
        <p:spPr>
          <a:xfrm flipV="1">
            <a:off x="2045745" y="1382301"/>
            <a:ext cx="233217" cy="617413"/>
          </a:xfrm>
          <a:prstGeom prst="line">
            <a:avLst/>
          </a:prstGeom>
          <a:noFill/>
          <a:ln w="9525" cap="flat" cmpd="sng" algn="ctr">
            <a:solidFill>
              <a:srgbClr val="505050"/>
            </a:solidFill>
            <a:prstDash val="solid"/>
            <a:headEnd type="none"/>
            <a:tailEnd type="none"/>
          </a:ln>
          <a:effectLst/>
        </p:spPr>
      </p:cxnSp>
      <p:cxnSp>
        <p:nvCxnSpPr>
          <p:cNvPr id="97" name="Straight Connector 96">
            <a:extLst>
              <a:ext uri="{FF2B5EF4-FFF2-40B4-BE49-F238E27FC236}">
                <a16:creationId xmlns:a16="http://schemas.microsoft.com/office/drawing/2014/main" id="{ECB96FC9-F157-47FF-A399-C5FD2372BD4D}"/>
              </a:ext>
            </a:extLst>
          </p:cNvPr>
          <p:cNvCxnSpPr>
            <a:cxnSpLocks/>
          </p:cNvCxnSpPr>
          <p:nvPr/>
        </p:nvCxnSpPr>
        <p:spPr>
          <a:xfrm flipH="1" flipV="1">
            <a:off x="2045745" y="1474063"/>
            <a:ext cx="177714" cy="329162"/>
          </a:xfrm>
          <a:prstGeom prst="line">
            <a:avLst/>
          </a:prstGeom>
          <a:noFill/>
          <a:ln w="9525" cap="flat" cmpd="sng" algn="ctr">
            <a:solidFill>
              <a:srgbClr val="505050"/>
            </a:solidFill>
            <a:prstDash val="solid"/>
            <a:headEnd type="none"/>
            <a:tailEnd type="none"/>
          </a:ln>
          <a:effectLst/>
        </p:spPr>
      </p:cxnSp>
      <p:cxnSp>
        <p:nvCxnSpPr>
          <p:cNvPr id="98" name="Straight Connector 97">
            <a:extLst>
              <a:ext uri="{FF2B5EF4-FFF2-40B4-BE49-F238E27FC236}">
                <a16:creationId xmlns:a16="http://schemas.microsoft.com/office/drawing/2014/main" id="{AAA1DF29-6664-4B9B-B24D-EDC7ABC1AE55}"/>
              </a:ext>
            </a:extLst>
          </p:cNvPr>
          <p:cNvCxnSpPr>
            <a:cxnSpLocks/>
          </p:cNvCxnSpPr>
          <p:nvPr/>
        </p:nvCxnSpPr>
        <p:spPr>
          <a:xfrm flipH="1" flipV="1">
            <a:off x="2045745" y="1999714"/>
            <a:ext cx="233217" cy="260089"/>
          </a:xfrm>
          <a:prstGeom prst="line">
            <a:avLst/>
          </a:prstGeom>
          <a:noFill/>
          <a:ln w="9525" cap="flat" cmpd="sng" algn="ctr">
            <a:solidFill>
              <a:srgbClr val="505050"/>
            </a:solidFill>
            <a:prstDash val="solid"/>
            <a:headEnd type="none"/>
            <a:tailEnd type="none"/>
          </a:ln>
          <a:effectLst/>
        </p:spPr>
      </p:cxnSp>
      <p:cxnSp>
        <p:nvCxnSpPr>
          <p:cNvPr id="99" name="Straight Connector 98">
            <a:extLst>
              <a:ext uri="{FF2B5EF4-FFF2-40B4-BE49-F238E27FC236}">
                <a16:creationId xmlns:a16="http://schemas.microsoft.com/office/drawing/2014/main" id="{F0C8167F-F645-4C56-A2B1-4C3FF9FFC981}"/>
              </a:ext>
            </a:extLst>
          </p:cNvPr>
          <p:cNvCxnSpPr>
            <a:cxnSpLocks/>
          </p:cNvCxnSpPr>
          <p:nvPr/>
        </p:nvCxnSpPr>
        <p:spPr>
          <a:xfrm flipH="1" flipV="1">
            <a:off x="2045745" y="1474063"/>
            <a:ext cx="233217" cy="785740"/>
          </a:xfrm>
          <a:prstGeom prst="line">
            <a:avLst/>
          </a:prstGeom>
          <a:noFill/>
          <a:ln w="9525" cap="flat" cmpd="sng" algn="ctr">
            <a:solidFill>
              <a:srgbClr val="505050"/>
            </a:solidFill>
            <a:prstDash val="solid"/>
            <a:headEnd type="none"/>
            <a:tailEnd type="none"/>
          </a:ln>
          <a:effectLst/>
        </p:spPr>
      </p:cxnSp>
      <p:cxnSp>
        <p:nvCxnSpPr>
          <p:cNvPr id="100" name="Straight Connector 99">
            <a:extLst>
              <a:ext uri="{FF2B5EF4-FFF2-40B4-BE49-F238E27FC236}">
                <a16:creationId xmlns:a16="http://schemas.microsoft.com/office/drawing/2014/main" id="{79A2347D-986A-42C2-B0D9-69950CC849D8}"/>
              </a:ext>
            </a:extLst>
          </p:cNvPr>
          <p:cNvCxnSpPr>
            <a:cxnSpLocks/>
          </p:cNvCxnSpPr>
          <p:nvPr/>
        </p:nvCxnSpPr>
        <p:spPr>
          <a:xfrm flipH="1" flipV="1">
            <a:off x="2564218" y="1382301"/>
            <a:ext cx="240367" cy="91762"/>
          </a:xfrm>
          <a:prstGeom prst="line">
            <a:avLst/>
          </a:prstGeom>
          <a:noFill/>
          <a:ln w="9525" cap="flat" cmpd="sng" algn="ctr">
            <a:solidFill>
              <a:srgbClr val="505050"/>
            </a:solidFill>
            <a:prstDash val="solid"/>
            <a:headEnd type="none"/>
            <a:tailEnd type="none"/>
          </a:ln>
          <a:effectLst/>
        </p:spPr>
      </p:cxnSp>
      <p:cxnSp>
        <p:nvCxnSpPr>
          <p:cNvPr id="101" name="Straight Connector 100">
            <a:extLst>
              <a:ext uri="{FF2B5EF4-FFF2-40B4-BE49-F238E27FC236}">
                <a16:creationId xmlns:a16="http://schemas.microsoft.com/office/drawing/2014/main" id="{FC5A620C-31C0-44F8-B329-49692AD30015}"/>
              </a:ext>
            </a:extLst>
          </p:cNvPr>
          <p:cNvCxnSpPr>
            <a:cxnSpLocks/>
          </p:cNvCxnSpPr>
          <p:nvPr/>
        </p:nvCxnSpPr>
        <p:spPr>
          <a:xfrm flipH="1" flipV="1">
            <a:off x="2564218" y="1382301"/>
            <a:ext cx="240367" cy="617413"/>
          </a:xfrm>
          <a:prstGeom prst="line">
            <a:avLst/>
          </a:prstGeom>
          <a:noFill/>
          <a:ln w="9525" cap="flat" cmpd="sng" algn="ctr">
            <a:solidFill>
              <a:srgbClr val="505050"/>
            </a:solidFill>
            <a:prstDash val="solid"/>
            <a:headEnd type="none"/>
            <a:tailEnd type="none"/>
          </a:ln>
          <a:effectLst/>
        </p:spPr>
      </p:cxnSp>
      <p:cxnSp>
        <p:nvCxnSpPr>
          <p:cNvPr id="102" name="Straight Connector 101">
            <a:extLst>
              <a:ext uri="{FF2B5EF4-FFF2-40B4-BE49-F238E27FC236}">
                <a16:creationId xmlns:a16="http://schemas.microsoft.com/office/drawing/2014/main" id="{D52B715A-EE3A-4A96-B775-B7CC34EF0569}"/>
              </a:ext>
            </a:extLst>
          </p:cNvPr>
          <p:cNvCxnSpPr>
            <a:cxnSpLocks/>
          </p:cNvCxnSpPr>
          <p:nvPr/>
        </p:nvCxnSpPr>
        <p:spPr>
          <a:xfrm flipH="1">
            <a:off x="2626871" y="1474063"/>
            <a:ext cx="177714" cy="329162"/>
          </a:xfrm>
          <a:prstGeom prst="line">
            <a:avLst/>
          </a:prstGeom>
          <a:noFill/>
          <a:ln w="9525" cap="flat" cmpd="sng" algn="ctr">
            <a:solidFill>
              <a:srgbClr val="505050"/>
            </a:solidFill>
            <a:prstDash val="solid"/>
            <a:headEnd type="none"/>
            <a:tailEnd type="none"/>
          </a:ln>
          <a:effectLst/>
        </p:spPr>
      </p:cxnSp>
      <p:cxnSp>
        <p:nvCxnSpPr>
          <p:cNvPr id="103" name="Straight Connector 102">
            <a:extLst>
              <a:ext uri="{FF2B5EF4-FFF2-40B4-BE49-F238E27FC236}">
                <a16:creationId xmlns:a16="http://schemas.microsoft.com/office/drawing/2014/main" id="{2D7ABE2A-CA07-4B82-B831-AC75C516A91B}"/>
              </a:ext>
            </a:extLst>
          </p:cNvPr>
          <p:cNvCxnSpPr>
            <a:cxnSpLocks/>
          </p:cNvCxnSpPr>
          <p:nvPr/>
        </p:nvCxnSpPr>
        <p:spPr>
          <a:xfrm flipH="1" flipV="1">
            <a:off x="2626871" y="1803225"/>
            <a:ext cx="177714" cy="213372"/>
          </a:xfrm>
          <a:prstGeom prst="line">
            <a:avLst/>
          </a:prstGeom>
          <a:noFill/>
          <a:ln w="9525" cap="flat" cmpd="sng" algn="ctr">
            <a:solidFill>
              <a:srgbClr val="505050"/>
            </a:solidFill>
            <a:prstDash val="solid"/>
            <a:headEnd type="none"/>
            <a:tailEnd type="none"/>
          </a:ln>
          <a:effectLst/>
        </p:spPr>
      </p:cxnSp>
      <p:cxnSp>
        <p:nvCxnSpPr>
          <p:cNvPr id="104" name="Straight Connector 103">
            <a:extLst>
              <a:ext uri="{FF2B5EF4-FFF2-40B4-BE49-F238E27FC236}">
                <a16:creationId xmlns:a16="http://schemas.microsoft.com/office/drawing/2014/main" id="{05692FA6-B62D-42A9-8A69-E23C8F0E9A2B}"/>
              </a:ext>
            </a:extLst>
          </p:cNvPr>
          <p:cNvCxnSpPr>
            <a:cxnSpLocks/>
          </p:cNvCxnSpPr>
          <p:nvPr/>
        </p:nvCxnSpPr>
        <p:spPr>
          <a:xfrm flipH="1">
            <a:off x="2564218" y="1999714"/>
            <a:ext cx="240367" cy="260089"/>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47812715-A58C-4F53-87E1-74017B4B437A}"/>
              </a:ext>
            </a:extLst>
          </p:cNvPr>
          <p:cNvCxnSpPr>
            <a:cxnSpLocks/>
          </p:cNvCxnSpPr>
          <p:nvPr/>
        </p:nvCxnSpPr>
        <p:spPr>
          <a:xfrm flipH="1">
            <a:off x="2564218" y="1474063"/>
            <a:ext cx="240367" cy="785740"/>
          </a:xfrm>
          <a:prstGeom prst="line">
            <a:avLst/>
          </a:prstGeom>
          <a:noFill/>
          <a:ln w="9525" cap="flat" cmpd="sng" algn="ctr">
            <a:solidFill>
              <a:srgbClr val="505050"/>
            </a:solidFill>
            <a:prstDash val="solid"/>
            <a:headEnd type="none"/>
            <a:tailEnd type="none"/>
          </a:ln>
          <a:effectLst/>
        </p:spPr>
      </p:cxnSp>
      <p:sp>
        <p:nvSpPr>
          <p:cNvPr id="126" name="Oval 125">
            <a:extLst>
              <a:ext uri="{FF2B5EF4-FFF2-40B4-BE49-F238E27FC236}">
                <a16:creationId xmlns:a16="http://schemas.microsoft.com/office/drawing/2014/main" id="{FC696564-8623-4DE6-B994-68FD3DD02B63}"/>
              </a:ext>
            </a:extLst>
          </p:cNvPr>
          <p:cNvSpPr/>
          <p:nvPr/>
        </p:nvSpPr>
        <p:spPr bwMode="auto">
          <a:xfrm>
            <a:off x="1280374" y="5068127"/>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9507F84-9FF1-44A2-AAEF-D55AC4E04515}"/>
              </a:ext>
            </a:extLst>
          </p:cNvPr>
          <p:cNvSpPr/>
          <p:nvPr/>
        </p:nvSpPr>
        <p:spPr bwMode="auto">
          <a:xfrm>
            <a:off x="1266213" y="3301871"/>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Connector: Elbow 3">
            <a:extLst>
              <a:ext uri="{FF2B5EF4-FFF2-40B4-BE49-F238E27FC236}">
                <a16:creationId xmlns:a16="http://schemas.microsoft.com/office/drawing/2014/main" id="{65C47DAB-7E29-45C0-8F0A-2C49C6ABBFED}"/>
              </a:ext>
            </a:extLst>
          </p:cNvPr>
          <p:cNvCxnSpPr>
            <a:cxnSpLocks/>
            <a:stCxn id="25" idx="1"/>
            <a:endCxn id="137" idx="6"/>
          </p:cNvCxnSpPr>
          <p:nvPr/>
        </p:nvCxnSpPr>
        <p:spPr>
          <a:xfrm rot="10800000">
            <a:off x="1669626" y="3503039"/>
            <a:ext cx="6993399" cy="2842166"/>
          </a:xfrm>
          <a:prstGeom prst="bentConnector3">
            <a:avLst>
              <a:gd name="adj1" fmla="val 116607"/>
            </a:avLst>
          </a:prstGeom>
          <a:ln w="57150">
            <a:solidFill>
              <a:srgbClr val="505050"/>
            </a:solidFill>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559DA7BF-0187-4ACF-9C7A-7EEBF22FFEB0}"/>
              </a:ext>
            </a:extLst>
          </p:cNvPr>
          <p:cNvSpPr/>
          <p:nvPr/>
        </p:nvSpPr>
        <p:spPr bwMode="auto">
          <a:xfrm>
            <a:off x="3151483" y="1535852"/>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CD3FA289-6F81-4B93-9F78-649A474EC5C4}"/>
              </a:ext>
            </a:extLst>
          </p:cNvPr>
          <p:cNvSpPr/>
          <p:nvPr/>
        </p:nvSpPr>
        <p:spPr>
          <a:xfrm>
            <a:off x="4159622" y="2322228"/>
            <a:ext cx="2885537" cy="2506591"/>
          </a:xfrm>
          <a:prstGeom prst="rect">
            <a:avLst/>
          </a:prstGeom>
          <a:noFill/>
          <a:ln w="38100">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8" name="Straight Arrow Connector 177">
            <a:extLst>
              <a:ext uri="{FF2B5EF4-FFF2-40B4-BE49-F238E27FC236}">
                <a16:creationId xmlns:a16="http://schemas.microsoft.com/office/drawing/2014/main" id="{B901EF28-378B-4570-B623-8E055D8D9AFB}"/>
              </a:ext>
            </a:extLst>
          </p:cNvPr>
          <p:cNvCxnSpPr>
            <a:cxnSpLocks/>
          </p:cNvCxnSpPr>
          <p:nvPr/>
        </p:nvCxnSpPr>
        <p:spPr>
          <a:xfrm flipV="1">
            <a:off x="4289856" y="2475326"/>
            <a:ext cx="0" cy="1715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14C4496F-124E-4493-A79E-E4338E647647}"/>
              </a:ext>
            </a:extLst>
          </p:cNvPr>
          <p:cNvCxnSpPr>
            <a:cxnSpLocks/>
          </p:cNvCxnSpPr>
          <p:nvPr/>
        </p:nvCxnSpPr>
        <p:spPr>
          <a:xfrm>
            <a:off x="4289856" y="4175086"/>
            <a:ext cx="2642902" cy="16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F7AE21FB-9BA9-4593-B0A7-C4794264A925}"/>
              </a:ext>
            </a:extLst>
          </p:cNvPr>
          <p:cNvSpPr txBox="1"/>
          <p:nvPr/>
        </p:nvSpPr>
        <p:spPr>
          <a:xfrm>
            <a:off x="4237229" y="4224236"/>
            <a:ext cx="140199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Healthy</a:t>
            </a:r>
          </a:p>
        </p:txBody>
      </p:sp>
      <p:sp>
        <p:nvSpPr>
          <p:cNvPr id="185" name="TextBox 184">
            <a:extLst>
              <a:ext uri="{FF2B5EF4-FFF2-40B4-BE49-F238E27FC236}">
                <a16:creationId xmlns:a16="http://schemas.microsoft.com/office/drawing/2014/main" id="{CDC09709-4360-4322-8619-71C5387E29E3}"/>
              </a:ext>
            </a:extLst>
          </p:cNvPr>
          <p:cNvSpPr txBox="1"/>
          <p:nvPr/>
        </p:nvSpPr>
        <p:spPr>
          <a:xfrm>
            <a:off x="5705905" y="4226586"/>
            <a:ext cx="140199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panose="020F0502020204030204"/>
                <a:ea typeface="+mn-ea"/>
                <a:cs typeface="+mn-cs"/>
              </a:rPr>
              <a:t>Cancer</a:t>
            </a:r>
          </a:p>
        </p:txBody>
      </p:sp>
      <p:sp>
        <p:nvSpPr>
          <p:cNvPr id="188" name="Rectangle 187">
            <a:extLst>
              <a:ext uri="{FF2B5EF4-FFF2-40B4-BE49-F238E27FC236}">
                <a16:creationId xmlns:a16="http://schemas.microsoft.com/office/drawing/2014/main" id="{11FC2AF5-B7A4-4EAB-97C1-459D98367887}"/>
              </a:ext>
            </a:extLst>
          </p:cNvPr>
          <p:cNvSpPr/>
          <p:nvPr/>
        </p:nvSpPr>
        <p:spPr>
          <a:xfrm>
            <a:off x="4668279" y="2984730"/>
            <a:ext cx="469577" cy="118158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DD3FFF8C-4ADB-4876-A7CE-20B049EA9EED}"/>
              </a:ext>
            </a:extLst>
          </p:cNvPr>
          <p:cNvSpPr/>
          <p:nvPr/>
        </p:nvSpPr>
        <p:spPr>
          <a:xfrm>
            <a:off x="6017195" y="3749802"/>
            <a:ext cx="469577" cy="423328"/>
          </a:xfrm>
          <a:prstGeom prst="rect">
            <a:avLst/>
          </a:prstGeom>
          <a:solidFill>
            <a:srgbClr val="E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3A847C4E-E694-478C-A913-8479E539CBB1}"/>
              </a:ext>
            </a:extLst>
          </p:cNvPr>
          <p:cNvSpPr/>
          <p:nvPr/>
        </p:nvSpPr>
        <p:spPr>
          <a:xfrm>
            <a:off x="4668278" y="2671026"/>
            <a:ext cx="469577" cy="309320"/>
          </a:xfrm>
          <a:prstGeom prst="rect">
            <a:avLst/>
          </a:prstGeom>
          <a:solidFill>
            <a:schemeClr val="accent6">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079B656C-DC86-47BF-AF75-BF507944D023}"/>
              </a:ext>
            </a:extLst>
          </p:cNvPr>
          <p:cNvSpPr/>
          <p:nvPr/>
        </p:nvSpPr>
        <p:spPr>
          <a:xfrm>
            <a:off x="6017194" y="3526487"/>
            <a:ext cx="469577" cy="221828"/>
          </a:xfrm>
          <a:prstGeom prst="rect">
            <a:avLst/>
          </a:prstGeom>
          <a:solidFill>
            <a:schemeClr val="accent2">
              <a:lumMod val="20000"/>
              <a:lumOff val="8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4" name="Straight Arrow Connector 193">
            <a:extLst>
              <a:ext uri="{FF2B5EF4-FFF2-40B4-BE49-F238E27FC236}">
                <a16:creationId xmlns:a16="http://schemas.microsoft.com/office/drawing/2014/main" id="{A29591A7-4CD4-494D-8DB0-2DD47BA070CC}"/>
              </a:ext>
            </a:extLst>
          </p:cNvPr>
          <p:cNvCxnSpPr>
            <a:cxnSpLocks/>
          </p:cNvCxnSpPr>
          <p:nvPr/>
        </p:nvCxnSpPr>
        <p:spPr>
          <a:xfrm>
            <a:off x="3292653" y="3497654"/>
            <a:ext cx="762587" cy="0"/>
          </a:xfrm>
          <a:prstGeom prst="straightConnector1">
            <a:avLst/>
          </a:prstGeom>
          <a:noFill/>
          <a:ln w="57150" cap="flat" cmpd="sng" algn="ctr">
            <a:solidFill>
              <a:srgbClr val="505050"/>
            </a:solidFill>
            <a:prstDash val="solid"/>
            <a:headEnd type="none"/>
            <a:tailEnd type="triangle"/>
          </a:ln>
          <a:effectLst/>
        </p:spPr>
      </p:cxnSp>
      <p:cxnSp>
        <p:nvCxnSpPr>
          <p:cNvPr id="196" name="Straight Arrow Connector 195">
            <a:extLst>
              <a:ext uri="{FF2B5EF4-FFF2-40B4-BE49-F238E27FC236}">
                <a16:creationId xmlns:a16="http://schemas.microsoft.com/office/drawing/2014/main" id="{8B427688-B164-41F6-A2F2-6336A53E13B3}"/>
              </a:ext>
            </a:extLst>
          </p:cNvPr>
          <p:cNvCxnSpPr>
            <a:cxnSpLocks/>
          </p:cNvCxnSpPr>
          <p:nvPr/>
        </p:nvCxnSpPr>
        <p:spPr>
          <a:xfrm>
            <a:off x="7162183" y="3497654"/>
            <a:ext cx="762587" cy="0"/>
          </a:xfrm>
          <a:prstGeom prst="straightConnector1">
            <a:avLst/>
          </a:prstGeom>
          <a:noFill/>
          <a:ln w="57150" cap="flat" cmpd="sng" algn="ctr">
            <a:solidFill>
              <a:srgbClr val="505050"/>
            </a:solidFill>
            <a:prstDash val="solid"/>
            <a:headEnd type="none"/>
            <a:tailEnd type="triangle"/>
          </a:ln>
          <a:effectLst/>
        </p:spPr>
      </p:cxnSp>
      <p:pic>
        <p:nvPicPr>
          <p:cNvPr id="197" name="Graphic 196" descr="Database">
            <a:extLst>
              <a:ext uri="{FF2B5EF4-FFF2-40B4-BE49-F238E27FC236}">
                <a16:creationId xmlns:a16="http://schemas.microsoft.com/office/drawing/2014/main" id="{7D859799-43F5-4EC6-8827-4590B1C04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9944" y="5168244"/>
            <a:ext cx="1403913" cy="734209"/>
          </a:xfrm>
          <a:prstGeom prst="rect">
            <a:avLst/>
          </a:prstGeom>
        </p:spPr>
      </p:pic>
      <p:sp>
        <p:nvSpPr>
          <p:cNvPr id="106" name="TextBox 105">
            <a:extLst>
              <a:ext uri="{FF2B5EF4-FFF2-40B4-BE49-F238E27FC236}">
                <a16:creationId xmlns:a16="http://schemas.microsoft.com/office/drawing/2014/main" id="{76CF9D97-9818-475C-BB3A-79903E06B376}"/>
              </a:ext>
            </a:extLst>
          </p:cNvPr>
          <p:cNvSpPr txBox="1"/>
          <p:nvPr/>
        </p:nvSpPr>
        <p:spPr>
          <a:xfrm>
            <a:off x="3119118" y="1536107"/>
            <a:ext cx="4984378" cy="9048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0000"/>
                </a:solidFill>
                <a:effectLst/>
                <a:uLnTx/>
                <a:uFillTx/>
                <a:latin typeface="Segoe UI"/>
                <a:ea typeface="+mn-ea"/>
                <a:cs typeface="+mn-cs"/>
              </a:rPr>
              <a:t>Differential Privacy</a:t>
            </a:r>
          </a:p>
        </p:txBody>
      </p:sp>
      <p:sp>
        <p:nvSpPr>
          <p:cNvPr id="108" name="TextBox 107">
            <a:extLst>
              <a:ext uri="{FF2B5EF4-FFF2-40B4-BE49-F238E27FC236}">
                <a16:creationId xmlns:a16="http://schemas.microsoft.com/office/drawing/2014/main" id="{8DD42CC0-76C7-4B86-8DC8-91D780D5E8FC}"/>
              </a:ext>
            </a:extLst>
          </p:cNvPr>
          <p:cNvSpPr txBox="1"/>
          <p:nvPr/>
        </p:nvSpPr>
        <p:spPr>
          <a:xfrm>
            <a:off x="4495767" y="5685682"/>
            <a:ext cx="3851640"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3000">
                <a:gradFill>
                  <a:gsLst>
                    <a:gs pos="2917">
                      <a:srgbClr val="505050"/>
                    </a:gs>
                    <a:gs pos="30000">
                      <a:srgbClr val="505050"/>
                    </a:gs>
                  </a:gsLst>
                  <a:lin ang="5400000" scaled="0"/>
                </a:gradFill>
                <a:latin typeface="Segoe UI"/>
              </a:rPr>
              <a:t>Encryption</a:t>
            </a:r>
          </a:p>
        </p:txBody>
      </p:sp>
      <p:pic>
        <p:nvPicPr>
          <p:cNvPr id="109" name="Graphic 108" descr="Lock">
            <a:extLst>
              <a:ext uri="{FF2B5EF4-FFF2-40B4-BE49-F238E27FC236}">
                <a16:creationId xmlns:a16="http://schemas.microsoft.com/office/drawing/2014/main" id="{1CE3BA0B-34D4-4C0E-B145-8A48A477B6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26620" y="5418639"/>
            <a:ext cx="914400" cy="914400"/>
          </a:xfrm>
          <a:prstGeom prst="rect">
            <a:avLst/>
          </a:prstGeom>
        </p:spPr>
      </p:pic>
      <p:sp>
        <p:nvSpPr>
          <p:cNvPr id="111" name="TextBox 110">
            <a:extLst>
              <a:ext uri="{FF2B5EF4-FFF2-40B4-BE49-F238E27FC236}">
                <a16:creationId xmlns:a16="http://schemas.microsoft.com/office/drawing/2014/main" id="{B8E2F67F-7D4F-43C4-B78F-E61615B58AD1}"/>
              </a:ext>
            </a:extLst>
          </p:cNvPr>
          <p:cNvSpPr txBox="1"/>
          <p:nvPr/>
        </p:nvSpPr>
        <p:spPr>
          <a:xfrm>
            <a:off x="-281119" y="2332058"/>
            <a:ext cx="2138804" cy="120340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Private</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3000">
                <a:gradFill>
                  <a:gsLst>
                    <a:gs pos="2917">
                      <a:srgbClr val="505050"/>
                    </a:gs>
                    <a:gs pos="30000">
                      <a:srgbClr val="505050"/>
                    </a:gs>
                  </a:gsLst>
                  <a:lin ang="5400000" scaled="0"/>
                </a:gradFill>
                <a:latin typeface="Segoe UI"/>
              </a:rPr>
              <a:t>Inference</a:t>
            </a:r>
            <a:endPar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12" name="TextBox 111">
            <a:extLst>
              <a:ext uri="{FF2B5EF4-FFF2-40B4-BE49-F238E27FC236}">
                <a16:creationId xmlns:a16="http://schemas.microsoft.com/office/drawing/2014/main" id="{2D3B6DE7-C6A4-4652-9A6E-E01DB036F98D}"/>
              </a:ext>
            </a:extLst>
          </p:cNvPr>
          <p:cNvSpPr txBox="1"/>
          <p:nvPr/>
        </p:nvSpPr>
        <p:spPr>
          <a:xfrm>
            <a:off x="10348967" y="4323212"/>
            <a:ext cx="1950855" cy="12034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Querying</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Party</a:t>
            </a:r>
          </a:p>
        </p:txBody>
      </p:sp>
      <p:cxnSp>
        <p:nvCxnSpPr>
          <p:cNvPr id="118" name="Straight Connector 117">
            <a:extLst>
              <a:ext uri="{FF2B5EF4-FFF2-40B4-BE49-F238E27FC236}">
                <a16:creationId xmlns:a16="http://schemas.microsoft.com/office/drawing/2014/main" id="{A73858C6-4032-4EF0-9FF0-46C55909C596}"/>
              </a:ext>
            </a:extLst>
          </p:cNvPr>
          <p:cNvCxnSpPr>
            <a:cxnSpLocks/>
          </p:cNvCxnSpPr>
          <p:nvPr/>
        </p:nvCxnSpPr>
        <p:spPr>
          <a:xfrm>
            <a:off x="7936482" y="795770"/>
            <a:ext cx="41961" cy="5909830"/>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0579A2C9-7DDB-4DE8-B15B-B9DF06BC6262}"/>
              </a:ext>
            </a:extLst>
          </p:cNvPr>
          <p:cNvSpPr txBox="1"/>
          <p:nvPr/>
        </p:nvSpPr>
        <p:spPr>
          <a:xfrm>
            <a:off x="7900166" y="3730733"/>
            <a:ext cx="2034445"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Labels</a:t>
            </a:r>
          </a:p>
        </p:txBody>
      </p:sp>
      <p:sp>
        <p:nvSpPr>
          <p:cNvPr id="113" name="Slide Number Placeholder 1">
            <a:extLst>
              <a:ext uri="{FF2B5EF4-FFF2-40B4-BE49-F238E27FC236}">
                <a16:creationId xmlns:a16="http://schemas.microsoft.com/office/drawing/2014/main" id="{706F16D6-D307-49B7-855B-FBB578C48C6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pic>
        <p:nvPicPr>
          <p:cNvPr id="114" name="Graphic 113" descr="Dollar">
            <a:extLst>
              <a:ext uri="{FF2B5EF4-FFF2-40B4-BE49-F238E27FC236}">
                <a16:creationId xmlns:a16="http://schemas.microsoft.com/office/drawing/2014/main" id="{D5701F3A-8487-4FB9-B4C5-8B28DA9B8E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1652" y="1365332"/>
            <a:ext cx="1039123" cy="1039123"/>
          </a:xfrm>
          <a:prstGeom prst="rect">
            <a:avLst/>
          </a:prstGeom>
        </p:spPr>
      </p:pic>
      <p:pic>
        <p:nvPicPr>
          <p:cNvPr id="115" name="Graphic 114" descr="Dollar">
            <a:extLst>
              <a:ext uri="{FF2B5EF4-FFF2-40B4-BE49-F238E27FC236}">
                <a16:creationId xmlns:a16="http://schemas.microsoft.com/office/drawing/2014/main" id="{CA94C989-F9BA-4367-815C-05DE7A7A36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9282" y="1376090"/>
            <a:ext cx="1039123" cy="1039123"/>
          </a:xfrm>
          <a:prstGeom prst="rect">
            <a:avLst/>
          </a:prstGeom>
        </p:spPr>
      </p:pic>
      <p:pic>
        <p:nvPicPr>
          <p:cNvPr id="116" name="Graphic 115" descr="Dollar">
            <a:extLst>
              <a:ext uri="{FF2B5EF4-FFF2-40B4-BE49-F238E27FC236}">
                <a16:creationId xmlns:a16="http://schemas.microsoft.com/office/drawing/2014/main" id="{85B19A14-C22D-407C-BCA9-9B20AC45B4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8600" y="1378811"/>
            <a:ext cx="1039123" cy="1039123"/>
          </a:xfrm>
          <a:prstGeom prst="rect">
            <a:avLst/>
          </a:prstGeom>
        </p:spPr>
      </p:pic>
      <p:pic>
        <p:nvPicPr>
          <p:cNvPr id="117" name="Graphic 116" descr="Dollar">
            <a:extLst>
              <a:ext uri="{FF2B5EF4-FFF2-40B4-BE49-F238E27FC236}">
                <a16:creationId xmlns:a16="http://schemas.microsoft.com/office/drawing/2014/main" id="{4BEA3640-062F-444A-ADCD-CDC64BC581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37855" y="675067"/>
            <a:ext cx="1039123" cy="1039123"/>
          </a:xfrm>
          <a:prstGeom prst="rect">
            <a:avLst/>
          </a:prstGeom>
        </p:spPr>
      </p:pic>
    </p:spTree>
    <p:extLst>
      <p:ext uri="{BB962C8B-B14F-4D97-AF65-F5344CB8AC3E}">
        <p14:creationId xmlns:p14="http://schemas.microsoft.com/office/powerpoint/2010/main" val="4031712977"/>
      </p:ext>
    </p:extLst>
  </p:cSld>
  <p:clrMapOvr>
    <a:masterClrMapping/>
  </p:clrMapOvr>
  <mc:AlternateContent xmlns:mc="http://schemas.openxmlformats.org/markup-compatibility/2006" xmlns:p14="http://schemas.microsoft.com/office/powerpoint/2010/main">
    <mc:Choice Requires="p14">
      <p:transition spd="slow" p14:dur="2000" advTm="15938"/>
    </mc:Choice>
    <mc:Fallback xmlns="">
      <p:transition spd="slow" advTm="15938"/>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phic 51" descr="Database">
            <a:extLst>
              <a:ext uri="{FF2B5EF4-FFF2-40B4-BE49-F238E27FC236}">
                <a16:creationId xmlns:a16="http://schemas.microsoft.com/office/drawing/2014/main" id="{A0695AAA-5307-47B2-A25C-F9DF2C71302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2351"/>
          <a:stretch/>
        </p:blipFill>
        <p:spPr>
          <a:xfrm>
            <a:off x="2244868" y="2260805"/>
            <a:ext cx="1403913" cy="276427"/>
          </a:xfrm>
          <a:prstGeom prst="rect">
            <a:avLst/>
          </a:prstGeom>
        </p:spPr>
      </p:pic>
      <p:sp>
        <p:nvSpPr>
          <p:cNvPr id="2" name="Slide Number Placeholder 1">
            <a:extLst>
              <a:ext uri="{FF2B5EF4-FFF2-40B4-BE49-F238E27FC236}">
                <a16:creationId xmlns:a16="http://schemas.microsoft.com/office/drawing/2014/main" id="{3BD16CB6-8685-42CD-AA6B-B7F9D0C9896A}"/>
              </a:ext>
            </a:extLst>
          </p:cNvPr>
          <p:cNvSpPr>
            <a:spLocks noGrp="1"/>
          </p:cNvSpPr>
          <p:nvPr>
            <p:ph type="sldNum" sz="quarter" idx="10"/>
          </p:nvPr>
        </p:nvSpPr>
        <p:spPr/>
        <p:txBody>
          <a:bodyPr/>
          <a:lstStyle/>
          <a:p>
            <a:fld id="{C141AF8B-0997-4AE9-B875-B7E2363D0751}" type="slidenum">
              <a:rPr lang="en-US" smtClean="0"/>
              <a:pPr/>
              <a:t>64</a:t>
            </a:fld>
            <a:endParaRPr lang="en-US"/>
          </a:p>
        </p:txBody>
      </p:sp>
      <p:sp>
        <p:nvSpPr>
          <p:cNvPr id="3" name="Title 3">
            <a:extLst>
              <a:ext uri="{FF2B5EF4-FFF2-40B4-BE49-F238E27FC236}">
                <a16:creationId xmlns:a16="http://schemas.microsoft.com/office/drawing/2014/main" id="{301F7BA2-CF20-4CFA-82B1-726A7CFA7CDF}"/>
              </a:ext>
            </a:extLst>
          </p:cNvPr>
          <p:cNvSpPr txBox="1">
            <a:spLocks/>
          </p:cNvSpPr>
          <p:nvPr/>
        </p:nvSpPr>
        <p:spPr>
          <a:xfrm>
            <a:off x="0" y="-1629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r>
              <a:rPr lang="en-CA" sz="5294">
                <a:gradFill>
                  <a:gsLst>
                    <a:gs pos="1250">
                      <a:srgbClr val="505050"/>
                    </a:gs>
                    <a:gs pos="100000">
                      <a:srgbClr val="505050"/>
                    </a:gs>
                  </a:gsLst>
                  <a:lin ang="5400000" scaled="0"/>
                </a:gradFill>
                <a:latin typeface="Segoe UI Light"/>
              </a:rPr>
              <a:t>Centralized Machine Learning</a:t>
            </a:r>
            <a:endParaRPr sz="5294">
              <a:gradFill>
                <a:gsLst>
                  <a:gs pos="1250">
                    <a:srgbClr val="505050"/>
                  </a:gs>
                  <a:gs pos="100000">
                    <a:srgbClr val="505050"/>
                  </a:gs>
                </a:gsLst>
                <a:lin ang="5400000" scaled="0"/>
              </a:gradFill>
              <a:latin typeface="Segoe UI Light"/>
            </a:endParaRPr>
          </a:p>
        </p:txBody>
      </p:sp>
      <p:pic>
        <p:nvPicPr>
          <p:cNvPr id="5" name="Graphic 4" descr="Database">
            <a:extLst>
              <a:ext uri="{FF2B5EF4-FFF2-40B4-BE49-F238E27FC236}">
                <a16:creationId xmlns:a16="http://schemas.microsoft.com/office/drawing/2014/main" id="{70C37FE8-1CBC-47E7-831A-A8D54539F5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4869" y="1660558"/>
            <a:ext cx="1403913" cy="734209"/>
          </a:xfrm>
          <a:prstGeom prst="rect">
            <a:avLst/>
          </a:prstGeom>
        </p:spPr>
      </p:pic>
      <p:sp>
        <p:nvSpPr>
          <p:cNvPr id="6" name="Oval 5">
            <a:extLst>
              <a:ext uri="{FF2B5EF4-FFF2-40B4-BE49-F238E27FC236}">
                <a16:creationId xmlns:a16="http://schemas.microsoft.com/office/drawing/2014/main" id="{409DF878-5E2A-4BC1-B05D-52BD02B54028}"/>
              </a:ext>
            </a:extLst>
          </p:cNvPr>
          <p:cNvSpPr/>
          <p:nvPr/>
        </p:nvSpPr>
        <p:spPr bwMode="auto">
          <a:xfrm>
            <a:off x="7363249" y="1355923"/>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76DA2FC-7BD0-4FEE-9372-6869FB488C10}"/>
              </a:ext>
            </a:extLst>
          </p:cNvPr>
          <p:cNvSpPr/>
          <p:nvPr/>
        </p:nvSpPr>
        <p:spPr bwMode="auto">
          <a:xfrm>
            <a:off x="7363249" y="1881574"/>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0EB3E101-D85A-4AA5-B40A-2C50081F054B}"/>
              </a:ext>
            </a:extLst>
          </p:cNvPr>
          <p:cNvSpPr/>
          <p:nvPr/>
        </p:nvSpPr>
        <p:spPr bwMode="auto">
          <a:xfrm>
            <a:off x="7940800" y="1121914"/>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BD10153F-0B10-494A-ABB5-D84C97C0A773}"/>
              </a:ext>
            </a:extLst>
          </p:cNvPr>
          <p:cNvSpPr/>
          <p:nvPr/>
        </p:nvSpPr>
        <p:spPr bwMode="auto">
          <a:xfrm>
            <a:off x="7944375" y="1685085"/>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42BE52F7-DC3A-4969-BC93-4275DAF78931}"/>
              </a:ext>
            </a:extLst>
          </p:cNvPr>
          <p:cNvSpPr/>
          <p:nvPr/>
        </p:nvSpPr>
        <p:spPr bwMode="auto">
          <a:xfrm>
            <a:off x="7940800" y="2283910"/>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B57A0494-F2D5-4A42-B002-4EFD12B47622}"/>
              </a:ext>
            </a:extLst>
          </p:cNvPr>
          <p:cNvSpPr/>
          <p:nvPr/>
        </p:nvSpPr>
        <p:spPr bwMode="auto">
          <a:xfrm>
            <a:off x="8525501" y="1355923"/>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F36912B-9460-4BBD-BA1A-7A2D5F82F89F}"/>
              </a:ext>
            </a:extLst>
          </p:cNvPr>
          <p:cNvSpPr/>
          <p:nvPr/>
        </p:nvSpPr>
        <p:spPr bwMode="auto">
          <a:xfrm>
            <a:off x="8525501" y="1881574"/>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54968A16-F5CB-47A6-913B-5E793580B2B2}"/>
              </a:ext>
            </a:extLst>
          </p:cNvPr>
          <p:cNvCxnSpPr>
            <a:cxnSpLocks/>
            <a:stCxn id="6" idx="6"/>
            <a:endCxn id="8" idx="3"/>
          </p:cNvCxnSpPr>
          <p:nvPr/>
        </p:nvCxnSpPr>
        <p:spPr>
          <a:xfrm flipV="1">
            <a:off x="7766661" y="1465329"/>
            <a:ext cx="233217" cy="91762"/>
          </a:xfrm>
          <a:prstGeom prst="line">
            <a:avLst/>
          </a:prstGeom>
          <a:noFill/>
          <a:ln w="9525" cap="flat" cmpd="sng" algn="ctr">
            <a:solidFill>
              <a:srgbClr val="505050"/>
            </a:solidFill>
            <a:prstDash val="solid"/>
            <a:headEnd type="none"/>
            <a:tailEnd type="none"/>
          </a:ln>
          <a:effectLst/>
        </p:spPr>
      </p:cxnSp>
      <p:cxnSp>
        <p:nvCxnSpPr>
          <p:cNvPr id="15" name="Straight Connector 14">
            <a:extLst>
              <a:ext uri="{FF2B5EF4-FFF2-40B4-BE49-F238E27FC236}">
                <a16:creationId xmlns:a16="http://schemas.microsoft.com/office/drawing/2014/main" id="{369B912D-5F23-417F-BAB5-2645B5ED8D06}"/>
              </a:ext>
            </a:extLst>
          </p:cNvPr>
          <p:cNvCxnSpPr>
            <a:cxnSpLocks/>
            <a:stCxn id="7" idx="6"/>
            <a:endCxn id="9" idx="2"/>
          </p:cNvCxnSpPr>
          <p:nvPr/>
        </p:nvCxnSpPr>
        <p:spPr>
          <a:xfrm flipV="1">
            <a:off x="7766661" y="1886253"/>
            <a:ext cx="177714" cy="196489"/>
          </a:xfrm>
          <a:prstGeom prst="line">
            <a:avLst/>
          </a:prstGeom>
          <a:noFill/>
          <a:ln w="9525" cap="flat" cmpd="sng" algn="ctr">
            <a:solidFill>
              <a:srgbClr val="505050"/>
            </a:solidFill>
            <a:prstDash val="solid"/>
            <a:headEnd type="none"/>
            <a:tailEnd type="none"/>
          </a:ln>
          <a:effectLst/>
        </p:spPr>
      </p:cxnSp>
      <p:cxnSp>
        <p:nvCxnSpPr>
          <p:cNvPr id="16" name="Straight Connector 15">
            <a:extLst>
              <a:ext uri="{FF2B5EF4-FFF2-40B4-BE49-F238E27FC236}">
                <a16:creationId xmlns:a16="http://schemas.microsoft.com/office/drawing/2014/main" id="{C8CC64C9-8FD6-4DE6-B5A1-9A20133560ED}"/>
              </a:ext>
            </a:extLst>
          </p:cNvPr>
          <p:cNvCxnSpPr>
            <a:cxnSpLocks/>
            <a:stCxn id="7" idx="6"/>
            <a:endCxn id="8" idx="3"/>
          </p:cNvCxnSpPr>
          <p:nvPr/>
        </p:nvCxnSpPr>
        <p:spPr>
          <a:xfrm flipV="1">
            <a:off x="7766661" y="1465329"/>
            <a:ext cx="233217" cy="617413"/>
          </a:xfrm>
          <a:prstGeom prst="line">
            <a:avLst/>
          </a:prstGeom>
          <a:noFill/>
          <a:ln w="9525" cap="flat" cmpd="sng" algn="ctr">
            <a:solidFill>
              <a:srgbClr val="505050"/>
            </a:solidFill>
            <a:prstDash val="solid"/>
            <a:headEnd type="none"/>
            <a:tailEnd type="none"/>
          </a:ln>
          <a:effectLst/>
        </p:spPr>
      </p:cxnSp>
      <p:cxnSp>
        <p:nvCxnSpPr>
          <p:cNvPr id="17" name="Straight Connector 16">
            <a:extLst>
              <a:ext uri="{FF2B5EF4-FFF2-40B4-BE49-F238E27FC236}">
                <a16:creationId xmlns:a16="http://schemas.microsoft.com/office/drawing/2014/main" id="{9AC4B2B4-3F9A-461D-8CEF-DE5584E75224}"/>
              </a:ext>
            </a:extLst>
          </p:cNvPr>
          <p:cNvCxnSpPr>
            <a:cxnSpLocks/>
            <a:stCxn id="9" idx="2"/>
            <a:endCxn id="6" idx="6"/>
          </p:cNvCxnSpPr>
          <p:nvPr/>
        </p:nvCxnSpPr>
        <p:spPr>
          <a:xfrm flipH="1" flipV="1">
            <a:off x="7766661" y="1557091"/>
            <a:ext cx="177714" cy="329162"/>
          </a:xfrm>
          <a:prstGeom prst="line">
            <a:avLst/>
          </a:prstGeom>
          <a:noFill/>
          <a:ln w="9525" cap="flat" cmpd="sng" algn="ctr">
            <a:solidFill>
              <a:srgbClr val="505050"/>
            </a:solidFill>
            <a:prstDash val="solid"/>
            <a:headEnd type="none"/>
            <a:tailEnd type="none"/>
          </a:ln>
          <a:effectLst/>
        </p:spPr>
      </p:cxnSp>
      <p:cxnSp>
        <p:nvCxnSpPr>
          <p:cNvPr id="18" name="Straight Connector 17">
            <a:extLst>
              <a:ext uri="{FF2B5EF4-FFF2-40B4-BE49-F238E27FC236}">
                <a16:creationId xmlns:a16="http://schemas.microsoft.com/office/drawing/2014/main" id="{DD880CF0-0DE4-4100-9BC3-E10A031CCC94}"/>
              </a:ext>
            </a:extLst>
          </p:cNvPr>
          <p:cNvCxnSpPr>
            <a:cxnSpLocks/>
            <a:stCxn id="10" idx="1"/>
            <a:endCxn id="7" idx="6"/>
          </p:cNvCxnSpPr>
          <p:nvPr/>
        </p:nvCxnSpPr>
        <p:spPr>
          <a:xfrm flipH="1" flipV="1">
            <a:off x="7766661" y="2082742"/>
            <a:ext cx="233217" cy="260089"/>
          </a:xfrm>
          <a:prstGeom prst="line">
            <a:avLst/>
          </a:prstGeom>
          <a:noFill/>
          <a:ln w="9525" cap="flat" cmpd="sng" algn="ctr">
            <a:solidFill>
              <a:srgbClr val="505050"/>
            </a:solidFill>
            <a:prstDash val="solid"/>
            <a:headEnd type="none"/>
            <a:tailEnd type="none"/>
          </a:ln>
          <a:effectLst/>
        </p:spPr>
      </p:cxnSp>
      <p:cxnSp>
        <p:nvCxnSpPr>
          <p:cNvPr id="19" name="Straight Connector 18">
            <a:extLst>
              <a:ext uri="{FF2B5EF4-FFF2-40B4-BE49-F238E27FC236}">
                <a16:creationId xmlns:a16="http://schemas.microsoft.com/office/drawing/2014/main" id="{D06634A6-F27D-4DB1-ABF5-F9E80B451300}"/>
              </a:ext>
            </a:extLst>
          </p:cNvPr>
          <p:cNvCxnSpPr>
            <a:cxnSpLocks/>
            <a:stCxn id="10" idx="1"/>
            <a:endCxn id="6" idx="6"/>
          </p:cNvCxnSpPr>
          <p:nvPr/>
        </p:nvCxnSpPr>
        <p:spPr>
          <a:xfrm flipH="1" flipV="1">
            <a:off x="7766661" y="1557091"/>
            <a:ext cx="233217" cy="785740"/>
          </a:xfrm>
          <a:prstGeom prst="line">
            <a:avLst/>
          </a:prstGeom>
          <a:noFill/>
          <a:ln w="9525" cap="flat" cmpd="sng" algn="ctr">
            <a:solidFill>
              <a:srgbClr val="505050"/>
            </a:solidFill>
            <a:prstDash val="solid"/>
            <a:headEnd type="none"/>
            <a:tailEnd type="none"/>
          </a:ln>
          <a:effectLst/>
        </p:spPr>
      </p:cxnSp>
      <p:cxnSp>
        <p:nvCxnSpPr>
          <p:cNvPr id="20" name="Straight Connector 19">
            <a:extLst>
              <a:ext uri="{FF2B5EF4-FFF2-40B4-BE49-F238E27FC236}">
                <a16:creationId xmlns:a16="http://schemas.microsoft.com/office/drawing/2014/main" id="{07BF486C-8603-44B4-A3FD-BE1085B1152B}"/>
              </a:ext>
            </a:extLst>
          </p:cNvPr>
          <p:cNvCxnSpPr>
            <a:cxnSpLocks/>
            <a:stCxn id="12" idx="2"/>
            <a:endCxn id="8" idx="5"/>
          </p:cNvCxnSpPr>
          <p:nvPr/>
        </p:nvCxnSpPr>
        <p:spPr>
          <a:xfrm flipH="1" flipV="1">
            <a:off x="8285134" y="1465329"/>
            <a:ext cx="240367" cy="91762"/>
          </a:xfrm>
          <a:prstGeom prst="line">
            <a:avLst/>
          </a:prstGeom>
          <a:noFill/>
          <a:ln w="9525" cap="flat" cmpd="sng" algn="ctr">
            <a:solidFill>
              <a:srgbClr val="505050"/>
            </a:solidFill>
            <a:prstDash val="solid"/>
            <a:headEnd type="none"/>
            <a:tailEnd type="none"/>
          </a:ln>
          <a:effectLst/>
        </p:spPr>
      </p:cxnSp>
      <p:cxnSp>
        <p:nvCxnSpPr>
          <p:cNvPr id="21" name="Straight Connector 20">
            <a:extLst>
              <a:ext uri="{FF2B5EF4-FFF2-40B4-BE49-F238E27FC236}">
                <a16:creationId xmlns:a16="http://schemas.microsoft.com/office/drawing/2014/main" id="{4E7631D1-BCCC-423B-B622-356CA93956B2}"/>
              </a:ext>
            </a:extLst>
          </p:cNvPr>
          <p:cNvCxnSpPr>
            <a:cxnSpLocks/>
            <a:stCxn id="13" idx="2"/>
            <a:endCxn id="8" idx="5"/>
          </p:cNvCxnSpPr>
          <p:nvPr/>
        </p:nvCxnSpPr>
        <p:spPr>
          <a:xfrm flipH="1" flipV="1">
            <a:off x="8285134" y="1465329"/>
            <a:ext cx="240367" cy="617413"/>
          </a:xfrm>
          <a:prstGeom prst="line">
            <a:avLst/>
          </a:prstGeom>
          <a:noFill/>
          <a:ln w="9525" cap="flat" cmpd="sng" algn="ctr">
            <a:solidFill>
              <a:srgbClr val="505050"/>
            </a:solidFill>
            <a:prstDash val="solid"/>
            <a:headEnd type="none"/>
            <a:tailEnd type="none"/>
          </a:ln>
          <a:effectLst/>
        </p:spPr>
      </p:cxnSp>
      <p:cxnSp>
        <p:nvCxnSpPr>
          <p:cNvPr id="22" name="Straight Connector 21">
            <a:extLst>
              <a:ext uri="{FF2B5EF4-FFF2-40B4-BE49-F238E27FC236}">
                <a16:creationId xmlns:a16="http://schemas.microsoft.com/office/drawing/2014/main" id="{6FB5A0EE-4C89-4964-A2A7-0FA57EDF4208}"/>
              </a:ext>
            </a:extLst>
          </p:cNvPr>
          <p:cNvCxnSpPr>
            <a:cxnSpLocks/>
            <a:stCxn id="12" idx="2"/>
            <a:endCxn id="9" idx="6"/>
          </p:cNvCxnSpPr>
          <p:nvPr/>
        </p:nvCxnSpPr>
        <p:spPr>
          <a:xfrm flipH="1">
            <a:off x="8347787" y="1557091"/>
            <a:ext cx="177714" cy="329162"/>
          </a:xfrm>
          <a:prstGeom prst="line">
            <a:avLst/>
          </a:prstGeom>
          <a:noFill/>
          <a:ln w="9525" cap="flat" cmpd="sng" algn="ctr">
            <a:solidFill>
              <a:srgbClr val="505050"/>
            </a:solidFill>
            <a:prstDash val="solid"/>
            <a:headEnd type="none"/>
            <a:tailEnd type="none"/>
          </a:ln>
          <a:effectLst/>
        </p:spPr>
      </p:cxnSp>
      <p:cxnSp>
        <p:nvCxnSpPr>
          <p:cNvPr id="23" name="Straight Connector 22">
            <a:extLst>
              <a:ext uri="{FF2B5EF4-FFF2-40B4-BE49-F238E27FC236}">
                <a16:creationId xmlns:a16="http://schemas.microsoft.com/office/drawing/2014/main" id="{B0C6F1D0-BE32-4C3C-8A1D-5E3A178724AC}"/>
              </a:ext>
            </a:extLst>
          </p:cNvPr>
          <p:cNvCxnSpPr>
            <a:cxnSpLocks/>
            <a:endCxn id="9" idx="6"/>
          </p:cNvCxnSpPr>
          <p:nvPr/>
        </p:nvCxnSpPr>
        <p:spPr>
          <a:xfrm flipH="1" flipV="1">
            <a:off x="8347787" y="1886253"/>
            <a:ext cx="177714" cy="213371"/>
          </a:xfrm>
          <a:prstGeom prst="line">
            <a:avLst/>
          </a:prstGeom>
          <a:noFill/>
          <a:ln w="9525" cap="flat" cmpd="sng" algn="ctr">
            <a:solidFill>
              <a:srgbClr val="505050"/>
            </a:solidFill>
            <a:prstDash val="solid"/>
            <a:headEnd type="none"/>
            <a:tailEnd type="none"/>
          </a:ln>
          <a:effectLst/>
        </p:spPr>
      </p:cxnSp>
      <p:cxnSp>
        <p:nvCxnSpPr>
          <p:cNvPr id="24" name="Straight Connector 23">
            <a:extLst>
              <a:ext uri="{FF2B5EF4-FFF2-40B4-BE49-F238E27FC236}">
                <a16:creationId xmlns:a16="http://schemas.microsoft.com/office/drawing/2014/main" id="{7A38F878-15C3-40DD-A4DB-47F4892DAB34}"/>
              </a:ext>
            </a:extLst>
          </p:cNvPr>
          <p:cNvCxnSpPr>
            <a:cxnSpLocks/>
            <a:stCxn id="13" idx="2"/>
            <a:endCxn id="10" idx="7"/>
          </p:cNvCxnSpPr>
          <p:nvPr/>
        </p:nvCxnSpPr>
        <p:spPr>
          <a:xfrm flipH="1">
            <a:off x="8285134" y="2082742"/>
            <a:ext cx="240367" cy="260089"/>
          </a:xfrm>
          <a:prstGeom prst="line">
            <a:avLst/>
          </a:prstGeom>
          <a:noFill/>
          <a:ln w="9525" cap="flat" cmpd="sng" algn="ctr">
            <a:solidFill>
              <a:srgbClr val="505050"/>
            </a:solidFill>
            <a:prstDash val="solid"/>
            <a:headEnd type="none"/>
            <a:tailEnd type="none"/>
          </a:ln>
          <a:effectLst/>
        </p:spPr>
      </p:cxnSp>
      <p:cxnSp>
        <p:nvCxnSpPr>
          <p:cNvPr id="25" name="Straight Connector 24">
            <a:extLst>
              <a:ext uri="{FF2B5EF4-FFF2-40B4-BE49-F238E27FC236}">
                <a16:creationId xmlns:a16="http://schemas.microsoft.com/office/drawing/2014/main" id="{95EB6183-21AB-4D71-8D6C-2D5387B9CCC0}"/>
              </a:ext>
            </a:extLst>
          </p:cNvPr>
          <p:cNvCxnSpPr>
            <a:cxnSpLocks/>
            <a:stCxn id="12" idx="2"/>
            <a:endCxn id="10" idx="7"/>
          </p:cNvCxnSpPr>
          <p:nvPr/>
        </p:nvCxnSpPr>
        <p:spPr>
          <a:xfrm flipH="1">
            <a:off x="8285134" y="1557091"/>
            <a:ext cx="240367" cy="785740"/>
          </a:xfrm>
          <a:prstGeom prst="line">
            <a:avLst/>
          </a:prstGeom>
          <a:noFill/>
          <a:ln w="9525" cap="flat" cmpd="sng" algn="ctr">
            <a:solidFill>
              <a:srgbClr val="505050"/>
            </a:solidFill>
            <a:prstDash val="solid"/>
            <a:headEnd type="none"/>
            <a:tailEnd type="none"/>
          </a:ln>
          <a:effectLst/>
        </p:spPr>
      </p:cxnSp>
      <p:sp>
        <p:nvSpPr>
          <p:cNvPr id="26" name="TextBox 25">
            <a:extLst>
              <a:ext uri="{FF2B5EF4-FFF2-40B4-BE49-F238E27FC236}">
                <a16:creationId xmlns:a16="http://schemas.microsoft.com/office/drawing/2014/main" id="{00971696-FFF9-42D7-9841-8B9D21A57A2D}"/>
              </a:ext>
            </a:extLst>
          </p:cNvPr>
          <p:cNvSpPr txBox="1"/>
          <p:nvPr/>
        </p:nvSpPr>
        <p:spPr>
          <a:xfrm>
            <a:off x="4832277" y="1220800"/>
            <a:ext cx="1552990" cy="9048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Train</a:t>
            </a:r>
          </a:p>
        </p:txBody>
      </p:sp>
      <p:cxnSp>
        <p:nvCxnSpPr>
          <p:cNvPr id="27" name="Straight Arrow Connector 26">
            <a:extLst>
              <a:ext uri="{FF2B5EF4-FFF2-40B4-BE49-F238E27FC236}">
                <a16:creationId xmlns:a16="http://schemas.microsoft.com/office/drawing/2014/main" id="{8F9CD8E9-42E0-4233-BCDF-2CF32DB6AF65}"/>
              </a:ext>
            </a:extLst>
          </p:cNvPr>
          <p:cNvCxnSpPr>
            <a:cxnSpLocks/>
          </p:cNvCxnSpPr>
          <p:nvPr/>
        </p:nvCxnSpPr>
        <p:spPr>
          <a:xfrm>
            <a:off x="4733364" y="2072441"/>
            <a:ext cx="1750817" cy="0"/>
          </a:xfrm>
          <a:prstGeom prst="straightConnector1">
            <a:avLst/>
          </a:prstGeom>
          <a:noFill/>
          <a:ln w="57150" cap="flat" cmpd="sng" algn="ctr">
            <a:solidFill>
              <a:srgbClr val="505050"/>
            </a:solidFill>
            <a:prstDash val="solid"/>
            <a:headEnd type="none"/>
            <a:tailEnd type="triangle"/>
          </a:ln>
          <a:effectLst/>
        </p:spPr>
      </p:cxnSp>
      <p:sp>
        <p:nvSpPr>
          <p:cNvPr id="4" name="TextBox 3">
            <a:extLst>
              <a:ext uri="{FF2B5EF4-FFF2-40B4-BE49-F238E27FC236}">
                <a16:creationId xmlns:a16="http://schemas.microsoft.com/office/drawing/2014/main" id="{9EAAF329-9862-438D-B001-05EC7005D2A2}"/>
              </a:ext>
            </a:extLst>
          </p:cNvPr>
          <p:cNvSpPr txBox="1"/>
          <p:nvPr/>
        </p:nvSpPr>
        <p:spPr>
          <a:xfrm>
            <a:off x="10065469" y="5269180"/>
            <a:ext cx="2034445" cy="904863"/>
          </a:xfrm>
          <a:prstGeom prst="rect">
            <a:avLst/>
          </a:prstGeom>
          <a:noFill/>
        </p:spPr>
        <p:txBody>
          <a:bodyPr wrap="square" lIns="182880" tIns="146304" rIns="182880" bIns="146304" rtlCol="0">
            <a:spAutoFit/>
          </a:bodyPr>
          <a:lstStyle/>
          <a:p>
            <a:pPr>
              <a:lnSpc>
                <a:spcPct val="90000"/>
              </a:lnSpc>
              <a:spcAft>
                <a:spcPts val="600"/>
              </a:spcAft>
            </a:pPr>
            <a:r>
              <a:rPr lang="en-US" sz="4400">
                <a:solidFill>
                  <a:srgbClr val="3891D3"/>
                </a:solidFill>
              </a:rPr>
              <a:t>Labels</a:t>
            </a:r>
          </a:p>
        </p:txBody>
      </p:sp>
      <p:cxnSp>
        <p:nvCxnSpPr>
          <p:cNvPr id="41" name="Straight Connector 40">
            <a:extLst>
              <a:ext uri="{FF2B5EF4-FFF2-40B4-BE49-F238E27FC236}">
                <a16:creationId xmlns:a16="http://schemas.microsoft.com/office/drawing/2014/main" id="{219D7609-DA5D-45B6-829C-1105317895FD}"/>
              </a:ext>
            </a:extLst>
          </p:cNvPr>
          <p:cNvCxnSpPr>
            <a:cxnSpLocks/>
          </p:cNvCxnSpPr>
          <p:nvPr/>
        </p:nvCxnSpPr>
        <p:spPr>
          <a:xfrm>
            <a:off x="779929" y="3429000"/>
            <a:ext cx="10429539" cy="0"/>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28" name="Graphic 27" descr="Database">
            <a:extLst>
              <a:ext uri="{FF2B5EF4-FFF2-40B4-BE49-F238E27FC236}">
                <a16:creationId xmlns:a16="http://schemas.microsoft.com/office/drawing/2014/main" id="{7C421101-7749-4DC5-BA1B-C105BB94B1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31971" y="4577969"/>
            <a:ext cx="1403913" cy="734209"/>
          </a:xfrm>
          <a:prstGeom prst="rect">
            <a:avLst/>
          </a:prstGeom>
        </p:spPr>
      </p:pic>
      <p:sp>
        <p:nvSpPr>
          <p:cNvPr id="29" name="Oval 28">
            <a:extLst>
              <a:ext uri="{FF2B5EF4-FFF2-40B4-BE49-F238E27FC236}">
                <a16:creationId xmlns:a16="http://schemas.microsoft.com/office/drawing/2014/main" id="{34AFA8CE-B6E9-4D71-AE1E-E45B159759D5}"/>
              </a:ext>
            </a:extLst>
          </p:cNvPr>
          <p:cNvSpPr/>
          <p:nvPr/>
        </p:nvSpPr>
        <p:spPr bwMode="auto">
          <a:xfrm>
            <a:off x="6347074" y="4414100"/>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F5157B0E-85B2-4B7A-93A3-1EC890815B4B}"/>
              </a:ext>
            </a:extLst>
          </p:cNvPr>
          <p:cNvSpPr/>
          <p:nvPr/>
        </p:nvSpPr>
        <p:spPr bwMode="auto">
          <a:xfrm>
            <a:off x="6347074" y="4939751"/>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A726EBF8-F110-4401-9945-324E8BEC5163}"/>
              </a:ext>
            </a:extLst>
          </p:cNvPr>
          <p:cNvSpPr/>
          <p:nvPr/>
        </p:nvSpPr>
        <p:spPr bwMode="auto">
          <a:xfrm>
            <a:off x="6924625" y="4180091"/>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A60830CE-808B-4F46-8369-017FD2EBD744}"/>
              </a:ext>
            </a:extLst>
          </p:cNvPr>
          <p:cNvSpPr/>
          <p:nvPr/>
        </p:nvSpPr>
        <p:spPr bwMode="auto">
          <a:xfrm>
            <a:off x="6928200" y="4743262"/>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419F34FD-A2EA-4346-B35B-B0FE8F1990C8}"/>
              </a:ext>
            </a:extLst>
          </p:cNvPr>
          <p:cNvSpPr/>
          <p:nvPr/>
        </p:nvSpPr>
        <p:spPr bwMode="auto">
          <a:xfrm>
            <a:off x="6924625" y="534208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AE95A440-BC31-4D26-8B97-A6E896448C6A}"/>
              </a:ext>
            </a:extLst>
          </p:cNvPr>
          <p:cNvSpPr/>
          <p:nvPr/>
        </p:nvSpPr>
        <p:spPr bwMode="auto">
          <a:xfrm>
            <a:off x="7509326" y="4414100"/>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52A88979-CB87-4B00-87A8-5A7585EF5EC4}"/>
              </a:ext>
            </a:extLst>
          </p:cNvPr>
          <p:cNvSpPr/>
          <p:nvPr/>
        </p:nvSpPr>
        <p:spPr bwMode="auto">
          <a:xfrm>
            <a:off x="7509326" y="4939751"/>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50C527DD-9D19-4780-B50D-8F6FD82E8DFC}"/>
              </a:ext>
            </a:extLst>
          </p:cNvPr>
          <p:cNvCxnSpPr>
            <a:cxnSpLocks/>
          </p:cNvCxnSpPr>
          <p:nvPr/>
        </p:nvCxnSpPr>
        <p:spPr>
          <a:xfrm flipV="1">
            <a:off x="6750486" y="4523506"/>
            <a:ext cx="233217" cy="91762"/>
          </a:xfrm>
          <a:prstGeom prst="line">
            <a:avLst/>
          </a:prstGeom>
          <a:noFill/>
          <a:ln w="9525" cap="flat" cmpd="sng" algn="ctr">
            <a:solidFill>
              <a:srgbClr val="505050"/>
            </a:solidFill>
            <a:prstDash val="solid"/>
            <a:headEnd type="none"/>
            <a:tailEnd type="none"/>
          </a:ln>
          <a:effectLst/>
        </p:spPr>
      </p:cxnSp>
      <p:cxnSp>
        <p:nvCxnSpPr>
          <p:cNvPr id="37" name="Straight Connector 36">
            <a:extLst>
              <a:ext uri="{FF2B5EF4-FFF2-40B4-BE49-F238E27FC236}">
                <a16:creationId xmlns:a16="http://schemas.microsoft.com/office/drawing/2014/main" id="{D68499CD-DFDF-476F-8C0F-68AD8BBD8665}"/>
              </a:ext>
            </a:extLst>
          </p:cNvPr>
          <p:cNvCxnSpPr>
            <a:cxnSpLocks/>
          </p:cNvCxnSpPr>
          <p:nvPr/>
        </p:nvCxnSpPr>
        <p:spPr>
          <a:xfrm flipV="1">
            <a:off x="6750486" y="4944430"/>
            <a:ext cx="177714" cy="196489"/>
          </a:xfrm>
          <a:prstGeom prst="line">
            <a:avLst/>
          </a:prstGeom>
          <a:noFill/>
          <a:ln w="9525" cap="flat" cmpd="sng" algn="ctr">
            <a:solidFill>
              <a:srgbClr val="505050"/>
            </a:solidFill>
            <a:prstDash val="solid"/>
            <a:headEnd type="none"/>
            <a:tailEnd type="none"/>
          </a:ln>
          <a:effectLst/>
        </p:spPr>
      </p:cxnSp>
      <p:cxnSp>
        <p:nvCxnSpPr>
          <p:cNvPr id="38" name="Straight Connector 37">
            <a:extLst>
              <a:ext uri="{FF2B5EF4-FFF2-40B4-BE49-F238E27FC236}">
                <a16:creationId xmlns:a16="http://schemas.microsoft.com/office/drawing/2014/main" id="{036542C2-2A9C-47C6-8C95-2D08A7782C24}"/>
              </a:ext>
            </a:extLst>
          </p:cNvPr>
          <p:cNvCxnSpPr>
            <a:cxnSpLocks/>
          </p:cNvCxnSpPr>
          <p:nvPr/>
        </p:nvCxnSpPr>
        <p:spPr>
          <a:xfrm flipV="1">
            <a:off x="6750486" y="4523506"/>
            <a:ext cx="233217" cy="617413"/>
          </a:xfrm>
          <a:prstGeom prst="line">
            <a:avLst/>
          </a:prstGeom>
          <a:noFill/>
          <a:ln w="9525" cap="flat" cmpd="sng" algn="ctr">
            <a:solidFill>
              <a:srgbClr val="505050"/>
            </a:solidFill>
            <a:prstDash val="solid"/>
            <a:headEnd type="none"/>
            <a:tailEnd type="none"/>
          </a:ln>
          <a:effectLst/>
        </p:spPr>
      </p:cxnSp>
      <p:cxnSp>
        <p:nvCxnSpPr>
          <p:cNvPr id="39" name="Straight Connector 38">
            <a:extLst>
              <a:ext uri="{FF2B5EF4-FFF2-40B4-BE49-F238E27FC236}">
                <a16:creationId xmlns:a16="http://schemas.microsoft.com/office/drawing/2014/main" id="{D3F21956-5285-431E-8536-1104E27FEC94}"/>
              </a:ext>
            </a:extLst>
          </p:cNvPr>
          <p:cNvCxnSpPr>
            <a:cxnSpLocks/>
          </p:cNvCxnSpPr>
          <p:nvPr/>
        </p:nvCxnSpPr>
        <p:spPr>
          <a:xfrm flipH="1" flipV="1">
            <a:off x="6750486" y="4615268"/>
            <a:ext cx="177714" cy="329162"/>
          </a:xfrm>
          <a:prstGeom prst="line">
            <a:avLst/>
          </a:prstGeom>
          <a:noFill/>
          <a:ln w="9525" cap="flat" cmpd="sng" algn="ctr">
            <a:solidFill>
              <a:srgbClr val="505050"/>
            </a:solidFill>
            <a:prstDash val="solid"/>
            <a:headEnd type="none"/>
            <a:tailEnd type="none"/>
          </a:ln>
          <a:effectLst/>
        </p:spPr>
      </p:cxnSp>
      <p:cxnSp>
        <p:nvCxnSpPr>
          <p:cNvPr id="40" name="Straight Connector 39">
            <a:extLst>
              <a:ext uri="{FF2B5EF4-FFF2-40B4-BE49-F238E27FC236}">
                <a16:creationId xmlns:a16="http://schemas.microsoft.com/office/drawing/2014/main" id="{225F5CC9-E251-4409-823C-FE3CC8D1C4CA}"/>
              </a:ext>
            </a:extLst>
          </p:cNvPr>
          <p:cNvCxnSpPr>
            <a:cxnSpLocks/>
          </p:cNvCxnSpPr>
          <p:nvPr/>
        </p:nvCxnSpPr>
        <p:spPr>
          <a:xfrm flipH="1" flipV="1">
            <a:off x="6750486" y="5140919"/>
            <a:ext cx="233217" cy="260089"/>
          </a:xfrm>
          <a:prstGeom prst="line">
            <a:avLst/>
          </a:prstGeom>
          <a:noFill/>
          <a:ln w="9525" cap="flat" cmpd="sng" algn="ctr">
            <a:solidFill>
              <a:srgbClr val="505050"/>
            </a:solidFill>
            <a:prstDash val="solid"/>
            <a:headEnd type="none"/>
            <a:tailEnd type="none"/>
          </a:ln>
          <a:effectLst/>
        </p:spPr>
      </p:cxnSp>
      <p:cxnSp>
        <p:nvCxnSpPr>
          <p:cNvPr id="42" name="Straight Connector 41">
            <a:extLst>
              <a:ext uri="{FF2B5EF4-FFF2-40B4-BE49-F238E27FC236}">
                <a16:creationId xmlns:a16="http://schemas.microsoft.com/office/drawing/2014/main" id="{DB88EAF9-6EB0-460E-AB44-118687085AA1}"/>
              </a:ext>
            </a:extLst>
          </p:cNvPr>
          <p:cNvCxnSpPr>
            <a:cxnSpLocks/>
          </p:cNvCxnSpPr>
          <p:nvPr/>
        </p:nvCxnSpPr>
        <p:spPr>
          <a:xfrm flipH="1" flipV="1">
            <a:off x="6750486" y="4615268"/>
            <a:ext cx="233217" cy="785740"/>
          </a:xfrm>
          <a:prstGeom prst="line">
            <a:avLst/>
          </a:prstGeom>
          <a:noFill/>
          <a:ln w="9525" cap="flat" cmpd="sng" algn="ctr">
            <a:solidFill>
              <a:srgbClr val="505050"/>
            </a:solidFill>
            <a:prstDash val="solid"/>
            <a:headEnd type="none"/>
            <a:tailEnd type="none"/>
          </a:ln>
          <a:effectLst/>
        </p:spPr>
      </p:cxnSp>
      <p:cxnSp>
        <p:nvCxnSpPr>
          <p:cNvPr id="43" name="Straight Connector 42">
            <a:extLst>
              <a:ext uri="{FF2B5EF4-FFF2-40B4-BE49-F238E27FC236}">
                <a16:creationId xmlns:a16="http://schemas.microsoft.com/office/drawing/2014/main" id="{FEFEE9AC-AECA-4264-A70D-5BF6CFFBB06C}"/>
              </a:ext>
            </a:extLst>
          </p:cNvPr>
          <p:cNvCxnSpPr>
            <a:cxnSpLocks/>
          </p:cNvCxnSpPr>
          <p:nvPr/>
        </p:nvCxnSpPr>
        <p:spPr>
          <a:xfrm flipH="1" flipV="1">
            <a:off x="7268959" y="4523506"/>
            <a:ext cx="240367" cy="91762"/>
          </a:xfrm>
          <a:prstGeom prst="line">
            <a:avLst/>
          </a:prstGeom>
          <a:noFill/>
          <a:ln w="9525" cap="flat" cmpd="sng" algn="ctr">
            <a:solidFill>
              <a:srgbClr val="505050"/>
            </a:solidFill>
            <a:prstDash val="solid"/>
            <a:headEnd type="none"/>
            <a:tailEnd type="none"/>
          </a:ln>
          <a:effectLst/>
        </p:spPr>
      </p:cxnSp>
      <p:cxnSp>
        <p:nvCxnSpPr>
          <p:cNvPr id="44" name="Straight Connector 43">
            <a:extLst>
              <a:ext uri="{FF2B5EF4-FFF2-40B4-BE49-F238E27FC236}">
                <a16:creationId xmlns:a16="http://schemas.microsoft.com/office/drawing/2014/main" id="{5D8D5658-7559-442F-806E-9DBB8DDFCC2C}"/>
              </a:ext>
            </a:extLst>
          </p:cNvPr>
          <p:cNvCxnSpPr>
            <a:cxnSpLocks/>
          </p:cNvCxnSpPr>
          <p:nvPr/>
        </p:nvCxnSpPr>
        <p:spPr>
          <a:xfrm flipH="1" flipV="1">
            <a:off x="7268959" y="4523506"/>
            <a:ext cx="240367" cy="617413"/>
          </a:xfrm>
          <a:prstGeom prst="line">
            <a:avLst/>
          </a:prstGeom>
          <a:noFill/>
          <a:ln w="9525" cap="flat" cmpd="sng" algn="ctr">
            <a:solidFill>
              <a:srgbClr val="505050"/>
            </a:solidFill>
            <a:prstDash val="solid"/>
            <a:headEnd type="none"/>
            <a:tailEnd type="none"/>
          </a:ln>
          <a:effectLst/>
        </p:spPr>
      </p:cxnSp>
      <p:cxnSp>
        <p:nvCxnSpPr>
          <p:cNvPr id="45" name="Straight Connector 44">
            <a:extLst>
              <a:ext uri="{FF2B5EF4-FFF2-40B4-BE49-F238E27FC236}">
                <a16:creationId xmlns:a16="http://schemas.microsoft.com/office/drawing/2014/main" id="{80AFCD6F-905C-48D8-8897-EF50A1C4C106}"/>
              </a:ext>
            </a:extLst>
          </p:cNvPr>
          <p:cNvCxnSpPr>
            <a:cxnSpLocks/>
          </p:cNvCxnSpPr>
          <p:nvPr/>
        </p:nvCxnSpPr>
        <p:spPr>
          <a:xfrm flipH="1">
            <a:off x="7331612" y="4615268"/>
            <a:ext cx="177714" cy="329162"/>
          </a:xfrm>
          <a:prstGeom prst="line">
            <a:avLst/>
          </a:prstGeom>
          <a:noFill/>
          <a:ln w="9525" cap="flat" cmpd="sng" algn="ctr">
            <a:solidFill>
              <a:srgbClr val="505050"/>
            </a:solidFill>
            <a:prstDash val="solid"/>
            <a:headEnd type="none"/>
            <a:tailEnd type="none"/>
          </a:ln>
          <a:effectLst/>
        </p:spPr>
      </p:cxnSp>
      <p:cxnSp>
        <p:nvCxnSpPr>
          <p:cNvPr id="46" name="Straight Connector 45">
            <a:extLst>
              <a:ext uri="{FF2B5EF4-FFF2-40B4-BE49-F238E27FC236}">
                <a16:creationId xmlns:a16="http://schemas.microsoft.com/office/drawing/2014/main" id="{E4BD7764-04F6-4F7B-8765-5BA23D479DA9}"/>
              </a:ext>
            </a:extLst>
          </p:cNvPr>
          <p:cNvCxnSpPr>
            <a:cxnSpLocks/>
          </p:cNvCxnSpPr>
          <p:nvPr/>
        </p:nvCxnSpPr>
        <p:spPr>
          <a:xfrm flipH="1" flipV="1">
            <a:off x="7331612" y="4944430"/>
            <a:ext cx="177714" cy="213372"/>
          </a:xfrm>
          <a:prstGeom prst="line">
            <a:avLst/>
          </a:prstGeom>
          <a:noFill/>
          <a:ln w="9525" cap="flat" cmpd="sng" algn="ctr">
            <a:solidFill>
              <a:srgbClr val="505050"/>
            </a:solidFill>
            <a:prstDash val="solid"/>
            <a:headEnd type="none"/>
            <a:tailEnd type="none"/>
          </a:ln>
          <a:effectLst/>
        </p:spPr>
      </p:cxnSp>
      <p:cxnSp>
        <p:nvCxnSpPr>
          <p:cNvPr id="47" name="Straight Connector 46">
            <a:extLst>
              <a:ext uri="{FF2B5EF4-FFF2-40B4-BE49-F238E27FC236}">
                <a16:creationId xmlns:a16="http://schemas.microsoft.com/office/drawing/2014/main" id="{6CB72399-5CDA-4F35-9498-273061DE7689}"/>
              </a:ext>
            </a:extLst>
          </p:cNvPr>
          <p:cNvCxnSpPr>
            <a:cxnSpLocks/>
          </p:cNvCxnSpPr>
          <p:nvPr/>
        </p:nvCxnSpPr>
        <p:spPr>
          <a:xfrm flipH="1">
            <a:off x="7268959" y="5140919"/>
            <a:ext cx="240367" cy="260089"/>
          </a:xfrm>
          <a:prstGeom prst="line">
            <a:avLst/>
          </a:prstGeom>
          <a:noFill/>
          <a:ln w="9525" cap="flat" cmpd="sng" algn="ctr">
            <a:solidFill>
              <a:srgbClr val="505050"/>
            </a:solidFill>
            <a:prstDash val="solid"/>
            <a:headEnd type="none"/>
            <a:tailEnd type="none"/>
          </a:ln>
          <a:effectLst/>
        </p:spPr>
      </p:cxnSp>
      <p:cxnSp>
        <p:nvCxnSpPr>
          <p:cNvPr id="48" name="Straight Connector 47">
            <a:extLst>
              <a:ext uri="{FF2B5EF4-FFF2-40B4-BE49-F238E27FC236}">
                <a16:creationId xmlns:a16="http://schemas.microsoft.com/office/drawing/2014/main" id="{62620854-AC35-481D-AA74-B0EB4654E6FC}"/>
              </a:ext>
            </a:extLst>
          </p:cNvPr>
          <p:cNvCxnSpPr>
            <a:cxnSpLocks/>
          </p:cNvCxnSpPr>
          <p:nvPr/>
        </p:nvCxnSpPr>
        <p:spPr>
          <a:xfrm flipH="1">
            <a:off x="7268959" y="4615268"/>
            <a:ext cx="240367" cy="785740"/>
          </a:xfrm>
          <a:prstGeom prst="line">
            <a:avLst/>
          </a:prstGeom>
          <a:noFill/>
          <a:ln w="9525" cap="flat" cmpd="sng" algn="ctr">
            <a:solidFill>
              <a:srgbClr val="505050"/>
            </a:solidFill>
            <a:prstDash val="solid"/>
            <a:headEnd type="none"/>
            <a:tailEnd type="none"/>
          </a:ln>
          <a:effectLst/>
        </p:spPr>
      </p:cxnSp>
      <p:sp>
        <p:nvSpPr>
          <p:cNvPr id="49" name="TextBox 48">
            <a:extLst>
              <a:ext uri="{FF2B5EF4-FFF2-40B4-BE49-F238E27FC236}">
                <a16:creationId xmlns:a16="http://schemas.microsoft.com/office/drawing/2014/main" id="{DCFDD118-1075-4EBF-9677-6CA69551150B}"/>
              </a:ext>
            </a:extLst>
          </p:cNvPr>
          <p:cNvSpPr txBox="1"/>
          <p:nvPr/>
        </p:nvSpPr>
        <p:spPr>
          <a:xfrm>
            <a:off x="5161519" y="5792800"/>
            <a:ext cx="3933449" cy="9048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Trained Model</a:t>
            </a:r>
          </a:p>
        </p:txBody>
      </p:sp>
      <p:cxnSp>
        <p:nvCxnSpPr>
          <p:cNvPr id="50" name="Straight Arrow Connector 49">
            <a:extLst>
              <a:ext uri="{FF2B5EF4-FFF2-40B4-BE49-F238E27FC236}">
                <a16:creationId xmlns:a16="http://schemas.microsoft.com/office/drawing/2014/main" id="{99806D2C-C669-4AF4-9ACD-661323CF39A5}"/>
              </a:ext>
            </a:extLst>
          </p:cNvPr>
          <p:cNvCxnSpPr>
            <a:cxnSpLocks/>
          </p:cNvCxnSpPr>
          <p:nvPr/>
        </p:nvCxnSpPr>
        <p:spPr>
          <a:xfrm>
            <a:off x="3903736" y="5147994"/>
            <a:ext cx="1750817" cy="0"/>
          </a:xfrm>
          <a:prstGeom prst="straightConnector1">
            <a:avLst/>
          </a:prstGeom>
          <a:noFill/>
          <a:ln w="57150" cap="flat" cmpd="sng" algn="ctr">
            <a:solidFill>
              <a:srgbClr val="505050"/>
            </a:solidFill>
            <a:prstDash val="solid"/>
            <a:headEnd type="none"/>
            <a:tailEnd type="triangle"/>
          </a:ln>
          <a:effectLst/>
        </p:spPr>
      </p:cxnSp>
      <p:sp>
        <p:nvSpPr>
          <p:cNvPr id="51" name="TextBox 50">
            <a:extLst>
              <a:ext uri="{FF2B5EF4-FFF2-40B4-BE49-F238E27FC236}">
                <a16:creationId xmlns:a16="http://schemas.microsoft.com/office/drawing/2014/main" id="{00B5B380-00A2-4975-8F36-6B5DD29DD85D}"/>
              </a:ext>
            </a:extLst>
          </p:cNvPr>
          <p:cNvSpPr txBox="1"/>
          <p:nvPr/>
        </p:nvSpPr>
        <p:spPr>
          <a:xfrm>
            <a:off x="457200" y="5342504"/>
            <a:ext cx="4378341" cy="904863"/>
          </a:xfrm>
          <a:prstGeom prst="rect">
            <a:avLst/>
          </a:prstGeom>
          <a:noFill/>
        </p:spPr>
        <p:txBody>
          <a:bodyPr wrap="square" lIns="182880" tIns="146304" rIns="182880" bIns="146304" rtlCol="0">
            <a:spAutoFit/>
          </a:bodyPr>
          <a:lstStyle/>
          <a:p>
            <a:pPr>
              <a:lnSpc>
                <a:spcPct val="90000"/>
              </a:lnSpc>
              <a:spcAft>
                <a:spcPts val="600"/>
              </a:spcAft>
            </a:pPr>
            <a:r>
              <a:rPr lang="en-US" sz="4400">
                <a:solidFill>
                  <a:srgbClr val="FF0000"/>
                </a:solidFill>
              </a:rPr>
              <a:t>Unlabeled Data</a:t>
            </a:r>
          </a:p>
        </p:txBody>
      </p:sp>
      <p:sp>
        <p:nvSpPr>
          <p:cNvPr id="54" name="TextBox 53">
            <a:extLst>
              <a:ext uri="{FF2B5EF4-FFF2-40B4-BE49-F238E27FC236}">
                <a16:creationId xmlns:a16="http://schemas.microsoft.com/office/drawing/2014/main" id="{79225012-25B4-487E-926C-35392CA9F8FF}"/>
              </a:ext>
            </a:extLst>
          </p:cNvPr>
          <p:cNvSpPr txBox="1"/>
          <p:nvPr/>
        </p:nvSpPr>
        <p:spPr>
          <a:xfrm>
            <a:off x="7157941" y="2577229"/>
            <a:ext cx="1969129" cy="9048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Model</a:t>
            </a:r>
          </a:p>
        </p:txBody>
      </p:sp>
      <p:sp>
        <p:nvSpPr>
          <p:cNvPr id="55" name="TextBox 54">
            <a:extLst>
              <a:ext uri="{FF2B5EF4-FFF2-40B4-BE49-F238E27FC236}">
                <a16:creationId xmlns:a16="http://schemas.microsoft.com/office/drawing/2014/main" id="{3AEA5630-4CBD-4FEA-9EC3-93D3276609E4}"/>
              </a:ext>
            </a:extLst>
          </p:cNvPr>
          <p:cNvSpPr txBox="1"/>
          <p:nvPr/>
        </p:nvSpPr>
        <p:spPr>
          <a:xfrm>
            <a:off x="3413970" y="4175536"/>
            <a:ext cx="2668616" cy="9048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Inference</a:t>
            </a:r>
          </a:p>
        </p:txBody>
      </p:sp>
      <p:pic>
        <p:nvPicPr>
          <p:cNvPr id="79" name="Graphic 78" descr="Database">
            <a:extLst>
              <a:ext uri="{FF2B5EF4-FFF2-40B4-BE49-F238E27FC236}">
                <a16:creationId xmlns:a16="http://schemas.microsoft.com/office/drawing/2014/main" id="{14E78932-55E1-4642-B7A8-D87F278FBA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98792" y="4579986"/>
            <a:ext cx="1403913" cy="734209"/>
          </a:xfrm>
          <a:prstGeom prst="rect">
            <a:avLst/>
          </a:prstGeom>
        </p:spPr>
      </p:pic>
      <p:sp>
        <p:nvSpPr>
          <p:cNvPr id="80" name="TextBox 79">
            <a:extLst>
              <a:ext uri="{FF2B5EF4-FFF2-40B4-BE49-F238E27FC236}">
                <a16:creationId xmlns:a16="http://schemas.microsoft.com/office/drawing/2014/main" id="{CF6044FF-0135-4208-BC80-78163DA6572B}"/>
              </a:ext>
            </a:extLst>
          </p:cNvPr>
          <p:cNvSpPr txBox="1"/>
          <p:nvPr/>
        </p:nvSpPr>
        <p:spPr>
          <a:xfrm>
            <a:off x="1223210" y="2578120"/>
            <a:ext cx="3821225" cy="904863"/>
          </a:xfrm>
          <a:prstGeom prst="rect">
            <a:avLst/>
          </a:prstGeom>
          <a:noFill/>
        </p:spPr>
        <p:txBody>
          <a:bodyPr wrap="square" lIns="182880" tIns="146304" rIns="182880" bIns="146304" rtlCol="0">
            <a:spAutoFit/>
          </a:bodyPr>
          <a:lstStyle/>
          <a:p>
            <a:pPr>
              <a:lnSpc>
                <a:spcPct val="90000"/>
              </a:lnSpc>
              <a:spcAft>
                <a:spcPts val="600"/>
              </a:spcAft>
            </a:pPr>
            <a:r>
              <a:rPr lang="en-US" sz="4400">
                <a:solidFill>
                  <a:srgbClr val="FF0000"/>
                </a:solidFill>
              </a:rPr>
              <a:t>Data</a:t>
            </a:r>
            <a:r>
              <a:rPr lang="en-US" sz="4400">
                <a:gradFill>
                  <a:gsLst>
                    <a:gs pos="2917">
                      <a:schemeClr val="tx1"/>
                    </a:gs>
                    <a:gs pos="30000">
                      <a:schemeClr val="tx1"/>
                    </a:gs>
                  </a:gsLst>
                  <a:lin ang="5400000" scaled="0"/>
                </a:gradFill>
              </a:rPr>
              <a:t> + </a:t>
            </a:r>
            <a:r>
              <a:rPr lang="en-US" sz="4400">
                <a:solidFill>
                  <a:srgbClr val="3891D3"/>
                </a:solidFill>
              </a:rPr>
              <a:t>Labels</a:t>
            </a:r>
          </a:p>
        </p:txBody>
      </p:sp>
      <p:cxnSp>
        <p:nvCxnSpPr>
          <p:cNvPr id="81" name="Straight Arrow Connector 80">
            <a:extLst>
              <a:ext uri="{FF2B5EF4-FFF2-40B4-BE49-F238E27FC236}">
                <a16:creationId xmlns:a16="http://schemas.microsoft.com/office/drawing/2014/main" id="{D17131F9-D436-4375-877B-67E0B513BCCC}"/>
              </a:ext>
            </a:extLst>
          </p:cNvPr>
          <p:cNvCxnSpPr>
            <a:cxnSpLocks/>
          </p:cNvCxnSpPr>
          <p:nvPr/>
        </p:nvCxnSpPr>
        <p:spPr>
          <a:xfrm>
            <a:off x="8408431" y="5120503"/>
            <a:ext cx="1750817" cy="0"/>
          </a:xfrm>
          <a:prstGeom prst="straightConnector1">
            <a:avLst/>
          </a:prstGeom>
          <a:noFill/>
          <a:ln w="57150" cap="flat" cmpd="sng" algn="ctr">
            <a:solidFill>
              <a:srgbClr val="505050"/>
            </a:solidFill>
            <a:prstDash val="solid"/>
            <a:headEnd type="none"/>
            <a:tailEnd type="triangle"/>
          </a:ln>
          <a:effectLst/>
        </p:spPr>
      </p:cxnSp>
      <p:sp>
        <p:nvSpPr>
          <p:cNvPr id="82" name="Arrow: Down 81">
            <a:extLst>
              <a:ext uri="{FF2B5EF4-FFF2-40B4-BE49-F238E27FC236}">
                <a16:creationId xmlns:a16="http://schemas.microsoft.com/office/drawing/2014/main" id="{59680E43-0BD5-4D73-B873-03185EA2D957}"/>
              </a:ext>
            </a:extLst>
          </p:cNvPr>
          <p:cNvSpPr/>
          <p:nvPr/>
        </p:nvSpPr>
        <p:spPr bwMode="auto">
          <a:xfrm rot="2052017">
            <a:off x="7535703" y="3293474"/>
            <a:ext cx="602428" cy="1007637"/>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132F0BB-F375-4143-BC12-E9C0831AD384}"/>
              </a:ext>
            </a:extLst>
          </p:cNvPr>
          <p:cNvSpPr/>
          <p:nvPr/>
        </p:nvSpPr>
        <p:spPr bwMode="auto">
          <a:xfrm>
            <a:off x="225911" y="3710320"/>
            <a:ext cx="11693562" cy="2867982"/>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346756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92" name="Connector: Elbow 191">
            <a:extLst>
              <a:ext uri="{FF2B5EF4-FFF2-40B4-BE49-F238E27FC236}">
                <a16:creationId xmlns:a16="http://schemas.microsoft.com/office/drawing/2014/main" id="{DD99B405-6BE7-4C87-8952-3519509E4F9D}"/>
              </a:ext>
            </a:extLst>
          </p:cNvPr>
          <p:cNvCxnSpPr>
            <a:cxnSpLocks/>
            <a:stCxn id="94" idx="0"/>
            <a:endCxn id="184" idx="1"/>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77" name="Straight Arrow Connector 76">
            <a:extLst>
              <a:ext uri="{FF2B5EF4-FFF2-40B4-BE49-F238E27FC236}">
                <a16:creationId xmlns:a16="http://schemas.microsoft.com/office/drawing/2014/main" id="{734B6FD0-1483-1843-94C2-1E7E332344E4}"/>
              </a:ext>
            </a:extLst>
          </p:cNvPr>
          <p:cNvCxnSpPr>
            <a:cxnSpLocks/>
            <a:stCxn id="86"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91" name="Straight Arrow Connector 90">
            <a:extLst>
              <a:ext uri="{FF2B5EF4-FFF2-40B4-BE49-F238E27FC236}">
                <a16:creationId xmlns:a16="http://schemas.microsoft.com/office/drawing/2014/main" id="{BE48AAB3-77F7-8B40-B3E4-F6274B48B40A}"/>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3A816B0-6CAA-0648-9305-91CC42A938C2}"/>
              </a:ext>
            </a:extLst>
          </p:cNvPr>
          <p:cNvSpPr txBox="1"/>
          <p:nvPr/>
        </p:nvSpPr>
        <p:spPr>
          <a:xfrm>
            <a:off x="3542853" y="2945882"/>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3BFEEA10-F2BD-7D4C-B5B7-829FFCF6535D}"/>
              </a:ext>
            </a:extLst>
          </p:cNvPr>
          <p:cNvSpPr txBox="1"/>
          <p:nvPr/>
        </p:nvSpPr>
        <p:spPr>
          <a:xfrm>
            <a:off x="4148631" y="1607255"/>
            <a:ext cx="1131974"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Decrypt</a:t>
            </a:r>
          </a:p>
        </p:txBody>
      </p:sp>
      <p:sp>
        <p:nvSpPr>
          <p:cNvPr id="177" name="TextBox 176">
            <a:extLst>
              <a:ext uri="{FF2B5EF4-FFF2-40B4-BE49-F238E27FC236}">
                <a16:creationId xmlns:a16="http://schemas.microsoft.com/office/drawing/2014/main" id="{0C75F675-A0D4-7D4B-990D-AC00D84CD6BC}"/>
              </a:ext>
            </a:extLst>
          </p:cNvPr>
          <p:cNvSpPr txBox="1"/>
          <p:nvPr/>
        </p:nvSpPr>
        <p:spPr>
          <a:xfrm>
            <a:off x="5350012" y="1094008"/>
            <a:ext cx="875527"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F55F8BC0-A82D-6547-991B-19E00F5A1BE3}"/>
              </a:ext>
            </a:extLst>
          </p:cNvPr>
          <p:cNvSpPr txBox="1"/>
          <p:nvPr/>
        </p:nvSpPr>
        <p:spPr>
          <a:xfrm>
            <a:off x="5350010" y="1836125"/>
            <a:ext cx="875529"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6CCB4F64-11DD-474B-898F-F9436BC498B2}"/>
              </a:ext>
            </a:extLst>
          </p:cNvPr>
          <p:cNvSpPr/>
          <p:nvPr/>
        </p:nvSpPr>
        <p:spPr>
          <a:xfrm>
            <a:off x="5350012" y="1094008"/>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665FCB86-F072-7144-B79D-98FC5FA35885}"/>
              </a:ext>
            </a:extLst>
          </p:cNvPr>
          <p:cNvSpPr txBox="1"/>
          <p:nvPr/>
        </p:nvSpPr>
        <p:spPr>
          <a:xfrm rot="5400000">
            <a:off x="5586606" y="1513856"/>
            <a:ext cx="456557" cy="297774"/>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5"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21" name="TextBox 220">
            <a:extLst>
              <a:ext uri="{FF2B5EF4-FFF2-40B4-BE49-F238E27FC236}">
                <a16:creationId xmlns:a16="http://schemas.microsoft.com/office/drawing/2014/main" id="{BA8E1564-B7C0-784D-821D-D3248C520701}"/>
              </a:ext>
            </a:extLst>
          </p:cNvPr>
          <p:cNvSpPr txBox="1"/>
          <p:nvPr/>
        </p:nvSpPr>
        <p:spPr>
          <a:xfrm>
            <a:off x="7267863" y="2640451"/>
            <a:ext cx="1254997"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One-hot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encoding</a:t>
            </a:r>
          </a:p>
        </p:txBody>
      </p:sp>
      <p:sp>
        <p:nvSpPr>
          <p:cNvPr id="222" name="TextBox 221">
            <a:extLst>
              <a:ext uri="{FF2B5EF4-FFF2-40B4-BE49-F238E27FC236}">
                <a16:creationId xmlns:a16="http://schemas.microsoft.com/office/drawing/2014/main" id="{537D5302-4B34-0D48-9203-A1ABC0FA4CCA}"/>
              </a:ext>
            </a:extLst>
          </p:cNvPr>
          <p:cNvSpPr txBox="1"/>
          <p:nvPr/>
        </p:nvSpPr>
        <p:spPr>
          <a:xfrm>
            <a:off x="7570074" y="1071449"/>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32">
            <a:extLst>
              <a:ext uri="{FF2B5EF4-FFF2-40B4-BE49-F238E27FC236}">
                <a16:creationId xmlns:a16="http://schemas.microsoft.com/office/drawing/2014/main" id="{372219E0-3D4A-9C48-941A-683F50B63E4E}"/>
              </a:ext>
            </a:extLst>
          </p:cNvPr>
          <p:cNvSpPr txBox="1"/>
          <p:nvPr/>
        </p:nvSpPr>
        <p:spPr>
          <a:xfrm>
            <a:off x="7570074" y="1815852"/>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6" name="Group 235">
            <a:extLst>
              <a:ext uri="{FF2B5EF4-FFF2-40B4-BE49-F238E27FC236}">
                <a16:creationId xmlns:a16="http://schemas.microsoft.com/office/drawing/2014/main" id="{8A4E0636-5538-E744-90B2-969F4AB6C70F}"/>
              </a:ext>
            </a:extLst>
          </p:cNvPr>
          <p:cNvGrpSpPr/>
          <p:nvPr/>
        </p:nvGrpSpPr>
        <p:grpSpPr>
          <a:xfrm>
            <a:off x="7516648" y="5307021"/>
            <a:ext cx="4236668" cy="1426040"/>
            <a:chOff x="24239616" y="14217399"/>
            <a:chExt cx="2487168" cy="2441912"/>
          </a:xfrm>
        </p:grpSpPr>
        <p:sp>
          <p:nvSpPr>
            <p:cNvPr id="234" name="Rectangle 233">
              <a:extLst>
                <a:ext uri="{FF2B5EF4-FFF2-40B4-BE49-F238E27FC236}">
                  <a16:creationId xmlns:a16="http://schemas.microsoft.com/office/drawing/2014/main" id="{B573F34C-A1B4-4643-90EC-1CD780FF6D32}"/>
                </a:ext>
              </a:extLst>
            </p:cNvPr>
            <p:cNvSpPr/>
            <p:nvPr/>
          </p:nvSpPr>
          <p:spPr>
            <a:xfrm>
              <a:off x="24239616" y="14217399"/>
              <a:ext cx="2487168" cy="2441912"/>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787138AF-C051-454C-8685-BCCC13831F71}"/>
                </a:ext>
              </a:extLst>
            </p:cNvPr>
            <p:cNvSpPr txBox="1"/>
            <p:nvPr/>
          </p:nvSpPr>
          <p:spPr>
            <a:xfrm>
              <a:off x="24480389" y="14217399"/>
              <a:ext cx="2033079" cy="685137"/>
            </a:xfrm>
            <a:prstGeom prst="rect">
              <a:avLst/>
            </a:prstGeom>
            <a:noFill/>
            <a:ln w="28575">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AD47"/>
                  </a:solidFill>
                  <a:effectLst/>
                  <a:uLnTx/>
                  <a:uFillTx/>
                  <a:latin typeface="Calibri" panose="020F0502020204030204"/>
                  <a:ea typeface="+mn-ea"/>
                  <a:cs typeface="+mn-cs"/>
                </a:rPr>
                <a:t>Privacy Guardian</a:t>
              </a:r>
            </a:p>
          </p:txBody>
        </p:sp>
      </p:grpSp>
      <p:sp>
        <p:nvSpPr>
          <p:cNvPr id="237" name="Right Brace 236">
            <a:extLst>
              <a:ext uri="{FF2B5EF4-FFF2-40B4-BE49-F238E27FC236}">
                <a16:creationId xmlns:a16="http://schemas.microsoft.com/office/drawing/2014/main" id="{37B4D483-314A-F34F-BA05-805DBCF47C0B}"/>
              </a:ext>
            </a:extLst>
          </p:cNvPr>
          <p:cNvSpPr/>
          <p:nvPr/>
        </p:nvSpPr>
        <p:spPr>
          <a:xfrm>
            <a:off x="8529537" y="999749"/>
            <a:ext cx="233047" cy="13375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CB6139A6-FEDF-084A-B7E2-9042F79F8109}"/>
                  </a:ext>
                </a:extLst>
              </p:cNvPr>
              <p:cNvSpPr txBox="1"/>
              <p:nvPr/>
            </p:nvSpPr>
            <p:spPr>
              <a:xfrm>
                <a:off x="7756586" y="5779857"/>
                <a:ext cx="746218"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4" name="TextBox 253">
                <a:extLst>
                  <a:ext uri="{FF2B5EF4-FFF2-40B4-BE49-F238E27FC236}">
                    <a16:creationId xmlns:a16="http://schemas.microsoft.com/office/drawing/2014/main" id="{CB6139A6-FEDF-084A-B7E2-9042F79F8109}"/>
                  </a:ext>
                </a:extLst>
              </p:cNvPr>
              <p:cNvSpPr txBox="1">
                <a:spLocks noRot="1" noChangeAspect="1" noMove="1" noResize="1" noEditPoints="1" noAdjustHandles="1" noChangeArrowheads="1" noChangeShapeType="1" noTextEdit="1"/>
              </p:cNvSpPr>
              <p:nvPr/>
            </p:nvSpPr>
            <p:spPr>
              <a:xfrm>
                <a:off x="7756586" y="5779857"/>
                <a:ext cx="746218" cy="932628"/>
              </a:xfrm>
              <a:prstGeom prst="rect">
                <a:avLst/>
              </a:prstGeom>
              <a:blipFill>
                <a:blip r:embed="rId3"/>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19D1CACE-08B2-4B42-B27C-3E9AA00CD7FB}"/>
                  </a:ext>
                </a:extLst>
              </p:cNvPr>
              <p:cNvSpPr txBox="1"/>
              <p:nvPr/>
            </p:nvSpPr>
            <p:spPr>
              <a:xfrm>
                <a:off x="10115290" y="1273854"/>
                <a:ext cx="457102" cy="777777"/>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1632" b="0" i="0" u="none" strike="noStrike" kern="1200" cap="none" spc="0" normalizeH="0" baseline="0" noProof="0">
                              <a:ln>
                                <a:noFill/>
                              </a:ln>
                              <a:solidFill>
                                <a:prstClr val="black"/>
                              </a:solidFill>
                              <a:effectLst/>
                              <a:uLnTx/>
                              <a:uFillTx/>
                              <a:latin typeface="Calibri" panose="020F0502020204030204"/>
                              <a:ea typeface="+mn-ea"/>
                              <a:cs typeface="+mn-cs"/>
                            </a:rPr>
                            <m:t>s</m:t>
                          </m:r>
                          <m:r>
                            <m:rPr>
                              <m:nor/>
                            </m:rPr>
                            <a:rPr kumimoji="0" lang="en-CA" sz="1632"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1632"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8" name="TextBox 257">
                <a:extLst>
                  <a:ext uri="{FF2B5EF4-FFF2-40B4-BE49-F238E27FC236}">
                    <a16:creationId xmlns:a16="http://schemas.microsoft.com/office/drawing/2014/main" id="{19D1CACE-08B2-4B42-B27C-3E9AA00CD7FB}"/>
                  </a:ext>
                </a:extLst>
              </p:cNvPr>
              <p:cNvSpPr txBox="1">
                <a:spLocks noRot="1" noChangeAspect="1" noMove="1" noResize="1" noEditPoints="1" noAdjustHandles="1" noChangeArrowheads="1" noChangeShapeType="1" noTextEdit="1"/>
              </p:cNvSpPr>
              <p:nvPr/>
            </p:nvSpPr>
            <p:spPr>
              <a:xfrm>
                <a:off x="10115290" y="1273854"/>
                <a:ext cx="457102" cy="777777"/>
              </a:xfrm>
              <a:prstGeom prst="rect">
                <a:avLst/>
              </a:prstGeom>
              <a:blipFill>
                <a:blip r:embed="rId4"/>
                <a:stretch>
                  <a:fillRect r="-12000"/>
                </a:stretch>
              </a:blipFill>
              <a:ln w="28575">
                <a:noFill/>
              </a:ln>
            </p:spPr>
            <p:txBody>
              <a:bodyPr/>
              <a:lstStyle/>
              <a:p>
                <a:r>
                  <a:rPr lang="en-US">
                    <a:noFill/>
                  </a:rPr>
                  <a:t> </a:t>
                </a:r>
              </a:p>
            </p:txBody>
          </p:sp>
        </mc:Fallback>
      </mc:AlternateContent>
      <p:cxnSp>
        <p:nvCxnSpPr>
          <p:cNvPr id="263" name="Straight Arrow Connector 262">
            <a:extLst>
              <a:ext uri="{FF2B5EF4-FFF2-40B4-BE49-F238E27FC236}">
                <a16:creationId xmlns:a16="http://schemas.microsoft.com/office/drawing/2014/main" id="{8E2BDAE5-149F-534F-8674-801580C5286C}"/>
              </a:ext>
            </a:extLst>
          </p:cNvPr>
          <p:cNvCxnSpPr>
            <a:cxnSpLocks/>
            <a:stCxn id="237" idx="1"/>
            <a:endCxn id="258" idx="1"/>
          </p:cNvCxnSpPr>
          <p:nvPr/>
        </p:nvCxnSpPr>
        <p:spPr>
          <a:xfrm flipV="1">
            <a:off x="8762584" y="1662743"/>
            <a:ext cx="1352706" cy="580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77F3F239-B6CC-4841-A757-1ED460E51C44}"/>
              </a:ext>
            </a:extLst>
          </p:cNvPr>
          <p:cNvSpPr txBox="1"/>
          <p:nvPr/>
        </p:nvSpPr>
        <p:spPr>
          <a:xfrm>
            <a:off x="8919065" y="3699851"/>
            <a:ext cx="140682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Noisy</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argmax</a:t>
            </a:r>
          </a:p>
        </p:txBody>
      </p:sp>
      <p:cxnSp>
        <p:nvCxnSpPr>
          <p:cNvPr id="273" name="Straight Arrow Connector 272">
            <a:extLst>
              <a:ext uri="{FF2B5EF4-FFF2-40B4-BE49-F238E27FC236}">
                <a16:creationId xmlns:a16="http://schemas.microsoft.com/office/drawing/2014/main" id="{76E57BF8-6D32-6C4D-BEF6-D5D090FF24C5}"/>
              </a:ext>
            </a:extLst>
          </p:cNvPr>
          <p:cNvCxnSpPr>
            <a:cxnSpLocks/>
            <a:stCxn id="254" idx="3"/>
            <a:endCxn id="276" idx="1"/>
          </p:cNvCxnSpPr>
          <p:nvPr/>
        </p:nvCxnSpPr>
        <p:spPr>
          <a:xfrm flipV="1">
            <a:off x="8502804" y="6244647"/>
            <a:ext cx="1074885" cy="1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2C731E87-D836-8B4C-9514-C2DB8DEE97F5}"/>
              </a:ext>
            </a:extLst>
          </p:cNvPr>
          <p:cNvSpPr txBox="1"/>
          <p:nvPr/>
        </p:nvSpPr>
        <p:spPr>
          <a:xfrm>
            <a:off x="8388217" y="5858251"/>
            <a:ext cx="121751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Gaussian noise</a:t>
            </a:r>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200A64D1-D85C-7F45-82C2-40BA0805261C}"/>
                  </a:ext>
                </a:extLst>
              </p:cNvPr>
              <p:cNvSpPr txBox="1"/>
              <p:nvPr/>
            </p:nvSpPr>
            <p:spPr>
              <a:xfrm>
                <a:off x="9577689" y="5778333"/>
                <a:ext cx="2118797"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𝐷𝑃</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𝑁𝑜𝑖𝑠𝑒</m:t>
                      </m:r>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76" name="TextBox 275">
                <a:extLst>
                  <a:ext uri="{FF2B5EF4-FFF2-40B4-BE49-F238E27FC236}">
                    <a16:creationId xmlns:a16="http://schemas.microsoft.com/office/drawing/2014/main" id="{200A64D1-D85C-7F45-82C2-40BA0805261C}"/>
                  </a:ext>
                </a:extLst>
              </p:cNvPr>
              <p:cNvSpPr txBox="1">
                <a:spLocks noRot="1" noChangeAspect="1" noMove="1" noResize="1" noEditPoints="1" noAdjustHandles="1" noChangeArrowheads="1" noChangeShapeType="1" noTextEdit="1"/>
              </p:cNvSpPr>
              <p:nvPr/>
            </p:nvSpPr>
            <p:spPr>
              <a:xfrm>
                <a:off x="9577689" y="5778333"/>
                <a:ext cx="2118797" cy="932628"/>
              </a:xfrm>
              <a:prstGeom prst="rect">
                <a:avLst/>
              </a:prstGeom>
              <a:blipFill>
                <a:blip r:embed="rId5"/>
                <a:stretch>
                  <a:fillRect/>
                </a:stretch>
              </a:blipFill>
              <a:ln w="28575">
                <a:noFill/>
              </a:ln>
            </p:spPr>
            <p:txBody>
              <a:bodyPr/>
              <a:lstStyle/>
              <a:p>
                <a:r>
                  <a:rPr lang="en-US">
                    <a:noFill/>
                  </a:rPr>
                  <a:t> </a:t>
                </a:r>
              </a:p>
            </p:txBody>
          </p:sp>
        </mc:Fallback>
      </mc:AlternateContent>
      <p:sp>
        <p:nvSpPr>
          <p:cNvPr id="284" name="TextBox 283">
            <a:extLst>
              <a:ext uri="{FF2B5EF4-FFF2-40B4-BE49-F238E27FC236}">
                <a16:creationId xmlns:a16="http://schemas.microsoft.com/office/drawing/2014/main" id="{6426711E-D34E-9F42-B9FC-478779E11FE6}"/>
              </a:ext>
            </a:extLst>
          </p:cNvPr>
          <p:cNvSpPr txBox="1"/>
          <p:nvPr/>
        </p:nvSpPr>
        <p:spPr>
          <a:xfrm>
            <a:off x="10921978" y="3726777"/>
            <a:ext cx="831338"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Label </a:t>
            </a:r>
          </a:p>
        </p:txBody>
      </p:sp>
      <p:sp>
        <p:nvSpPr>
          <p:cNvPr id="290" name="TextBox 289">
            <a:extLst>
              <a:ext uri="{FF2B5EF4-FFF2-40B4-BE49-F238E27FC236}">
                <a16:creationId xmlns:a16="http://schemas.microsoft.com/office/drawing/2014/main" id="{F6C8BD0C-FFC8-FC47-B8C0-830350DC40D9}"/>
              </a:ext>
            </a:extLst>
          </p:cNvPr>
          <p:cNvSpPr txBox="1"/>
          <p:nvPr/>
        </p:nvSpPr>
        <p:spPr>
          <a:xfrm rot="5400000">
            <a:off x="7848089" y="1526809"/>
            <a:ext cx="423415" cy="29854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40"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29" name="Rectangle 128">
            <a:extLst>
              <a:ext uri="{FF2B5EF4-FFF2-40B4-BE49-F238E27FC236}">
                <a16:creationId xmlns:a16="http://schemas.microsoft.com/office/drawing/2014/main" id="{683ADCE5-63E9-2943-A388-BFFD749EC9F7}"/>
              </a:ext>
            </a:extLst>
          </p:cNvPr>
          <p:cNvSpPr/>
          <p:nvPr/>
        </p:nvSpPr>
        <p:spPr>
          <a:xfrm>
            <a:off x="616408" y="4084094"/>
            <a:ext cx="6219522"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a:extLst>
              <a:ext uri="{FF2B5EF4-FFF2-40B4-BE49-F238E27FC236}">
                <a16:creationId xmlns:a16="http://schemas.microsoft.com/office/drawing/2014/main" id="{0468EBC9-E2DB-5E42-8D57-053724B4B2E2}"/>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38" name="Group 137">
            <a:extLst>
              <a:ext uri="{FF2B5EF4-FFF2-40B4-BE49-F238E27FC236}">
                <a16:creationId xmlns:a16="http://schemas.microsoft.com/office/drawing/2014/main" id="{F2F2FA5D-34E4-344D-B67E-F9D11E9FA669}"/>
              </a:ext>
            </a:extLst>
          </p:cNvPr>
          <p:cNvGrpSpPr/>
          <p:nvPr/>
        </p:nvGrpSpPr>
        <p:grpSpPr>
          <a:xfrm>
            <a:off x="6934108" y="3100510"/>
            <a:ext cx="488434" cy="487638"/>
            <a:chOff x="5998464" y="4616263"/>
            <a:chExt cx="1316736" cy="1314591"/>
          </a:xfrm>
        </p:grpSpPr>
        <p:sp>
          <p:nvSpPr>
            <p:cNvPr id="142" name="Oval 141">
              <a:extLst>
                <a:ext uri="{FF2B5EF4-FFF2-40B4-BE49-F238E27FC236}">
                  <a16:creationId xmlns:a16="http://schemas.microsoft.com/office/drawing/2014/main" id="{4771FF2C-9534-6040-A3D6-B877ACF7A114}"/>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70871553-1EB8-8B44-9C1B-39452FF782CD}"/>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grpSp>
        <p:nvGrpSpPr>
          <p:cNvPr id="144" name="Group 143">
            <a:extLst>
              <a:ext uri="{FF2B5EF4-FFF2-40B4-BE49-F238E27FC236}">
                <a16:creationId xmlns:a16="http://schemas.microsoft.com/office/drawing/2014/main" id="{8DB59F84-FB47-A546-8EC8-42F512C22A10}"/>
              </a:ext>
            </a:extLst>
          </p:cNvPr>
          <p:cNvGrpSpPr/>
          <p:nvPr/>
        </p:nvGrpSpPr>
        <p:grpSpPr>
          <a:xfrm>
            <a:off x="7706191" y="4742281"/>
            <a:ext cx="488434" cy="487638"/>
            <a:chOff x="5998464" y="4616263"/>
            <a:chExt cx="1316736" cy="1314591"/>
          </a:xfrm>
        </p:grpSpPr>
        <p:sp>
          <p:nvSpPr>
            <p:cNvPr id="145" name="Oval 144">
              <a:extLst>
                <a:ext uri="{FF2B5EF4-FFF2-40B4-BE49-F238E27FC236}">
                  <a16:creationId xmlns:a16="http://schemas.microsoft.com/office/drawing/2014/main" id="{8DB07943-5F02-854B-8065-318846CE4F80}"/>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A921F470-56A4-474E-9416-D37B8F77BA99}"/>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148" name="Group 147">
            <a:extLst>
              <a:ext uri="{FF2B5EF4-FFF2-40B4-BE49-F238E27FC236}">
                <a16:creationId xmlns:a16="http://schemas.microsoft.com/office/drawing/2014/main" id="{3101D785-7021-FB49-9016-45C1CACEAD82}"/>
              </a:ext>
            </a:extLst>
          </p:cNvPr>
          <p:cNvGrpSpPr/>
          <p:nvPr/>
        </p:nvGrpSpPr>
        <p:grpSpPr>
          <a:xfrm>
            <a:off x="10102538" y="3468891"/>
            <a:ext cx="496332" cy="487638"/>
            <a:chOff x="5998464" y="4616263"/>
            <a:chExt cx="1316736" cy="1314591"/>
          </a:xfrm>
        </p:grpSpPr>
        <p:sp>
          <p:nvSpPr>
            <p:cNvPr id="149" name="Oval 148">
              <a:extLst>
                <a:ext uri="{FF2B5EF4-FFF2-40B4-BE49-F238E27FC236}">
                  <a16:creationId xmlns:a16="http://schemas.microsoft.com/office/drawing/2014/main" id="{3E880126-884B-B94E-BDC1-CB7108B03622}"/>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94661BD5-7B5F-A84B-A1C9-035309585760}"/>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a:endCxn id="86"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0AD8B3E-7732-4265-8EC5-8B68A064FC56}"/>
              </a:ext>
            </a:extLst>
          </p:cNvPr>
          <p:cNvCxnSpPr>
            <a:cxnSpLocks/>
            <a:stCxn id="109" idx="3"/>
            <a:endCxn id="143" idx="1"/>
          </p:cNvCxnSpPr>
          <p:nvPr/>
        </p:nvCxnSpPr>
        <p:spPr>
          <a:xfrm flipV="1">
            <a:off x="4406580" y="3355205"/>
            <a:ext cx="2545048" cy="3147406"/>
          </a:xfrm>
          <a:prstGeom prst="bentConnector3">
            <a:avLst>
              <a:gd name="adj1" fmla="val 857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B0F8B1B0-6574-46EE-910E-80048DC93E1E}"/>
              </a:ext>
            </a:extLst>
          </p:cNvPr>
          <p:cNvCxnSpPr>
            <a:cxnSpLocks/>
            <a:stCxn id="143" idx="2"/>
            <a:endCxn id="254" idx="1"/>
          </p:cNvCxnSpPr>
          <p:nvPr/>
        </p:nvCxnSpPr>
        <p:spPr>
          <a:xfrm rot="16200000" flipH="1">
            <a:off x="6120541" y="4610125"/>
            <a:ext cx="2690687" cy="58140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42B80B20-3301-4CB0-8DB1-AD6804FAD07F}"/>
              </a:ext>
            </a:extLst>
          </p:cNvPr>
          <p:cNvCxnSpPr>
            <a:cxnSpLocks/>
            <a:stCxn id="184" idx="3"/>
            <a:endCxn id="143" idx="1"/>
          </p:cNvCxnSpPr>
          <p:nvPr/>
        </p:nvCxnSpPr>
        <p:spPr>
          <a:xfrm>
            <a:off x="6225539" y="2036180"/>
            <a:ext cx="726089" cy="1319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1505E05E-8B32-472D-AE6F-441E49D2FD5E}"/>
              </a:ext>
            </a:extLst>
          </p:cNvPr>
          <p:cNvCxnSpPr>
            <a:cxnSpLocks/>
            <a:stCxn id="142" idx="0"/>
            <a:endCxn id="233" idx="1"/>
          </p:cNvCxnSpPr>
          <p:nvPr/>
        </p:nvCxnSpPr>
        <p:spPr>
          <a:xfrm rot="5400000" flipH="1" flipV="1">
            <a:off x="6831898" y="2362335"/>
            <a:ext cx="1084603" cy="39174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A0E510AC-3CBE-4B83-981F-9A6361A4D688}"/>
              </a:ext>
            </a:extLst>
          </p:cNvPr>
          <p:cNvSpPr txBox="1"/>
          <p:nvPr/>
        </p:nvSpPr>
        <p:spPr>
          <a:xfrm>
            <a:off x="6912550" y="3712710"/>
            <a:ext cx="1227792"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71B11748-1671-472B-B853-C8334302136A}"/>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6DD5B946-3177-42CE-ABCD-EC0DB33E6324}"/>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E5DFCCAC-798D-46A0-ABDE-32D0DE431308}"/>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C863994-0725-450F-B3C7-2E991A76926F}"/>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5202976-6416-494C-98E6-C0A32C072D23}"/>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2BA98F8-38D8-4915-B91A-E4CDA875A6E7}"/>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2F4C55C7-48F5-4991-9660-C628147FB03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080BCB23-5B38-4AA0-829F-B22C421FAEBE}"/>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C10BB2A5-7C7B-4FBD-8399-B01868771E6D}"/>
              </a:ext>
            </a:extLst>
          </p:cNvPr>
          <p:cNvCxnSpPr>
            <a:cxnSpLocks/>
            <a:stCxn id="96" idx="6"/>
            <a:endCxn id="99"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7B619BA2-3BB6-4DF7-90C2-633F0E71311A}"/>
              </a:ext>
            </a:extLst>
          </p:cNvPr>
          <p:cNvCxnSpPr>
            <a:cxnSpLocks/>
            <a:stCxn id="98" idx="6"/>
            <a:endCxn id="100"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107" name="Straight Connector 106">
            <a:extLst>
              <a:ext uri="{FF2B5EF4-FFF2-40B4-BE49-F238E27FC236}">
                <a16:creationId xmlns:a16="http://schemas.microsoft.com/office/drawing/2014/main" id="{A3375083-5183-401D-835B-6F17D1DBF5E2}"/>
              </a:ext>
            </a:extLst>
          </p:cNvPr>
          <p:cNvCxnSpPr>
            <a:cxnSpLocks/>
            <a:stCxn id="98" idx="6"/>
            <a:endCxn id="99"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108" name="Straight Connector 107">
            <a:extLst>
              <a:ext uri="{FF2B5EF4-FFF2-40B4-BE49-F238E27FC236}">
                <a16:creationId xmlns:a16="http://schemas.microsoft.com/office/drawing/2014/main" id="{F7C0592A-8476-47E6-BC10-326B3EEF0949}"/>
              </a:ext>
            </a:extLst>
          </p:cNvPr>
          <p:cNvCxnSpPr>
            <a:cxnSpLocks/>
            <a:stCxn id="100" idx="2"/>
            <a:endCxn id="96"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110" name="Straight Connector 109">
            <a:extLst>
              <a:ext uri="{FF2B5EF4-FFF2-40B4-BE49-F238E27FC236}">
                <a16:creationId xmlns:a16="http://schemas.microsoft.com/office/drawing/2014/main" id="{C46CE0BA-BA85-488E-B8A1-1CF63AA807BC}"/>
              </a:ext>
            </a:extLst>
          </p:cNvPr>
          <p:cNvCxnSpPr>
            <a:cxnSpLocks/>
            <a:stCxn id="101" idx="1"/>
            <a:endCxn id="98"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111" name="Straight Connector 110">
            <a:extLst>
              <a:ext uri="{FF2B5EF4-FFF2-40B4-BE49-F238E27FC236}">
                <a16:creationId xmlns:a16="http://schemas.microsoft.com/office/drawing/2014/main" id="{D7567A3F-0CE3-4B4D-873B-A2EEA0686FF7}"/>
              </a:ext>
            </a:extLst>
          </p:cNvPr>
          <p:cNvCxnSpPr>
            <a:cxnSpLocks/>
            <a:stCxn id="101" idx="1"/>
            <a:endCxn id="96"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112" name="Straight Connector 111">
            <a:extLst>
              <a:ext uri="{FF2B5EF4-FFF2-40B4-BE49-F238E27FC236}">
                <a16:creationId xmlns:a16="http://schemas.microsoft.com/office/drawing/2014/main" id="{06A3687F-1505-4484-814E-8372623C3BF0}"/>
              </a:ext>
            </a:extLst>
          </p:cNvPr>
          <p:cNvCxnSpPr>
            <a:cxnSpLocks/>
            <a:stCxn id="102" idx="2"/>
            <a:endCxn id="99"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113" name="Straight Connector 112">
            <a:extLst>
              <a:ext uri="{FF2B5EF4-FFF2-40B4-BE49-F238E27FC236}">
                <a16:creationId xmlns:a16="http://schemas.microsoft.com/office/drawing/2014/main" id="{EF07A638-BA1E-4DA8-B6C7-A6C452CF3DC6}"/>
              </a:ext>
            </a:extLst>
          </p:cNvPr>
          <p:cNvCxnSpPr>
            <a:cxnSpLocks/>
            <a:stCxn id="103" idx="2"/>
            <a:endCxn id="99"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114" name="Straight Connector 113">
            <a:extLst>
              <a:ext uri="{FF2B5EF4-FFF2-40B4-BE49-F238E27FC236}">
                <a16:creationId xmlns:a16="http://schemas.microsoft.com/office/drawing/2014/main" id="{26162AB0-1652-40FD-BF21-75D960ED009D}"/>
              </a:ext>
            </a:extLst>
          </p:cNvPr>
          <p:cNvCxnSpPr>
            <a:cxnSpLocks/>
            <a:stCxn id="102" idx="2"/>
            <a:endCxn id="100"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115" name="Straight Connector 114">
            <a:extLst>
              <a:ext uri="{FF2B5EF4-FFF2-40B4-BE49-F238E27FC236}">
                <a16:creationId xmlns:a16="http://schemas.microsoft.com/office/drawing/2014/main" id="{DF07A682-C5BD-4417-AC38-D5F0E99D940F}"/>
              </a:ext>
            </a:extLst>
          </p:cNvPr>
          <p:cNvCxnSpPr>
            <a:cxnSpLocks/>
            <a:endCxn id="100"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116" name="Straight Connector 115">
            <a:extLst>
              <a:ext uri="{FF2B5EF4-FFF2-40B4-BE49-F238E27FC236}">
                <a16:creationId xmlns:a16="http://schemas.microsoft.com/office/drawing/2014/main" id="{5DDC34F9-A5F6-442C-8B49-96A1BD007268}"/>
              </a:ext>
            </a:extLst>
          </p:cNvPr>
          <p:cNvCxnSpPr>
            <a:cxnSpLocks/>
            <a:stCxn id="103" idx="2"/>
            <a:endCxn id="101"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117" name="Straight Connector 116">
            <a:extLst>
              <a:ext uri="{FF2B5EF4-FFF2-40B4-BE49-F238E27FC236}">
                <a16:creationId xmlns:a16="http://schemas.microsoft.com/office/drawing/2014/main" id="{8B7E24A1-8336-414D-9C62-ED6EF4E5C73A}"/>
              </a:ext>
            </a:extLst>
          </p:cNvPr>
          <p:cNvCxnSpPr>
            <a:cxnSpLocks/>
            <a:stCxn id="102" idx="2"/>
            <a:endCxn id="101"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121" name="Connector: Elbow 120">
            <a:extLst>
              <a:ext uri="{FF2B5EF4-FFF2-40B4-BE49-F238E27FC236}">
                <a16:creationId xmlns:a16="http://schemas.microsoft.com/office/drawing/2014/main" id="{0ECFB2E2-645E-407C-97FD-C8B371A7DD1D}"/>
              </a:ext>
            </a:extLst>
          </p:cNvPr>
          <p:cNvCxnSpPr>
            <a:cxnSpLocks/>
            <a:stCxn id="86" idx="2"/>
            <a:endCxn id="109"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CaPC Protocol</a:t>
            </a:r>
          </a:p>
        </p:txBody>
      </p:sp>
      <p:sp>
        <p:nvSpPr>
          <p:cNvPr id="154" name="Oval 153">
            <a:extLst>
              <a:ext uri="{FF2B5EF4-FFF2-40B4-BE49-F238E27FC236}">
                <a16:creationId xmlns:a16="http://schemas.microsoft.com/office/drawing/2014/main" id="{0D1B9909-40EB-4066-8860-1F9998EB0ADA}"/>
              </a:ext>
            </a:extLst>
          </p:cNvPr>
          <p:cNvSpPr/>
          <p:nvPr/>
        </p:nvSpPr>
        <p:spPr bwMode="auto">
          <a:xfrm>
            <a:off x="2048687"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7905C6D7-284F-4DC0-984A-29BB63CEDD95}"/>
              </a:ext>
            </a:extLst>
          </p:cNvPr>
          <p:cNvSpPr/>
          <p:nvPr/>
        </p:nvSpPr>
        <p:spPr bwMode="auto">
          <a:xfrm>
            <a:off x="2048687"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652CBC21-4401-4E15-A072-6790F740818B}"/>
              </a:ext>
            </a:extLst>
          </p:cNvPr>
          <p:cNvSpPr/>
          <p:nvPr/>
        </p:nvSpPr>
        <p:spPr bwMode="auto">
          <a:xfrm>
            <a:off x="2626238" y="908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2C4D843C-100B-479F-91DE-EDEC9F5FA3C4}"/>
              </a:ext>
            </a:extLst>
          </p:cNvPr>
          <p:cNvSpPr/>
          <p:nvPr/>
        </p:nvSpPr>
        <p:spPr bwMode="auto">
          <a:xfrm>
            <a:off x="2629813" y="147202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8EDE8223-FAC8-4257-9048-C6417979F617}"/>
              </a:ext>
            </a:extLst>
          </p:cNvPr>
          <p:cNvSpPr/>
          <p:nvPr/>
        </p:nvSpPr>
        <p:spPr bwMode="auto">
          <a:xfrm>
            <a:off x="2626238" y="2070854"/>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737D61F4-9295-4E7B-8A8A-6D70234AABC6}"/>
              </a:ext>
            </a:extLst>
          </p:cNvPr>
          <p:cNvSpPr/>
          <p:nvPr/>
        </p:nvSpPr>
        <p:spPr bwMode="auto">
          <a:xfrm>
            <a:off x="3210939"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69649DAB-2BB1-4D9E-8D99-45C090BD7D8E}"/>
              </a:ext>
            </a:extLst>
          </p:cNvPr>
          <p:cNvSpPr/>
          <p:nvPr/>
        </p:nvSpPr>
        <p:spPr bwMode="auto">
          <a:xfrm>
            <a:off x="3210939"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CA2F98A-E988-45ED-93BF-2940582324C6}"/>
              </a:ext>
            </a:extLst>
          </p:cNvPr>
          <p:cNvCxnSpPr>
            <a:cxnSpLocks/>
            <a:stCxn id="154" idx="6"/>
            <a:endCxn id="156" idx="3"/>
          </p:cNvCxnSpPr>
          <p:nvPr/>
        </p:nvCxnSpPr>
        <p:spPr>
          <a:xfrm flipV="1">
            <a:off x="2452099" y="1252273"/>
            <a:ext cx="233217" cy="91762"/>
          </a:xfrm>
          <a:prstGeom prst="line">
            <a:avLst/>
          </a:prstGeom>
          <a:noFill/>
          <a:ln w="9525" cap="flat" cmpd="sng" algn="ctr">
            <a:solidFill>
              <a:srgbClr val="505050"/>
            </a:solidFill>
            <a:prstDash val="solid"/>
            <a:headEnd type="none"/>
            <a:tailEnd type="none"/>
          </a:ln>
          <a:effectLst/>
        </p:spPr>
      </p:cxnSp>
      <p:cxnSp>
        <p:nvCxnSpPr>
          <p:cNvPr id="162" name="Straight Connector 161">
            <a:extLst>
              <a:ext uri="{FF2B5EF4-FFF2-40B4-BE49-F238E27FC236}">
                <a16:creationId xmlns:a16="http://schemas.microsoft.com/office/drawing/2014/main" id="{2C95ED68-39C1-4DA4-BAFC-101DD5FF7B89}"/>
              </a:ext>
            </a:extLst>
          </p:cNvPr>
          <p:cNvCxnSpPr>
            <a:cxnSpLocks/>
            <a:stCxn id="155" idx="6"/>
            <a:endCxn id="157" idx="2"/>
          </p:cNvCxnSpPr>
          <p:nvPr/>
        </p:nvCxnSpPr>
        <p:spPr>
          <a:xfrm flipV="1">
            <a:off x="2452099" y="1673197"/>
            <a:ext cx="177714" cy="196489"/>
          </a:xfrm>
          <a:prstGeom prst="line">
            <a:avLst/>
          </a:prstGeom>
          <a:noFill/>
          <a:ln w="9525" cap="flat" cmpd="sng" algn="ctr">
            <a:solidFill>
              <a:srgbClr val="505050"/>
            </a:solidFill>
            <a:prstDash val="solid"/>
            <a:headEnd type="none"/>
            <a:tailEnd type="none"/>
          </a:ln>
          <a:effectLst/>
        </p:spPr>
      </p:cxnSp>
      <p:cxnSp>
        <p:nvCxnSpPr>
          <p:cNvPr id="164" name="Straight Connector 163">
            <a:extLst>
              <a:ext uri="{FF2B5EF4-FFF2-40B4-BE49-F238E27FC236}">
                <a16:creationId xmlns:a16="http://schemas.microsoft.com/office/drawing/2014/main" id="{00BA16B8-C77F-49AE-BA3E-28300FDD484B}"/>
              </a:ext>
            </a:extLst>
          </p:cNvPr>
          <p:cNvCxnSpPr>
            <a:cxnSpLocks/>
            <a:stCxn id="155" idx="6"/>
            <a:endCxn id="156" idx="3"/>
          </p:cNvCxnSpPr>
          <p:nvPr/>
        </p:nvCxnSpPr>
        <p:spPr>
          <a:xfrm flipV="1">
            <a:off x="2452099" y="1252273"/>
            <a:ext cx="233217" cy="617413"/>
          </a:xfrm>
          <a:prstGeom prst="line">
            <a:avLst/>
          </a:prstGeom>
          <a:noFill/>
          <a:ln w="9525" cap="flat" cmpd="sng" algn="ctr">
            <a:solidFill>
              <a:srgbClr val="505050"/>
            </a:solidFill>
            <a:prstDash val="solid"/>
            <a:headEnd type="none"/>
            <a:tailEnd type="none"/>
          </a:ln>
          <a:effectLst/>
        </p:spPr>
      </p:cxnSp>
      <p:cxnSp>
        <p:nvCxnSpPr>
          <p:cNvPr id="165" name="Straight Connector 164">
            <a:extLst>
              <a:ext uri="{FF2B5EF4-FFF2-40B4-BE49-F238E27FC236}">
                <a16:creationId xmlns:a16="http://schemas.microsoft.com/office/drawing/2014/main" id="{8A30AF76-4C64-4DC2-AC85-AB74CC691D7A}"/>
              </a:ext>
            </a:extLst>
          </p:cNvPr>
          <p:cNvCxnSpPr>
            <a:cxnSpLocks/>
            <a:stCxn id="157" idx="2"/>
            <a:endCxn id="154" idx="6"/>
          </p:cNvCxnSpPr>
          <p:nvPr/>
        </p:nvCxnSpPr>
        <p:spPr>
          <a:xfrm flipH="1" flipV="1">
            <a:off x="2452099" y="1344035"/>
            <a:ext cx="177714" cy="329162"/>
          </a:xfrm>
          <a:prstGeom prst="line">
            <a:avLst/>
          </a:prstGeom>
          <a:noFill/>
          <a:ln w="9525" cap="flat" cmpd="sng" algn="ctr">
            <a:solidFill>
              <a:srgbClr val="505050"/>
            </a:solidFill>
            <a:prstDash val="solid"/>
            <a:headEnd type="none"/>
            <a:tailEnd type="none"/>
          </a:ln>
          <a:effectLst/>
        </p:spPr>
      </p:cxnSp>
      <p:cxnSp>
        <p:nvCxnSpPr>
          <p:cNvPr id="170" name="Straight Connector 169">
            <a:extLst>
              <a:ext uri="{FF2B5EF4-FFF2-40B4-BE49-F238E27FC236}">
                <a16:creationId xmlns:a16="http://schemas.microsoft.com/office/drawing/2014/main" id="{D2B72D3D-E3BB-45AC-AB0D-B5D2ACAE9519}"/>
              </a:ext>
            </a:extLst>
          </p:cNvPr>
          <p:cNvCxnSpPr>
            <a:cxnSpLocks/>
            <a:stCxn id="158" idx="1"/>
            <a:endCxn id="155" idx="6"/>
          </p:cNvCxnSpPr>
          <p:nvPr/>
        </p:nvCxnSpPr>
        <p:spPr>
          <a:xfrm flipH="1" flipV="1">
            <a:off x="2452099" y="1869686"/>
            <a:ext cx="233217" cy="260089"/>
          </a:xfrm>
          <a:prstGeom prst="line">
            <a:avLst/>
          </a:prstGeom>
          <a:noFill/>
          <a:ln w="9525" cap="flat" cmpd="sng" algn="ctr">
            <a:solidFill>
              <a:srgbClr val="505050"/>
            </a:solidFill>
            <a:prstDash val="solid"/>
            <a:headEnd type="none"/>
            <a:tailEnd type="none"/>
          </a:ln>
          <a:effectLst/>
        </p:spPr>
      </p:cxnSp>
      <p:cxnSp>
        <p:nvCxnSpPr>
          <p:cNvPr id="172" name="Straight Connector 171">
            <a:extLst>
              <a:ext uri="{FF2B5EF4-FFF2-40B4-BE49-F238E27FC236}">
                <a16:creationId xmlns:a16="http://schemas.microsoft.com/office/drawing/2014/main" id="{383525C8-5CB4-4C85-9BD2-5F91E29B7F6E}"/>
              </a:ext>
            </a:extLst>
          </p:cNvPr>
          <p:cNvCxnSpPr>
            <a:cxnSpLocks/>
            <a:stCxn id="158" idx="1"/>
            <a:endCxn id="154" idx="6"/>
          </p:cNvCxnSpPr>
          <p:nvPr/>
        </p:nvCxnSpPr>
        <p:spPr>
          <a:xfrm flipH="1" flipV="1">
            <a:off x="2452099" y="1344035"/>
            <a:ext cx="233217" cy="785740"/>
          </a:xfrm>
          <a:prstGeom prst="line">
            <a:avLst/>
          </a:prstGeom>
          <a:noFill/>
          <a:ln w="9525" cap="flat" cmpd="sng" algn="ctr">
            <a:solidFill>
              <a:srgbClr val="505050"/>
            </a:solidFill>
            <a:prstDash val="solid"/>
            <a:headEnd type="none"/>
            <a:tailEnd type="none"/>
          </a:ln>
          <a:effectLst/>
        </p:spPr>
      </p:cxnSp>
      <p:cxnSp>
        <p:nvCxnSpPr>
          <p:cNvPr id="173" name="Straight Connector 172">
            <a:extLst>
              <a:ext uri="{FF2B5EF4-FFF2-40B4-BE49-F238E27FC236}">
                <a16:creationId xmlns:a16="http://schemas.microsoft.com/office/drawing/2014/main" id="{747EDD0D-5555-4A9A-BF42-84B2A6C9FD0F}"/>
              </a:ext>
            </a:extLst>
          </p:cNvPr>
          <p:cNvCxnSpPr>
            <a:cxnSpLocks/>
            <a:stCxn id="159" idx="2"/>
            <a:endCxn id="156" idx="5"/>
          </p:cNvCxnSpPr>
          <p:nvPr/>
        </p:nvCxnSpPr>
        <p:spPr>
          <a:xfrm flipH="1" flipV="1">
            <a:off x="2970572" y="1252273"/>
            <a:ext cx="240367" cy="91762"/>
          </a:xfrm>
          <a:prstGeom prst="line">
            <a:avLst/>
          </a:prstGeom>
          <a:noFill/>
          <a:ln w="9525" cap="flat" cmpd="sng" algn="ctr">
            <a:solidFill>
              <a:srgbClr val="505050"/>
            </a:solidFill>
            <a:prstDash val="solid"/>
            <a:headEnd type="none"/>
            <a:tailEnd type="none"/>
          </a:ln>
          <a:effectLst/>
        </p:spPr>
      </p:cxnSp>
      <p:cxnSp>
        <p:nvCxnSpPr>
          <p:cNvPr id="174" name="Straight Connector 173">
            <a:extLst>
              <a:ext uri="{FF2B5EF4-FFF2-40B4-BE49-F238E27FC236}">
                <a16:creationId xmlns:a16="http://schemas.microsoft.com/office/drawing/2014/main" id="{5521FF4C-05F0-454C-90FF-EE89489C257C}"/>
              </a:ext>
            </a:extLst>
          </p:cNvPr>
          <p:cNvCxnSpPr>
            <a:cxnSpLocks/>
            <a:stCxn id="160" idx="2"/>
            <a:endCxn id="156" idx="5"/>
          </p:cNvCxnSpPr>
          <p:nvPr/>
        </p:nvCxnSpPr>
        <p:spPr>
          <a:xfrm flipH="1" flipV="1">
            <a:off x="2970572" y="1252273"/>
            <a:ext cx="240367" cy="617413"/>
          </a:xfrm>
          <a:prstGeom prst="line">
            <a:avLst/>
          </a:prstGeom>
          <a:noFill/>
          <a:ln w="9525" cap="flat" cmpd="sng" algn="ctr">
            <a:solidFill>
              <a:srgbClr val="505050"/>
            </a:solidFill>
            <a:prstDash val="solid"/>
            <a:headEnd type="none"/>
            <a:tailEnd type="none"/>
          </a:ln>
          <a:effectLst/>
        </p:spPr>
      </p:cxnSp>
      <p:cxnSp>
        <p:nvCxnSpPr>
          <p:cNvPr id="175" name="Straight Connector 174">
            <a:extLst>
              <a:ext uri="{FF2B5EF4-FFF2-40B4-BE49-F238E27FC236}">
                <a16:creationId xmlns:a16="http://schemas.microsoft.com/office/drawing/2014/main" id="{7462B509-BEB7-4397-ADA4-9EF4F96B47E2}"/>
              </a:ext>
            </a:extLst>
          </p:cNvPr>
          <p:cNvCxnSpPr>
            <a:cxnSpLocks/>
            <a:stCxn id="159" idx="2"/>
            <a:endCxn id="157" idx="6"/>
          </p:cNvCxnSpPr>
          <p:nvPr/>
        </p:nvCxnSpPr>
        <p:spPr>
          <a:xfrm flipH="1">
            <a:off x="3033225" y="1344035"/>
            <a:ext cx="177714" cy="329162"/>
          </a:xfrm>
          <a:prstGeom prst="line">
            <a:avLst/>
          </a:prstGeom>
          <a:noFill/>
          <a:ln w="9525" cap="flat" cmpd="sng" algn="ctr">
            <a:solidFill>
              <a:srgbClr val="505050"/>
            </a:solidFill>
            <a:prstDash val="solid"/>
            <a:headEnd type="none"/>
            <a:tailEnd type="none"/>
          </a:ln>
          <a:effectLst/>
        </p:spPr>
      </p:cxnSp>
      <p:cxnSp>
        <p:nvCxnSpPr>
          <p:cNvPr id="176" name="Straight Connector 175">
            <a:extLst>
              <a:ext uri="{FF2B5EF4-FFF2-40B4-BE49-F238E27FC236}">
                <a16:creationId xmlns:a16="http://schemas.microsoft.com/office/drawing/2014/main" id="{1BF7F093-DBE6-466D-A07E-2752B10A2F45}"/>
              </a:ext>
            </a:extLst>
          </p:cNvPr>
          <p:cNvCxnSpPr>
            <a:cxnSpLocks/>
            <a:endCxn id="157" idx="6"/>
          </p:cNvCxnSpPr>
          <p:nvPr/>
        </p:nvCxnSpPr>
        <p:spPr>
          <a:xfrm flipH="1" flipV="1">
            <a:off x="3033225" y="1673197"/>
            <a:ext cx="177714" cy="213371"/>
          </a:xfrm>
          <a:prstGeom prst="line">
            <a:avLst/>
          </a:prstGeom>
          <a:noFill/>
          <a:ln w="9525" cap="flat" cmpd="sng" algn="ctr">
            <a:solidFill>
              <a:srgbClr val="505050"/>
            </a:solidFill>
            <a:prstDash val="solid"/>
            <a:headEnd type="none"/>
            <a:tailEnd type="none"/>
          </a:ln>
          <a:effectLst/>
        </p:spPr>
      </p:cxnSp>
      <p:cxnSp>
        <p:nvCxnSpPr>
          <p:cNvPr id="178" name="Straight Connector 177">
            <a:extLst>
              <a:ext uri="{FF2B5EF4-FFF2-40B4-BE49-F238E27FC236}">
                <a16:creationId xmlns:a16="http://schemas.microsoft.com/office/drawing/2014/main" id="{4E7998BC-197C-4F53-BB41-01DA771ABC47}"/>
              </a:ext>
            </a:extLst>
          </p:cNvPr>
          <p:cNvCxnSpPr>
            <a:cxnSpLocks/>
            <a:stCxn id="160" idx="2"/>
            <a:endCxn id="158" idx="7"/>
          </p:cNvCxnSpPr>
          <p:nvPr/>
        </p:nvCxnSpPr>
        <p:spPr>
          <a:xfrm flipH="1">
            <a:off x="2970572" y="1869686"/>
            <a:ext cx="240367" cy="260089"/>
          </a:xfrm>
          <a:prstGeom prst="line">
            <a:avLst/>
          </a:prstGeom>
          <a:noFill/>
          <a:ln w="9525" cap="flat" cmpd="sng" algn="ctr">
            <a:solidFill>
              <a:srgbClr val="505050"/>
            </a:solidFill>
            <a:prstDash val="solid"/>
            <a:headEnd type="none"/>
            <a:tailEnd type="none"/>
          </a:ln>
          <a:effectLst/>
        </p:spPr>
      </p:cxnSp>
      <p:cxnSp>
        <p:nvCxnSpPr>
          <p:cNvPr id="179" name="Straight Connector 178">
            <a:extLst>
              <a:ext uri="{FF2B5EF4-FFF2-40B4-BE49-F238E27FC236}">
                <a16:creationId xmlns:a16="http://schemas.microsoft.com/office/drawing/2014/main" id="{9F1E3BD5-B85A-48A9-8510-4AA56DAE5645}"/>
              </a:ext>
            </a:extLst>
          </p:cNvPr>
          <p:cNvCxnSpPr>
            <a:cxnSpLocks/>
            <a:stCxn id="159" idx="2"/>
            <a:endCxn id="158" idx="7"/>
          </p:cNvCxnSpPr>
          <p:nvPr/>
        </p:nvCxnSpPr>
        <p:spPr>
          <a:xfrm flipH="1">
            <a:off x="2970572" y="1344035"/>
            <a:ext cx="240367" cy="785740"/>
          </a:xfrm>
          <a:prstGeom prst="line">
            <a:avLst/>
          </a:prstGeom>
          <a:noFill/>
          <a:ln w="9525" cap="flat" cmpd="sng" algn="ctr">
            <a:solidFill>
              <a:srgbClr val="505050"/>
            </a:solidFill>
            <a:prstDash val="solid"/>
            <a:headEnd type="none"/>
            <a:tailEnd type="none"/>
          </a:ln>
          <a:effectLst/>
        </p:spPr>
      </p:cxnSp>
      <p:cxnSp>
        <p:nvCxnSpPr>
          <p:cNvPr id="180" name="Connector: Elbow 179">
            <a:extLst>
              <a:ext uri="{FF2B5EF4-FFF2-40B4-BE49-F238E27FC236}">
                <a16:creationId xmlns:a16="http://schemas.microsoft.com/office/drawing/2014/main" id="{75F66C1E-7D8B-4DAD-938D-68120E0EB523}"/>
              </a:ext>
            </a:extLst>
          </p:cNvPr>
          <p:cNvCxnSpPr>
            <a:cxnSpLocks/>
            <a:stCxn id="109" idx="3"/>
            <a:endCxn id="94"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1534880-AF73-4DEC-AD0B-1E371C12C7D7}"/>
              </a:ext>
            </a:extLst>
          </p:cNvPr>
          <p:cNvSpPr/>
          <p:nvPr/>
        </p:nvSpPr>
        <p:spPr>
          <a:xfrm>
            <a:off x="7570073" y="1071449"/>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3" name="Straight Arrow Connector 222">
            <a:extLst>
              <a:ext uri="{FF2B5EF4-FFF2-40B4-BE49-F238E27FC236}">
                <a16:creationId xmlns:a16="http://schemas.microsoft.com/office/drawing/2014/main" id="{38859DF5-727C-4B53-9F6D-4AFF581ACA75}"/>
              </a:ext>
            </a:extLst>
          </p:cNvPr>
          <p:cNvCxnSpPr>
            <a:cxnSpLocks/>
            <a:stCxn id="258" idx="2"/>
            <a:endCxn id="149" idx="0"/>
          </p:cNvCxnSpPr>
          <p:nvPr/>
        </p:nvCxnSpPr>
        <p:spPr>
          <a:xfrm>
            <a:off x="10343841" y="2051631"/>
            <a:ext cx="6863" cy="141726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99F063B8-D1C5-43A5-8B74-7319EEBD31A1}"/>
              </a:ext>
            </a:extLst>
          </p:cNvPr>
          <p:cNvCxnSpPr>
            <a:cxnSpLocks/>
            <a:stCxn id="149" idx="6"/>
            <a:endCxn id="230" idx="2"/>
          </p:cNvCxnSpPr>
          <p:nvPr/>
        </p:nvCxnSpPr>
        <p:spPr>
          <a:xfrm flipV="1">
            <a:off x="10598870" y="2333615"/>
            <a:ext cx="883094" cy="137909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D501040C-A359-4031-A193-B81636F212FE}"/>
              </a:ext>
            </a:extLst>
          </p:cNvPr>
          <p:cNvSpPr/>
          <p:nvPr/>
        </p:nvSpPr>
        <p:spPr>
          <a:xfrm>
            <a:off x="11210612" y="1790911"/>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TextBox 231">
            <a:extLst>
              <a:ext uri="{FF2B5EF4-FFF2-40B4-BE49-F238E27FC236}">
                <a16:creationId xmlns:a16="http://schemas.microsoft.com/office/drawing/2014/main" id="{0BAC1507-4DDB-4DE0-80F6-DD9BEF5CD8BE}"/>
              </a:ext>
            </a:extLst>
          </p:cNvPr>
          <p:cNvSpPr txBox="1"/>
          <p:nvPr/>
        </p:nvSpPr>
        <p:spPr>
          <a:xfrm>
            <a:off x="11258347" y="1847293"/>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cxnSp>
        <p:nvCxnSpPr>
          <p:cNvPr id="240" name="Straight Arrow Connector 239">
            <a:extLst>
              <a:ext uri="{FF2B5EF4-FFF2-40B4-BE49-F238E27FC236}">
                <a16:creationId xmlns:a16="http://schemas.microsoft.com/office/drawing/2014/main" id="{78C6FC16-775B-4DC0-B1DB-65B65F426179}"/>
              </a:ext>
            </a:extLst>
          </p:cNvPr>
          <p:cNvCxnSpPr>
            <a:cxnSpLocks/>
            <a:endCxn id="149" idx="4"/>
          </p:cNvCxnSpPr>
          <p:nvPr/>
        </p:nvCxnSpPr>
        <p:spPr>
          <a:xfrm flipV="1">
            <a:off x="10350704" y="3956529"/>
            <a:ext cx="0" cy="126467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Slide Number Placeholder 1">
            <a:extLst>
              <a:ext uri="{FF2B5EF4-FFF2-40B4-BE49-F238E27FC236}">
                <a16:creationId xmlns:a16="http://schemas.microsoft.com/office/drawing/2014/main" id="{16AA9A22-5EEA-4627-BF23-7DD0025EA93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65</a:t>
            </a:fld>
            <a:endParaRPr lang="en-US">
              <a:solidFill>
                <a:srgbClr val="505050">
                  <a:tint val="75000"/>
                </a:srgbClr>
              </a:solidFill>
              <a:latin typeface="Segoe UI"/>
            </a:endParaRPr>
          </a:p>
        </p:txBody>
      </p:sp>
    </p:spTree>
    <p:extLst>
      <p:ext uri="{BB962C8B-B14F-4D97-AF65-F5344CB8AC3E}">
        <p14:creationId xmlns:p14="http://schemas.microsoft.com/office/powerpoint/2010/main" val="2322167228"/>
      </p:ext>
    </p:extLst>
  </p:cSld>
  <p:clrMapOvr>
    <a:masterClrMapping/>
  </p:clrMapOvr>
  <mc:AlternateContent xmlns:mc="http://schemas.openxmlformats.org/markup-compatibility/2006" xmlns:p14="http://schemas.microsoft.com/office/powerpoint/2010/main">
    <mc:Choice Requires="p14">
      <p:transition spd="slow" p14:dur="2000" advTm="3771"/>
    </mc:Choice>
    <mc:Fallback xmlns="">
      <p:transition spd="slow" advTm="3771"/>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865" y="839033"/>
            <a:ext cx="12192000" cy="5837465"/>
          </a:xfrm>
        </p:spPr>
        <p:txBody>
          <a:bodyPr vert="horz" wrap="square" lIns="146304" tIns="91440" rIns="146304" bIns="91440" rtlCol="0" anchor="t">
            <a:noAutofit/>
          </a:bodyPr>
          <a:lstStyle/>
          <a:p>
            <a:pPr marL="335915" indent="-335915">
              <a:lnSpc>
                <a:spcPct val="110000"/>
              </a:lnSpc>
            </a:pPr>
            <a:r>
              <a:rPr lang="en-US" sz="3600">
                <a:cs typeface="Segoe UI Light"/>
              </a:rPr>
              <a:t>Privacy concerns prevent us from sharing our private data:</a:t>
            </a:r>
          </a:p>
          <a:p>
            <a:pPr marL="572461" lvl="1" indent="-335915">
              <a:lnSpc>
                <a:spcPct val="110000"/>
              </a:lnSpc>
            </a:pPr>
            <a:r>
              <a:rPr lang="en-US" sz="2032">
                <a:cs typeface="Segoe UI Light"/>
              </a:rPr>
              <a:t>medical history, dental history, phone number, address, current location, web activities, etc.</a:t>
            </a:r>
          </a:p>
          <a:p>
            <a:pPr marL="335915" indent="-335915">
              <a:lnSpc>
                <a:spcPct val="110000"/>
              </a:lnSpc>
            </a:pPr>
            <a:r>
              <a:rPr lang="en-US" sz="3600">
                <a:cs typeface="Segoe UI Light"/>
              </a:rPr>
              <a:t>Legislative directives: 	GDPR (EU), PIPEDA (Canada), etc.</a:t>
            </a:r>
          </a:p>
          <a:p>
            <a:pPr marL="335915" indent="-335915">
              <a:lnSpc>
                <a:spcPct val="110000"/>
              </a:lnSpc>
            </a:pPr>
            <a:r>
              <a:rPr lang="en-US" sz="3600">
                <a:cs typeface="Segoe UI Light"/>
              </a:rPr>
              <a:t>Indirect access to data via ML can reveal sensitive information: </a:t>
            </a:r>
          </a:p>
          <a:p>
            <a:pPr marL="572461" lvl="1" indent="-335915">
              <a:lnSpc>
                <a:spcPct val="110000"/>
              </a:lnSpc>
            </a:pPr>
            <a:r>
              <a:rPr lang="en-US" sz="2032">
                <a:cs typeface="Segoe UI Light"/>
              </a:rPr>
              <a:t>membership inference – determine if a given record was in a model’s training dataset.</a:t>
            </a:r>
          </a:p>
          <a:p>
            <a:pPr marL="572461" lvl="1" indent="-335915">
              <a:lnSpc>
                <a:spcPct val="110000"/>
              </a:lnSpc>
            </a:pPr>
            <a:r>
              <a:rPr lang="en-US" sz="2032">
                <a:cs typeface="Segoe UI Light"/>
              </a:rPr>
              <a:t>secret sharer – shows that we can extract SSN (Social Security Number) used for training a model.</a:t>
            </a:r>
          </a:p>
          <a:p>
            <a:pPr marL="335915" indent="-335915">
              <a:lnSpc>
                <a:spcPct val="110000"/>
              </a:lnSpc>
            </a:pPr>
            <a:r>
              <a:rPr lang="en-US" sz="3600">
                <a:cs typeface="Segoe UI Light"/>
              </a:rPr>
              <a:t>Hospital &amp; banks would like to collaborate</a:t>
            </a:r>
            <a:r>
              <a:rPr lang="pl-PL" sz="3600">
                <a:cs typeface="Segoe UI Light"/>
              </a:rPr>
              <a:t>:</a:t>
            </a:r>
            <a:endParaRPr lang="en-US" sz="3600">
              <a:cs typeface="Segoe UI Light"/>
            </a:endParaRPr>
          </a:p>
          <a:p>
            <a:pPr marL="572461" lvl="1" indent="-335915">
              <a:lnSpc>
                <a:spcPct val="110000"/>
              </a:lnSpc>
            </a:pPr>
            <a:r>
              <a:rPr lang="en-US" sz="2032">
                <a:cs typeface="Segoe UI Light"/>
              </a:rPr>
              <a:t>They cannot combine their data in a single location.</a:t>
            </a:r>
          </a:p>
          <a:p>
            <a:pPr marL="572461" lvl="1" indent="-335915">
              <a:lnSpc>
                <a:spcPct val="110000"/>
              </a:lnSpc>
            </a:pPr>
            <a:r>
              <a:rPr lang="en-US" sz="2032">
                <a:cs typeface="Segoe UI Light"/>
              </a:rPr>
              <a:t>The data cannot be shared between them.</a:t>
            </a:r>
          </a:p>
          <a:p>
            <a:pPr marL="572461" lvl="1" indent="-335915">
              <a:lnSpc>
                <a:spcPct val="110000"/>
              </a:lnSpc>
            </a:pPr>
            <a:r>
              <a:rPr lang="en-US" sz="2032">
                <a:cs typeface="Segoe UI Light"/>
              </a:rPr>
              <a:t>They cannot collaborate or share predictions of their ML models.  </a:t>
            </a: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Motivation</a:t>
            </a: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126491586"/>
      </p:ext>
    </p:extLst>
  </p:cSld>
  <p:clrMapOvr>
    <a:masterClrMapping/>
  </p:clrMapOvr>
  <p:transition advTm="39483">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2398955"/>
                <a:ext cx="12192000" cy="4458557"/>
              </a:xfrm>
            </p:spPr>
            <p:txBody>
              <a:bodyPr>
                <a:noAutofit/>
              </a:bodyPr>
              <a:lstStyle/>
              <a:p>
                <a:pPr marL="0" indent="0">
                  <a:lnSpc>
                    <a:spcPct val="110000"/>
                  </a:lnSpc>
                  <a:buNone/>
                </a:pPr>
                <a:r>
                  <a:rPr lang="en-CA" b="1"/>
                  <a:t>Differential Privacy</a:t>
                </a:r>
                <a:r>
                  <a:rPr lang="en-CA"/>
                  <a:t>: a randomized mechanism </a:t>
                </a:r>
                <a14:m>
                  <m:oMath xmlns:m="http://schemas.openxmlformats.org/officeDocument/2006/math">
                    <m:r>
                      <a:rPr lang="en-US" b="0" i="1" smtClean="0">
                        <a:latin typeface="Cambria Math" panose="02040503050406030204" pitchFamily="18" charset="0"/>
                      </a:rPr>
                      <m:t>𝑀</m:t>
                    </m:r>
                  </m:oMath>
                </a14:m>
                <a:r>
                  <a:rPr lang="en-CA"/>
                  <a:t> with domain </a:t>
                </a:r>
                <a14:m>
                  <m:oMath xmlns:m="http://schemas.openxmlformats.org/officeDocument/2006/math">
                    <m:r>
                      <a:rPr lang="en-US" b="0" i="1" smtClean="0">
                        <a:latin typeface="Cambria Math" panose="02040503050406030204" pitchFamily="18" charset="0"/>
                      </a:rPr>
                      <m:t>𝐷</m:t>
                    </m:r>
                  </m:oMath>
                </a14:m>
                <a:r>
                  <a:rPr lang="en-CA"/>
                  <a:t> and range </a:t>
                </a:r>
                <a14:m>
                  <m:oMath xmlns:m="http://schemas.openxmlformats.org/officeDocument/2006/math">
                    <m:r>
                      <a:rPr lang="en-US" b="0" i="1" smtClean="0">
                        <a:latin typeface="Cambria Math" panose="02040503050406030204" pitchFamily="18" charset="0"/>
                      </a:rPr>
                      <m:t>𝑅</m:t>
                    </m:r>
                  </m:oMath>
                </a14:m>
                <a:r>
                  <a:rPr lang="en-CA"/>
                  <a:t> satisfies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oMath>
                </a14:m>
                <a:r>
                  <a:rPr lang="el-GR"/>
                  <a:t>-</a:t>
                </a:r>
                <a:r>
                  <a:rPr lang="en-CA"/>
                  <a:t>differential privacy if for any subset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oMath>
                </a14:m>
                <a:r>
                  <a:rPr lang="en-CA"/>
                  <a:t> and any adjacent datasets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𝐷</m:t>
                    </m:r>
                  </m:oMath>
                </a14:m>
                <a:r>
                  <a:rPr lang="en-CA"/>
                  <a:t>, i.e.,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e>
                        </m:d>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1</m:t>
                    </m:r>
                  </m:oMath>
                </a14:m>
                <a:r>
                  <a:rPr lang="en-CA"/>
                  <a:t>, the following inequality holds:</a:t>
                </a:r>
              </a:p>
              <a:p>
                <a:pPr marL="0" indent="0">
                  <a:lnSpc>
                    <a:spcPct val="110000"/>
                  </a:lnSpc>
                  <a:buNone/>
                </a:pPr>
                <a:endParaRPr lang="en-CA"/>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sz="4000" i="1" smtClean="0">
                              <a:latin typeface="Cambria Math" panose="02040503050406030204" pitchFamily="18" charset="0"/>
                            </a:rPr>
                          </m:ctrlPr>
                        </m:funcPr>
                        <m:fName>
                          <m:r>
                            <m:rPr>
                              <m:sty m:val="p"/>
                            </m:rPr>
                            <a:rPr lang="en-US" sz="4000" b="0" i="0" smtClean="0">
                              <a:latin typeface="Cambria Math" panose="02040503050406030204" pitchFamily="18" charset="0"/>
                            </a:rPr>
                            <m:t>Pr</m:t>
                          </m:r>
                        </m:fName>
                        <m:e>
                          <m:d>
                            <m:dPr>
                              <m:begChr m:val="["/>
                              <m:endChr m:val="]"/>
                              <m:ctrlPr>
                                <a:rPr lang="en-US" sz="4000" i="1" smtClean="0">
                                  <a:latin typeface="Cambria Math" panose="02040503050406030204" pitchFamily="18" charset="0"/>
                                </a:rPr>
                              </m:ctrlPr>
                            </m:dPr>
                            <m:e>
                              <m:r>
                                <a:rPr lang="en-US" sz="4000" b="0" i="1" smtClean="0">
                                  <a:latin typeface="Cambria Math" panose="02040503050406030204" pitchFamily="18" charset="0"/>
                                </a:rPr>
                                <m:t>𝑀</m:t>
                              </m:r>
                              <m:d>
                                <m:dPr>
                                  <m:ctrlPr>
                                    <a:rPr lang="en-US" sz="4000" i="1" smtClean="0">
                                      <a:latin typeface="Cambria Math" panose="02040503050406030204" pitchFamily="18" charset="0"/>
                                    </a:rPr>
                                  </m:ctrlPr>
                                </m:dPr>
                                <m:e>
                                  <m:r>
                                    <a:rPr lang="en-US" sz="4000" b="0" i="1" smtClean="0">
                                      <a:latin typeface="Cambria Math" panose="02040503050406030204" pitchFamily="18" charset="0"/>
                                    </a:rPr>
                                    <m:t>𝑑</m:t>
                                  </m:r>
                                </m:e>
                              </m:d>
                              <m:r>
                                <a:rPr lang="en-US" sz="4000" b="0" i="1" smtClean="0">
                                  <a:latin typeface="Cambria Math" panose="02040503050406030204" pitchFamily="18" charset="0"/>
                                </a:rPr>
                                <m:t>∈</m:t>
                              </m:r>
                              <m:r>
                                <a:rPr lang="en-US" sz="4000" b="0" i="1" smtClean="0">
                                  <a:latin typeface="Cambria Math" panose="02040503050406030204" pitchFamily="18" charset="0"/>
                                </a:rPr>
                                <m:t>𝑆</m:t>
                              </m:r>
                            </m:e>
                          </m:d>
                        </m:e>
                      </m:func>
                      <m:r>
                        <a:rPr lang="en-US" sz="4000" b="0" i="1" smtClean="0">
                          <a:latin typeface="Cambria Math" panose="02040503050406030204" pitchFamily="18" charset="0"/>
                        </a:rPr>
                        <m:t>≤</m:t>
                      </m:r>
                      <m:sSup>
                        <m:sSupPr>
                          <m:ctrlPr>
                            <a:rPr lang="en-US" sz="4000" i="1" smtClean="0">
                              <a:latin typeface="Cambria Math" panose="02040503050406030204" pitchFamily="18" charset="0"/>
                            </a:rPr>
                          </m:ctrlPr>
                        </m:sSupPr>
                        <m:e>
                          <m:r>
                            <a:rPr lang="en-US" sz="4000" b="0" i="1" smtClean="0">
                              <a:latin typeface="Cambria Math" panose="02040503050406030204" pitchFamily="18" charset="0"/>
                            </a:rPr>
                            <m:t>𝑒</m:t>
                          </m:r>
                        </m:e>
                        <m:sup>
                          <m:r>
                            <a:rPr lang="en-US" sz="4000" b="0" i="1" smtClean="0">
                              <a:latin typeface="Cambria Math" panose="02040503050406030204" pitchFamily="18" charset="0"/>
                            </a:rPr>
                            <m:t>𝜖</m:t>
                          </m:r>
                        </m:sup>
                      </m:sSup>
                      <m:func>
                        <m:funcPr>
                          <m:ctrlPr>
                            <a:rPr lang="en-US" sz="4000" i="1" smtClean="0">
                              <a:latin typeface="Cambria Math" panose="02040503050406030204" pitchFamily="18" charset="0"/>
                            </a:rPr>
                          </m:ctrlPr>
                        </m:funcPr>
                        <m:fName>
                          <m:r>
                            <m:rPr>
                              <m:sty m:val="p"/>
                            </m:rPr>
                            <a:rPr lang="en-US" sz="4000" b="0" i="0" smtClean="0">
                              <a:latin typeface="Cambria Math" panose="02040503050406030204" pitchFamily="18" charset="0"/>
                            </a:rPr>
                            <m:t>Pr</m:t>
                          </m:r>
                        </m:fName>
                        <m:e>
                          <m:d>
                            <m:dPr>
                              <m:begChr m:val="["/>
                              <m:endChr m:val="]"/>
                              <m:ctrlPr>
                                <a:rPr lang="en-US" sz="4000" i="1" smtClean="0">
                                  <a:latin typeface="Cambria Math" panose="02040503050406030204" pitchFamily="18" charset="0"/>
                                </a:rPr>
                              </m:ctrlPr>
                            </m:dPr>
                            <m:e>
                              <m:r>
                                <a:rPr lang="en-US" sz="4000" b="0" i="1" smtClean="0">
                                  <a:latin typeface="Cambria Math" panose="02040503050406030204" pitchFamily="18" charset="0"/>
                                </a:rPr>
                                <m:t>𝑀</m:t>
                              </m:r>
                              <m:d>
                                <m:dPr>
                                  <m:ctrlPr>
                                    <a:rPr lang="en-US" sz="4000" i="1" smtClean="0">
                                      <a:latin typeface="Cambria Math" panose="02040503050406030204" pitchFamily="18" charset="0"/>
                                    </a:rPr>
                                  </m:ctrlPr>
                                </m:dPr>
                                <m:e>
                                  <m:sSup>
                                    <m:sSupPr>
                                      <m:ctrlPr>
                                        <a:rPr lang="en-US" sz="4000" i="1" smtClean="0">
                                          <a:latin typeface="Cambria Math" panose="02040503050406030204" pitchFamily="18" charset="0"/>
                                        </a:rPr>
                                      </m:ctrlPr>
                                    </m:sSupPr>
                                    <m:e>
                                      <m:r>
                                        <a:rPr lang="en-US" sz="4000" b="0" i="1" smtClean="0">
                                          <a:latin typeface="Cambria Math" panose="02040503050406030204" pitchFamily="18" charset="0"/>
                                        </a:rPr>
                                        <m:t>𝑑</m:t>
                                      </m:r>
                                    </m:e>
                                    <m:sup>
                                      <m:r>
                                        <a:rPr lang="en-US" sz="4000" b="0" i="1" smtClean="0">
                                          <a:latin typeface="Cambria Math" panose="02040503050406030204" pitchFamily="18" charset="0"/>
                                        </a:rPr>
                                        <m:t>′</m:t>
                                      </m:r>
                                    </m:sup>
                                  </m:sSup>
                                </m:e>
                              </m:d>
                              <m:r>
                                <a:rPr lang="en-US" sz="4000" b="0" i="1" smtClean="0">
                                  <a:latin typeface="Cambria Math" panose="02040503050406030204" pitchFamily="18" charset="0"/>
                                </a:rPr>
                                <m:t>∈</m:t>
                              </m:r>
                              <m:r>
                                <a:rPr lang="en-US" sz="4000" b="0" i="1" smtClean="0">
                                  <a:latin typeface="Cambria Math" panose="02040503050406030204" pitchFamily="18" charset="0"/>
                                </a:rPr>
                                <m:t>𝑆</m:t>
                              </m:r>
                            </m:e>
                          </m:d>
                        </m:e>
                      </m:func>
                      <m:r>
                        <a:rPr lang="en-US" sz="4000" b="0" i="1" smtClean="0">
                          <a:latin typeface="Cambria Math" panose="02040503050406030204" pitchFamily="18" charset="0"/>
                        </a:rPr>
                        <m:t>+</m:t>
                      </m:r>
                      <m:r>
                        <a:rPr lang="en-US" sz="4000" b="0" i="1" smtClean="0">
                          <a:latin typeface="Cambria Math" panose="02040503050406030204" pitchFamily="18" charset="0"/>
                        </a:rPr>
                        <m:t>𝛿</m:t>
                      </m:r>
                    </m:oMath>
                  </m:oMathPara>
                </a14:m>
                <a:endParaRPr lang="en-US" sz="3200"/>
              </a:p>
            </p:txBody>
          </p:sp>
        </mc:Choice>
        <mc:Fallback xmlns="">
          <p:sp>
            <p:nvSpPr>
              <p:cNvPr id="5" name="Text Placeholder 4">
                <a:extLst>
                  <a:ext uri="{FF2B5EF4-FFF2-40B4-BE49-F238E27FC236}">
                    <a16:creationId xmlns:a16="http://schemas.microsoft.com/office/drawing/2014/main" id="{4EB0248F-3FDA-412F-82CE-EAF0AAF99DD0}"/>
                  </a:ext>
                </a:extLst>
              </p:cNvPr>
              <p:cNvSpPr>
                <a:spLocks noGrp="1" noRot="1" noChangeAspect="1" noMove="1" noResize="1" noEditPoints="1" noAdjustHandles="1" noChangeArrowheads="1" noChangeShapeType="1" noTextEdit="1"/>
              </p:cNvSpPr>
              <p:nvPr>
                <p:ph type="body" sz="quarter" idx="10"/>
              </p:nvPr>
            </p:nvSpPr>
            <p:spPr>
              <a:xfrm>
                <a:off x="0" y="2398955"/>
                <a:ext cx="12192000" cy="4458557"/>
              </a:xfr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fld id="{C141AF8B-0997-4AE9-B875-B7E2363D0751}" type="slidenum">
              <a:rPr lang="en-US" smtClean="0"/>
              <a:t>67</a:t>
            </a:fld>
            <a:endParaRPr lang="en-US"/>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294"/>
              <a:t>Differential Privacy in Machine Learning</a:t>
            </a:r>
          </a:p>
        </p:txBody>
      </p:sp>
      <p:sp>
        <p:nvSpPr>
          <p:cNvPr id="3" name="TextBox 2">
            <a:extLst>
              <a:ext uri="{FF2B5EF4-FFF2-40B4-BE49-F238E27FC236}">
                <a16:creationId xmlns:a16="http://schemas.microsoft.com/office/drawing/2014/main" id="{DB5970FF-03BC-4F01-9417-81C02E1BD6B3}"/>
              </a:ext>
            </a:extLst>
          </p:cNvPr>
          <p:cNvSpPr txBox="1"/>
          <p:nvPr/>
        </p:nvSpPr>
        <p:spPr>
          <a:xfrm>
            <a:off x="0" y="956943"/>
            <a:ext cx="12192000" cy="1336328"/>
          </a:xfrm>
          <a:prstGeom prst="rect">
            <a:avLst/>
          </a:prstGeom>
          <a:noFill/>
        </p:spPr>
        <p:txBody>
          <a:bodyPr wrap="square" lIns="182880" tIns="146304" rIns="182880" bIns="146304" rtlCol="0">
            <a:spAutoFit/>
          </a:bodyPr>
          <a:lstStyle/>
          <a:p>
            <a:pPr>
              <a:lnSpc>
                <a:spcPct val="110000"/>
              </a:lnSpc>
            </a:pPr>
            <a:r>
              <a:rPr lang="en-US" sz="3200" b="1">
                <a:gradFill>
                  <a:gsLst>
                    <a:gs pos="13869">
                      <a:schemeClr val="tx2"/>
                    </a:gs>
                    <a:gs pos="42000">
                      <a:schemeClr val="tx2"/>
                    </a:gs>
                  </a:gsLst>
                  <a:lin ang="5400000" scaled="0"/>
                </a:gradFill>
                <a:latin typeface="+mj-lt"/>
              </a:rPr>
              <a:t>Goal: </a:t>
            </a:r>
            <a:r>
              <a:rPr lang="en-US" sz="3200">
                <a:gradFill>
                  <a:gsLst>
                    <a:gs pos="13869">
                      <a:schemeClr val="tx2"/>
                    </a:gs>
                    <a:gs pos="42000">
                      <a:schemeClr val="tx2"/>
                    </a:gs>
                  </a:gsLst>
                  <a:lin ang="5400000" scaled="0"/>
                </a:gradFill>
                <a:latin typeface="+mj-lt"/>
              </a:rPr>
              <a:t>produce statistically indistinguishable outputs on any pair of datasets that only differ by any single data point.</a:t>
            </a:r>
          </a:p>
        </p:txBody>
      </p:sp>
    </p:spTree>
    <p:extLst>
      <p:ext uri="{BB962C8B-B14F-4D97-AF65-F5344CB8AC3E}">
        <p14:creationId xmlns:p14="http://schemas.microsoft.com/office/powerpoint/2010/main" val="190847064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900025"/>
                <a:ext cx="12192000" cy="1752384"/>
              </a:xfrm>
            </p:spPr>
            <p:txBody>
              <a:bodyPr>
                <a:noAutofit/>
              </a:bodyPr>
              <a:lstStyle/>
              <a:p>
                <a:pPr>
                  <a:lnSpc>
                    <a:spcPct val="110000"/>
                  </a:lnSpc>
                </a:pPr>
                <a:r>
                  <a:rPr lang="en-US" sz="3431"/>
                  <a:t>CaPC requires hundreds of parties (to obtain a single digit </a:t>
                </a:r>
                <a14:m>
                  <m:oMath xmlns:m="http://schemas.openxmlformats.org/officeDocument/2006/math">
                    <m:r>
                      <a:rPr lang="en-US" sz="3431" b="0" i="1" smtClean="0">
                        <a:latin typeface="Cambria Math" panose="02040503050406030204" pitchFamily="18" charset="0"/>
                      </a:rPr>
                      <m:t>𝜖</m:t>
                    </m:r>
                  </m:oMath>
                </a14:m>
                <a:r>
                  <a:rPr lang="en-US" sz="3431"/>
                  <a:t>). </a:t>
                </a:r>
              </a:p>
              <a:p>
                <a:pPr>
                  <a:lnSpc>
                    <a:spcPct val="110000"/>
                  </a:lnSpc>
                </a:pPr>
                <a:r>
                  <a:rPr lang="en-US" sz="3431"/>
                  <a:t>In practice, </a:t>
                </a:r>
                <a:r>
                  <a:rPr lang="pl-PL" sz="3431"/>
                  <a:t>we </a:t>
                </a:r>
                <a:r>
                  <a:rPr lang="en-US" sz="3431"/>
                  <a:t>expect much</a:t>
                </a:r>
                <a:r>
                  <a:rPr lang="pl-PL" sz="3431"/>
                  <a:t> fewer paties (about 10)</a:t>
                </a:r>
                <a:r>
                  <a:rPr lang="en-US" sz="3431"/>
                  <a:t>.</a:t>
                </a:r>
              </a:p>
              <a:p>
                <a:pPr lvl="1">
                  <a:lnSpc>
                    <a:spcPct val="110000"/>
                  </a:lnSpc>
                </a:pPr>
                <a:r>
                  <a:rPr lang="en-US" sz="1863"/>
                  <a:t>How to tolerate more noise injected during aggregation with </a:t>
                </a:r>
                <a:r>
                  <a:rPr lang="pl-PL" sz="1863"/>
                  <a:t>a </a:t>
                </a:r>
                <a:r>
                  <a:rPr lang="en-US" sz="1863"/>
                  <a:t>small number of parties?</a:t>
                </a:r>
              </a:p>
            </p:txBody>
          </p:sp>
        </mc:Choice>
        <mc:Fallback xmlns="">
          <p:sp>
            <p:nvSpPr>
              <p:cNvPr id="5" name="Text Placeholder 4">
                <a:extLst>
                  <a:ext uri="{FF2B5EF4-FFF2-40B4-BE49-F238E27FC236}">
                    <a16:creationId xmlns:a16="http://schemas.microsoft.com/office/drawing/2014/main" id="{4EB0248F-3FDA-412F-82CE-EAF0AAF99DD0}"/>
                  </a:ext>
                </a:extLst>
              </p:cNvPr>
              <p:cNvSpPr>
                <a:spLocks noGrp="1" noRot="1" noChangeAspect="1" noMove="1" noResize="1" noEditPoints="1" noAdjustHandles="1" noChangeArrowheads="1" noChangeShapeType="1" noTextEdit="1"/>
              </p:cNvSpPr>
              <p:nvPr>
                <p:ph type="body" sz="quarter" idx="10"/>
              </p:nvPr>
            </p:nvSpPr>
            <p:spPr>
              <a:xfrm>
                <a:off x="0" y="900025"/>
                <a:ext cx="12192000" cy="1752384"/>
              </a:xfrm>
              <a:blipFill>
                <a:blip r:embed="rId3"/>
                <a:stretch>
                  <a:fillRect l="-600" b="-278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fld id="{C141AF8B-0997-4AE9-B875-B7E2363D0751}" type="slidenum">
              <a:rPr lang="en-US" smtClean="0"/>
              <a:t>68</a:t>
            </a:fld>
            <a:endParaRPr lang="en-US"/>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294"/>
              <a:t>How to decrease number of parties?</a:t>
            </a:r>
          </a:p>
        </p:txBody>
      </p:sp>
    </p:spTree>
    <p:extLst>
      <p:ext uri="{BB962C8B-B14F-4D97-AF65-F5344CB8AC3E}">
        <p14:creationId xmlns:p14="http://schemas.microsoft.com/office/powerpoint/2010/main" val="398777273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900025"/>
                <a:ext cx="12192000" cy="3879188"/>
              </a:xfrm>
            </p:spPr>
            <p:txBody>
              <a:bodyPr vert="horz" wrap="square" lIns="146304" tIns="91440" rIns="146304" bIns="91440" rtlCol="0" anchor="t">
                <a:noAutofit/>
              </a:bodyPr>
              <a:lstStyle/>
              <a:p>
                <a:pPr marL="335915" indent="-335915">
                  <a:lnSpc>
                    <a:spcPct val="110000"/>
                  </a:lnSpc>
                </a:pPr>
                <a:r>
                  <a:rPr lang="en-US" sz="3400"/>
                  <a:t>CaPC requires hundreds of parties </a:t>
                </a:r>
                <a:r>
                  <a:rPr lang="en-US" sz="3200"/>
                  <a:t>(to obtain a single digit </a:t>
                </a:r>
                <a14:m>
                  <m:oMath xmlns:m="http://schemas.openxmlformats.org/officeDocument/2006/math">
                    <m:r>
                      <a:rPr lang="en-US" sz="3200" b="0" i="1" smtClean="0">
                        <a:latin typeface="Cambria Math" panose="02040503050406030204" pitchFamily="18" charset="0"/>
                      </a:rPr>
                      <m:t>𝜖</m:t>
                    </m:r>
                  </m:oMath>
                </a14:m>
                <a:r>
                  <a:rPr lang="en-US" sz="3200"/>
                  <a:t>). </a:t>
                </a:r>
                <a:endParaRPr lang="en-US" sz="3400"/>
              </a:p>
              <a:p>
                <a:pPr marL="335915" indent="-335915">
                  <a:lnSpc>
                    <a:spcPct val="110000"/>
                  </a:lnSpc>
                </a:pPr>
                <a:r>
                  <a:rPr lang="en-US" sz="3400"/>
                  <a:t>In practice, </a:t>
                </a:r>
                <a:r>
                  <a:rPr lang="pl-PL" sz="3400"/>
                  <a:t>we </a:t>
                </a:r>
                <a:r>
                  <a:rPr lang="en-US" sz="3400"/>
                  <a:t>expect </a:t>
                </a:r>
                <a:r>
                  <a:rPr lang="pl-PL" sz="3400"/>
                  <a:t>much </a:t>
                </a:r>
                <a:r>
                  <a:rPr lang="en-US" sz="3400"/>
                  <a:t>fewer</a:t>
                </a:r>
                <a:r>
                  <a:rPr lang="pl-PL" sz="3400"/>
                  <a:t> </a:t>
                </a:r>
                <a:r>
                  <a:rPr lang="en-US" sz="3400"/>
                  <a:t>parties</a:t>
                </a:r>
                <a:r>
                  <a:rPr lang="pl-PL" sz="3400"/>
                  <a:t> (about 10)</a:t>
                </a:r>
                <a:r>
                  <a:rPr lang="en-US" sz="3400"/>
                  <a:t>.</a:t>
                </a:r>
                <a:endParaRPr lang="en-US" sz="3400">
                  <a:cs typeface="Segoe UI Light"/>
                </a:endParaRPr>
              </a:p>
              <a:p>
                <a:pPr marL="572135" lvl="1" indent="-236220">
                  <a:lnSpc>
                    <a:spcPct val="110000"/>
                  </a:lnSpc>
                </a:pPr>
                <a:r>
                  <a:rPr lang="en-US" sz="1863"/>
                  <a:t>How to tolerate more noise injected during aggregation with </a:t>
                </a:r>
                <a:r>
                  <a:rPr lang="pl-PL" sz="1863"/>
                  <a:t>a </a:t>
                </a:r>
                <a:r>
                  <a:rPr lang="en-US" sz="1863"/>
                  <a:t>small number of parties?</a:t>
                </a:r>
                <a:endParaRPr lang="en-US" sz="1863">
                  <a:cs typeface="Segoe UI"/>
                </a:endParaRPr>
              </a:p>
              <a:p>
                <a:pPr marL="335915" indent="-335915">
                  <a:lnSpc>
                    <a:spcPct val="110000"/>
                  </a:lnSpc>
                </a:pPr>
                <a:r>
                  <a:rPr lang="en-US" sz="3431"/>
                  <a:t>Physical parties generate virtual parties.</a:t>
                </a:r>
                <a:endParaRPr lang="en-US" sz="3431">
                  <a:cs typeface="Segoe UI Light"/>
                </a:endParaRPr>
              </a:p>
              <a:p>
                <a:pPr marL="335915" indent="-335915">
                  <a:lnSpc>
                    <a:spcPct val="110000"/>
                  </a:lnSpc>
                </a:pPr>
                <a:r>
                  <a:rPr lang="en-US" sz="3431"/>
                  <a:t>Train new models on data subdivided into disjoint partitions.</a:t>
                </a:r>
                <a:endParaRPr lang="en-US" sz="3431">
                  <a:cs typeface="Segoe UI Light"/>
                </a:endParaRPr>
              </a:p>
              <a:p>
                <a:pPr marL="335915" indent="-335915">
                  <a:lnSpc>
                    <a:spcPct val="110000"/>
                  </a:lnSpc>
                </a:pPr>
                <a:r>
                  <a:rPr lang="en-US" sz="3431"/>
                  <a:t>Select queries to answer using the original model.</a:t>
                </a:r>
                <a:endParaRPr lang="en-US" sz="3431">
                  <a:cs typeface="Segoe UI Light"/>
                </a:endParaRPr>
              </a:p>
            </p:txBody>
          </p:sp>
        </mc:Choice>
        <mc:Fallback xmlns="">
          <p:sp>
            <p:nvSpPr>
              <p:cNvPr id="5" name="Text Placeholder 4">
                <a:extLst>
                  <a:ext uri="{FF2B5EF4-FFF2-40B4-BE49-F238E27FC236}">
                    <a16:creationId xmlns:a16="http://schemas.microsoft.com/office/drawing/2014/main" id="{4EB0248F-3FDA-412F-82CE-EAF0AAF99DD0}"/>
                  </a:ext>
                </a:extLst>
              </p:cNvPr>
              <p:cNvSpPr>
                <a:spLocks noGrp="1" noRot="1" noChangeAspect="1" noMove="1" noResize="1" noEditPoints="1" noAdjustHandles="1" noChangeArrowheads="1" noChangeShapeType="1" noTextEdit="1"/>
              </p:cNvSpPr>
              <p:nvPr>
                <p:ph type="body" sz="quarter" idx="10"/>
              </p:nvPr>
            </p:nvSpPr>
            <p:spPr>
              <a:xfrm>
                <a:off x="0" y="900025"/>
                <a:ext cx="12192000" cy="3879188"/>
              </a:xfrm>
              <a:blipFill>
                <a:blip r:embed="rId3"/>
                <a:stretch>
                  <a:fillRect l="-600" b="-6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fld id="{C141AF8B-0997-4AE9-B875-B7E2363D0751}" type="slidenum">
              <a:rPr lang="en-US" smtClean="0"/>
              <a:t>69</a:t>
            </a:fld>
            <a:endParaRPr lang="en-US"/>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294"/>
              <a:t>How to decrease number of parties?</a:t>
            </a:r>
          </a:p>
        </p:txBody>
      </p:sp>
      <p:sp>
        <p:nvSpPr>
          <p:cNvPr id="20" name="Rectangle 19">
            <a:extLst>
              <a:ext uri="{FF2B5EF4-FFF2-40B4-BE49-F238E27FC236}">
                <a16:creationId xmlns:a16="http://schemas.microsoft.com/office/drawing/2014/main" id="{1E76E0ED-7900-4C89-B600-A02C8AC162B0}"/>
              </a:ext>
            </a:extLst>
          </p:cNvPr>
          <p:cNvSpPr/>
          <p:nvPr/>
        </p:nvSpPr>
        <p:spPr bwMode="auto">
          <a:xfrm>
            <a:off x="211303" y="4919809"/>
            <a:ext cx="11769394" cy="1486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a:gradFill>
                  <a:gsLst>
                    <a:gs pos="0">
                      <a:srgbClr val="FFFFFF"/>
                    </a:gs>
                    <a:gs pos="100000">
                      <a:srgbClr val="FFFFFF"/>
                    </a:gs>
                  </a:gsLst>
                  <a:lin ang="5400000" scaled="0"/>
                </a:gradFill>
                <a:ea typeface="Segoe UI" pitchFamily="34" charset="0"/>
                <a:cs typeface="Segoe UI" pitchFamily="34" charset="0"/>
              </a:rPr>
              <a:t>Physical Party</a:t>
            </a:r>
          </a:p>
        </p:txBody>
      </p:sp>
      <p:sp>
        <p:nvSpPr>
          <p:cNvPr id="22" name="Rectangle 21">
            <a:extLst>
              <a:ext uri="{FF2B5EF4-FFF2-40B4-BE49-F238E27FC236}">
                <a16:creationId xmlns:a16="http://schemas.microsoft.com/office/drawing/2014/main" id="{9FAE4EF5-442C-491D-98F2-C9875F412FFA}"/>
              </a:ext>
            </a:extLst>
          </p:cNvPr>
          <p:cNvSpPr/>
          <p:nvPr/>
        </p:nvSpPr>
        <p:spPr bwMode="auto">
          <a:xfrm>
            <a:off x="4637447" y="5576157"/>
            <a:ext cx="2917105" cy="6451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Virtual Party 2</a:t>
            </a:r>
          </a:p>
        </p:txBody>
      </p:sp>
      <p:sp>
        <p:nvSpPr>
          <p:cNvPr id="24" name="Rectangle 23">
            <a:extLst>
              <a:ext uri="{FF2B5EF4-FFF2-40B4-BE49-F238E27FC236}">
                <a16:creationId xmlns:a16="http://schemas.microsoft.com/office/drawing/2014/main" id="{2B0874B2-0E2F-440C-A65C-6B73AB7D12E1}"/>
              </a:ext>
            </a:extLst>
          </p:cNvPr>
          <p:cNvSpPr/>
          <p:nvPr/>
        </p:nvSpPr>
        <p:spPr bwMode="auto">
          <a:xfrm>
            <a:off x="965823" y="5576157"/>
            <a:ext cx="2917105" cy="6451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Virtual Party 1</a:t>
            </a:r>
          </a:p>
        </p:txBody>
      </p:sp>
      <p:sp>
        <p:nvSpPr>
          <p:cNvPr id="26" name="Rectangle 25">
            <a:extLst>
              <a:ext uri="{FF2B5EF4-FFF2-40B4-BE49-F238E27FC236}">
                <a16:creationId xmlns:a16="http://schemas.microsoft.com/office/drawing/2014/main" id="{D0CA9811-943F-4E33-BA44-6F15412AFC63}"/>
              </a:ext>
            </a:extLst>
          </p:cNvPr>
          <p:cNvSpPr/>
          <p:nvPr/>
        </p:nvSpPr>
        <p:spPr bwMode="auto">
          <a:xfrm>
            <a:off x="8729807" y="5576157"/>
            <a:ext cx="2917105" cy="6451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Virtual Party N</a:t>
            </a:r>
          </a:p>
        </p:txBody>
      </p:sp>
      <p:sp>
        <p:nvSpPr>
          <p:cNvPr id="28" name="Oval 27">
            <a:extLst>
              <a:ext uri="{FF2B5EF4-FFF2-40B4-BE49-F238E27FC236}">
                <a16:creationId xmlns:a16="http://schemas.microsoft.com/office/drawing/2014/main" id="{816E8592-579D-4197-BFF3-022886EF7C7F}"/>
              </a:ext>
            </a:extLst>
          </p:cNvPr>
          <p:cNvSpPr/>
          <p:nvPr/>
        </p:nvSpPr>
        <p:spPr bwMode="auto">
          <a:xfrm>
            <a:off x="7734067" y="5856648"/>
            <a:ext cx="173904" cy="16829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0E353439-95E8-46FD-A214-F3807A59B555}"/>
              </a:ext>
            </a:extLst>
          </p:cNvPr>
          <p:cNvSpPr/>
          <p:nvPr/>
        </p:nvSpPr>
        <p:spPr bwMode="auto">
          <a:xfrm>
            <a:off x="8038867" y="5856648"/>
            <a:ext cx="173904" cy="16829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C389D53C-56F9-4533-B608-E10F5CD74B91}"/>
              </a:ext>
            </a:extLst>
          </p:cNvPr>
          <p:cNvSpPr/>
          <p:nvPr/>
        </p:nvSpPr>
        <p:spPr bwMode="auto">
          <a:xfrm>
            <a:off x="8338055" y="5859454"/>
            <a:ext cx="173904" cy="16829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54671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0"/>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Requirements for CaPC</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graphicFrame>
        <p:nvGraphicFramePr>
          <p:cNvPr id="3" name="Table 4">
            <a:extLst>
              <a:ext uri="{FF2B5EF4-FFF2-40B4-BE49-F238E27FC236}">
                <a16:creationId xmlns:a16="http://schemas.microsoft.com/office/drawing/2014/main" id="{59B5963D-A0DE-40D5-BA7E-CB67249006A5}"/>
              </a:ext>
            </a:extLst>
          </p:cNvPr>
          <p:cNvGraphicFramePr>
            <a:graphicFrameLocks noGrp="1"/>
          </p:cNvGraphicFramePr>
          <p:nvPr>
            <p:extLst>
              <p:ext uri="{D42A27DB-BD31-4B8C-83A1-F6EECF244321}">
                <p14:modId xmlns:p14="http://schemas.microsoft.com/office/powerpoint/2010/main" val="2913149276"/>
              </p:ext>
            </p:extLst>
          </p:nvPr>
        </p:nvGraphicFramePr>
        <p:xfrm>
          <a:off x="543261" y="894200"/>
          <a:ext cx="11338560" cy="5270147"/>
        </p:xfrm>
        <a:graphic>
          <a:graphicData uri="http://schemas.openxmlformats.org/drawingml/2006/table">
            <a:tbl>
              <a:tblPr firstRow="1" bandRow="1">
                <a:tableStyleId>{7E9639D4-E3E2-4D34-9284-5A2195B3D0D7}</a:tableStyleId>
              </a:tblPr>
              <a:tblGrid>
                <a:gridCol w="5194151">
                  <a:extLst>
                    <a:ext uri="{9D8B030D-6E8A-4147-A177-3AD203B41FA5}">
                      <a16:colId xmlns:a16="http://schemas.microsoft.com/office/drawing/2014/main" val="2804416869"/>
                    </a:ext>
                  </a:extLst>
                </a:gridCol>
                <a:gridCol w="6144409">
                  <a:extLst>
                    <a:ext uri="{9D8B030D-6E8A-4147-A177-3AD203B41FA5}">
                      <a16:colId xmlns:a16="http://schemas.microsoft.com/office/drawing/2014/main" val="3782047655"/>
                    </a:ext>
                  </a:extLst>
                </a:gridCol>
              </a:tblGrid>
              <a:tr h="880653">
                <a:tc>
                  <a:txBody>
                    <a:bodyPr/>
                    <a:lstStyle/>
                    <a:p>
                      <a:r>
                        <a:rPr lang="en-US" sz="2900"/>
                        <a:t>Requirement</a:t>
                      </a:r>
                    </a:p>
                  </a:txBody>
                  <a:tcPr/>
                </a:tc>
                <a:tc>
                  <a:txBody>
                    <a:bodyPr/>
                    <a:lstStyle/>
                    <a:p>
                      <a:r>
                        <a:rPr lang="en-US" sz="2900"/>
                        <a:t>What do we do?</a:t>
                      </a:r>
                    </a:p>
                  </a:txBody>
                  <a:tcPr/>
                </a:tc>
                <a:extLst>
                  <a:ext uri="{0D108BD9-81ED-4DB2-BD59-A6C34878D82A}">
                    <a16:rowId xmlns:a16="http://schemas.microsoft.com/office/drawing/2014/main" val="1396177458"/>
                  </a:ext>
                </a:extLst>
              </a:tr>
              <a:tr h="1520032">
                <a:tc>
                  <a:txBody>
                    <a:bodyPr/>
                    <a:lstStyle/>
                    <a:p>
                      <a:r>
                        <a:rPr lang="en-US" sz="2900">
                          <a:solidFill>
                            <a:srgbClr val="FF0000"/>
                          </a:solidFill>
                        </a:rPr>
                        <a:t>Privacy of training data</a:t>
                      </a:r>
                    </a:p>
                  </a:txBody>
                  <a:tcPr/>
                </a:tc>
                <a:tc>
                  <a:txBody>
                    <a:bodyPr/>
                    <a:lstStyle/>
                    <a:p>
                      <a:r>
                        <a:rPr lang="en-US" sz="2900"/>
                        <a:t>Guarantee protection of personally identifiable information contained in training data via Differential Privacy.</a:t>
                      </a:r>
                      <a:endParaRPr lang="en-US" sz="2900">
                        <a:gradFill>
                          <a:gsLst>
                            <a:gs pos="13869">
                              <a:srgbClr val="002050"/>
                            </a:gs>
                            <a:gs pos="42000">
                              <a:srgbClr val="002050"/>
                            </a:gs>
                          </a:gsLst>
                          <a:lin ang="5400000" scaled="0"/>
                        </a:gradFill>
                        <a:latin typeface="Segoe UI Light"/>
                      </a:endParaRPr>
                    </a:p>
                  </a:txBody>
                  <a:tcPr/>
                </a:tc>
                <a:extLst>
                  <a:ext uri="{0D108BD9-81ED-4DB2-BD59-A6C34878D82A}">
                    <a16:rowId xmlns:a16="http://schemas.microsoft.com/office/drawing/2014/main" val="3936692597"/>
                  </a:ext>
                </a:extLst>
              </a:tr>
              <a:tr h="1894102">
                <a:tc>
                  <a:txBody>
                    <a:bodyPr/>
                    <a:lstStyle/>
                    <a:p>
                      <a:r>
                        <a:rPr lang="en-US" sz="2900"/>
                        <a:t>Query confidentiality</a:t>
                      </a:r>
                    </a:p>
                  </a:txBody>
                  <a:tcPr/>
                </a:tc>
                <a:tc>
                  <a:txBody>
                    <a:bodyPr/>
                    <a:lstStyle/>
                    <a:p>
                      <a:r>
                        <a:rPr lang="en-US" sz="2900"/>
                        <a:t>Encrypt input data and do inference on encrypted data using Homomorphic  Encryption and Secure Multi-Party Computation.</a:t>
                      </a:r>
                    </a:p>
                  </a:txBody>
                  <a:tcPr/>
                </a:tc>
                <a:extLst>
                  <a:ext uri="{0D108BD9-81ED-4DB2-BD59-A6C34878D82A}">
                    <a16:rowId xmlns:a16="http://schemas.microsoft.com/office/drawing/2014/main" val="2605351290"/>
                  </a:ext>
                </a:extLst>
              </a:tr>
              <a:tr h="880653">
                <a:tc>
                  <a:txBody>
                    <a:bodyPr/>
                    <a:lstStyle/>
                    <a:p>
                      <a:r>
                        <a:rPr lang="en-US" sz="2900"/>
                        <a:t>Model confidentiality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900" kern="1200"/>
                        <a:t>Prevent leakage of the answering parties’ models to the querying party.</a:t>
                      </a:r>
                      <a:endParaRPr lang="en-US" sz="2900" kern="1200">
                        <a:gradFill>
                          <a:gsLst>
                            <a:gs pos="13869">
                              <a:srgbClr val="002050"/>
                            </a:gs>
                            <a:gs pos="42000">
                              <a:srgbClr val="002050"/>
                            </a:gs>
                          </a:gsLst>
                          <a:lin ang="5400000" scaled="0"/>
                        </a:gradFill>
                        <a:latin typeface="Segoe UI Light"/>
                        <a:ea typeface="+mn-ea"/>
                        <a:cs typeface="+mn-cs"/>
                      </a:endParaRPr>
                    </a:p>
                  </a:txBody>
                  <a:tcPr/>
                </a:tc>
                <a:extLst>
                  <a:ext uri="{0D108BD9-81ED-4DB2-BD59-A6C34878D82A}">
                    <a16:rowId xmlns:a16="http://schemas.microsoft.com/office/drawing/2014/main" val="577690928"/>
                  </a:ext>
                </a:extLst>
              </a:tr>
            </a:tbl>
          </a:graphicData>
        </a:graphic>
      </p:graphicFrame>
    </p:spTree>
    <p:extLst>
      <p:ext uri="{BB962C8B-B14F-4D97-AF65-F5344CB8AC3E}">
        <p14:creationId xmlns:p14="http://schemas.microsoft.com/office/powerpoint/2010/main" val="69546154"/>
      </p:ext>
    </p:extLst>
  </p:cSld>
  <p:clrMapOvr>
    <a:masterClrMapping/>
  </p:clrMapOvr>
  <mc:AlternateContent xmlns:mc="http://schemas.openxmlformats.org/markup-compatibility/2006" xmlns:p14="http://schemas.microsoft.com/office/powerpoint/2010/main">
    <mc:Choice Requires="p14">
      <p:transition spd="slow" p14:dur="2000" advTm="68044"/>
    </mc:Choice>
    <mc:Fallback xmlns="">
      <p:transition spd="slow" advTm="68044"/>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12969" y="0"/>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7" name="Title 2">
            <a:extLst>
              <a:ext uri="{FF2B5EF4-FFF2-40B4-BE49-F238E27FC236}">
                <a16:creationId xmlns:a16="http://schemas.microsoft.com/office/drawing/2014/main" id="{87E8E2F2-31B4-42CE-B3F2-68565F7027F1}"/>
              </a:ext>
            </a:extLst>
          </p:cNvPr>
          <p:cNvSpPr txBox="1">
            <a:spLocks/>
          </p:cNvSpPr>
          <p:nvPr/>
        </p:nvSpPr>
        <p:spPr>
          <a:xfrm>
            <a:off x="0" y="0"/>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Virtual parties improve performance</a:t>
            </a:r>
          </a:p>
        </p:txBody>
      </p:sp>
      <p:graphicFrame>
        <p:nvGraphicFramePr>
          <p:cNvPr id="9" name="Chart 8">
            <a:extLst>
              <a:ext uri="{FF2B5EF4-FFF2-40B4-BE49-F238E27FC236}">
                <a16:creationId xmlns:a16="http://schemas.microsoft.com/office/drawing/2014/main" id="{5DB6F61A-77CB-40E2-8ACC-E4FD4A396CB7}"/>
              </a:ext>
            </a:extLst>
          </p:cNvPr>
          <p:cNvGraphicFramePr>
            <a:graphicFrameLocks/>
          </p:cNvGraphicFramePr>
          <p:nvPr/>
        </p:nvGraphicFramePr>
        <p:xfrm>
          <a:off x="-12970" y="763704"/>
          <a:ext cx="12191999" cy="6094296"/>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Arrow Connector 9">
            <a:extLst>
              <a:ext uri="{FF2B5EF4-FFF2-40B4-BE49-F238E27FC236}">
                <a16:creationId xmlns:a16="http://schemas.microsoft.com/office/drawing/2014/main" id="{8560744B-B785-4288-82FB-ACD96AE4DA98}"/>
              </a:ext>
            </a:extLst>
          </p:cNvPr>
          <p:cNvCxnSpPr>
            <a:cxnSpLocks/>
          </p:cNvCxnSpPr>
          <p:nvPr/>
        </p:nvCxnSpPr>
        <p:spPr>
          <a:xfrm>
            <a:off x="11346497" y="2239444"/>
            <a:ext cx="0" cy="1088278"/>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3572054-80B6-41D9-BAE3-3FE239770DA5}"/>
              </a:ext>
            </a:extLst>
          </p:cNvPr>
          <p:cNvSpPr txBox="1"/>
          <p:nvPr/>
        </p:nvSpPr>
        <p:spPr>
          <a:xfrm>
            <a:off x="10907716" y="1663241"/>
            <a:ext cx="109522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0000"/>
                </a:solidFill>
                <a:effectLst/>
                <a:uLnTx/>
                <a:uFillTx/>
                <a:latin typeface="Segoe UI"/>
                <a:ea typeface="+mn-ea"/>
                <a:cs typeface="+mn-cs"/>
              </a:rPr>
              <a:t>2.2%</a:t>
            </a:r>
          </a:p>
        </p:txBody>
      </p:sp>
      <p:sp>
        <p:nvSpPr>
          <p:cNvPr id="12" name="TextBox 11">
            <a:extLst>
              <a:ext uri="{FF2B5EF4-FFF2-40B4-BE49-F238E27FC236}">
                <a16:creationId xmlns:a16="http://schemas.microsoft.com/office/drawing/2014/main" id="{68F2B7F4-9C05-4A03-9E08-55FEB44B37E1}"/>
              </a:ext>
            </a:extLst>
          </p:cNvPr>
          <p:cNvSpPr txBox="1"/>
          <p:nvPr/>
        </p:nvSpPr>
        <p:spPr>
          <a:xfrm>
            <a:off x="1510496" y="680845"/>
            <a:ext cx="4033777" cy="932563"/>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dataset, 3 physical parties, 50 virtual parties</a:t>
            </a:r>
            <a:endParaRPr kumimoji="0" lang="en-US" sz="2300" b="1" i="1" u="none" strike="noStrike" kern="1200" cap="none" spc="0" normalizeH="0" baseline="0" noProof="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121223431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E76970C-FE38-4339-A62C-05504ECF44F2}"/>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1">
            <a:extLst>
              <a:ext uri="{FF2B5EF4-FFF2-40B4-BE49-F238E27FC236}">
                <a16:creationId xmlns:a16="http://schemas.microsoft.com/office/drawing/2014/main" id="{EA26A5E4-DF1A-4255-8219-1B40EE185E8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71</a:t>
            </a:fld>
            <a:endParaRPr lang="en-US">
              <a:solidFill>
                <a:srgbClr val="505050">
                  <a:tint val="75000"/>
                </a:srgbClr>
              </a:solidFill>
              <a:latin typeface="Segoe UI"/>
            </a:endParaRPr>
          </a:p>
        </p:txBody>
      </p:sp>
    </p:spTree>
    <p:extLst>
      <p:ext uri="{BB962C8B-B14F-4D97-AF65-F5344CB8AC3E}">
        <p14:creationId xmlns:p14="http://schemas.microsoft.com/office/powerpoint/2010/main" val="289786167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E5D3A5A2-0B16-448C-BAD1-24DEECDFAFE5}"/>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002050"/>
              </a:solidFill>
              <a:effectLst/>
              <a:uLnTx/>
              <a:uFillTx/>
              <a:latin typeface="Segoe UI Light" panose="020B0502040204020203" pitchFamily="34" charset="0"/>
              <a:ea typeface="Segoe UI Symbol"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F377A98B-7C1A-48F7-AF90-D0A8651159CD}"/>
              </a:ext>
            </a:extLst>
          </p:cNvPr>
          <p:cNvSpPr txBox="1"/>
          <p:nvPr/>
        </p:nvSpPr>
        <p:spPr>
          <a:xfrm>
            <a:off x="0" y="62743"/>
            <a:ext cx="12192000" cy="840230"/>
          </a:xfrm>
          <a:prstGeom prst="rect">
            <a:avLst/>
          </a:prstGeom>
          <a:noFill/>
        </p:spPr>
        <p:txBody>
          <a:bodyPr wrap="square">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Taxonomy of CaPC</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E2E57B2-7D91-4CA3-BE70-6280D1CA12E6}"/>
                  </a:ext>
                </a:extLst>
              </p:cNvPr>
              <p:cNvGraphicFramePr>
                <a:graphicFrameLocks noGrp="1"/>
              </p:cNvGraphicFramePr>
              <p:nvPr/>
            </p:nvGraphicFramePr>
            <p:xfrm>
              <a:off x="-863" y="902972"/>
              <a:ext cx="12191137" cy="5955026"/>
            </p:xfrm>
            <a:graphic>
              <a:graphicData uri="http://schemas.openxmlformats.org/drawingml/2006/table">
                <a:tbl>
                  <a:tblPr/>
                  <a:tblGrid>
                    <a:gridCol w="1741591">
                      <a:extLst>
                        <a:ext uri="{9D8B030D-6E8A-4147-A177-3AD203B41FA5}">
                          <a16:colId xmlns:a16="http://schemas.microsoft.com/office/drawing/2014/main" val="296908413"/>
                        </a:ext>
                      </a:extLst>
                    </a:gridCol>
                    <a:gridCol w="1741591">
                      <a:extLst>
                        <a:ext uri="{9D8B030D-6E8A-4147-A177-3AD203B41FA5}">
                          <a16:colId xmlns:a16="http://schemas.microsoft.com/office/drawing/2014/main" val="2815351875"/>
                        </a:ext>
                      </a:extLst>
                    </a:gridCol>
                    <a:gridCol w="1741591">
                      <a:extLst>
                        <a:ext uri="{9D8B030D-6E8A-4147-A177-3AD203B41FA5}">
                          <a16:colId xmlns:a16="http://schemas.microsoft.com/office/drawing/2014/main" val="2321366889"/>
                        </a:ext>
                      </a:extLst>
                    </a:gridCol>
                    <a:gridCol w="1741591">
                      <a:extLst>
                        <a:ext uri="{9D8B030D-6E8A-4147-A177-3AD203B41FA5}">
                          <a16:colId xmlns:a16="http://schemas.microsoft.com/office/drawing/2014/main" val="1197640581"/>
                        </a:ext>
                      </a:extLst>
                    </a:gridCol>
                    <a:gridCol w="1741591">
                      <a:extLst>
                        <a:ext uri="{9D8B030D-6E8A-4147-A177-3AD203B41FA5}">
                          <a16:colId xmlns:a16="http://schemas.microsoft.com/office/drawing/2014/main" val="1801081737"/>
                        </a:ext>
                      </a:extLst>
                    </a:gridCol>
                    <a:gridCol w="1741591">
                      <a:extLst>
                        <a:ext uri="{9D8B030D-6E8A-4147-A177-3AD203B41FA5}">
                          <a16:colId xmlns:a16="http://schemas.microsoft.com/office/drawing/2014/main" val="918251529"/>
                        </a:ext>
                      </a:extLst>
                    </a:gridCol>
                    <a:gridCol w="1741591">
                      <a:extLst>
                        <a:ext uri="{9D8B030D-6E8A-4147-A177-3AD203B41FA5}">
                          <a16:colId xmlns:a16="http://schemas.microsoft.com/office/drawing/2014/main" val="1354817634"/>
                        </a:ext>
                      </a:extLst>
                    </a:gridCol>
                  </a:tblGrid>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Feature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CaPC</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b="1" err="1"/>
                            <a:t>Pâté</a:t>
                          </a:r>
                          <a:r>
                            <a:rPr lang="en-US" sz="2200" b="1" err="1">
                              <a:effectLst/>
                              <a:latin typeface="Arial" panose="020B0604020202020204" pitchFamily="34" charset="0"/>
                              <a:ea typeface="Arial" panose="020B0604020202020204" pitchFamily="34" charset="0"/>
                            </a:rPr>
                            <a:t>+PI</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err="1">
                              <a:effectLst/>
                              <a:latin typeface="Arial" panose="020B0604020202020204" pitchFamily="34" charset="0"/>
                              <a:ea typeface="Arial" panose="020B0604020202020204" pitchFamily="34" charset="0"/>
                            </a:rPr>
                            <a:t>CaPC</a:t>
                          </a:r>
                          <a:r>
                            <a:rPr lang="en-US" sz="2200" b="1">
                              <a:effectLst/>
                              <a:latin typeface="Arial" panose="020B0604020202020204" pitchFamily="34" charset="0"/>
                              <a:ea typeface="Arial" panose="020B0604020202020204" pitchFamily="34" charset="0"/>
                            </a:rPr>
                            <a:t>-H</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err="1">
                              <a:effectLst/>
                              <a:latin typeface="Arial" panose="020B0604020202020204" pitchFamily="34" charset="0"/>
                              <a:ea typeface="Arial" panose="020B0604020202020204" pitchFamily="34" charset="0"/>
                            </a:rPr>
                            <a:t>CaPC</a:t>
                          </a:r>
                          <a:r>
                            <a:rPr lang="en-US" sz="2200" b="1">
                              <a:effectLst/>
                              <a:latin typeface="Arial" panose="020B0604020202020204" pitchFamily="34" charset="0"/>
                              <a:ea typeface="Arial" panose="020B0604020202020204" pitchFamily="34" charset="0"/>
                            </a:rPr>
                            <a:t>-VP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DPS-</a:t>
                          </a:r>
                          <a:r>
                            <a:rPr lang="en-US" sz="2200" b="1" err="1">
                              <a:effectLst/>
                              <a:latin typeface="Arial" panose="020B0604020202020204" pitchFamily="34" charset="0"/>
                              <a:ea typeface="Arial" panose="020B0604020202020204" pitchFamily="34" charset="0"/>
                            </a:rPr>
                            <a:t>CaPC</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DPS-PI</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091481"/>
                      </a:ext>
                    </a:extLst>
                  </a:tr>
                  <a:tr h="81292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Model architecture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Deep Neural Network</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Deep Neural Network</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999167295"/>
                      </a:ext>
                    </a:extLst>
                  </a:tr>
                  <a:tr h="1556100">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physical parties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&gt; 150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&gt; 0 (independent pair-wise collaboration)</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 &gt; 10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 &gt; 10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 &gt; 50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&gt; 0 (independent pair-wise collaboration)</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1201483838"/>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Amount of data </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Low</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High</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Medium</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Medium</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Medium</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Low?</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3609947211"/>
                      </a:ext>
                    </a:extLst>
                  </a:tr>
                  <a:tr h="116617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Privacy analysis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Hierarchical 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DP-SGD + 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DP-SGD (higher </a:t>
                          </a:r>
                          <a14:m>
                            <m:oMath xmlns:m="http://schemas.openxmlformats.org/officeDocument/2006/math">
                              <m:r>
                                <a:rPr lang="en-US" sz="2200" b="0" i="1" smtClean="0">
                                  <a:solidFill>
                                    <a:srgbClr val="000000"/>
                                  </a:solidFill>
                                  <a:effectLst/>
                                  <a:latin typeface="Cambria Math" panose="02040503050406030204" pitchFamily="18" charset="0"/>
                                  <a:ea typeface="Arial" panose="020B0604020202020204" pitchFamily="34" charset="0"/>
                                </a:rPr>
                                <m:t>𝜖</m:t>
                              </m:r>
                              <m:r>
                                <a:rPr lang="en-US" sz="2200" b="0" i="1" smtClean="0">
                                  <a:solidFill>
                                    <a:srgbClr val="000000"/>
                                  </a:solidFill>
                                  <a:effectLst/>
                                  <a:latin typeface="Cambria Math" panose="02040503050406030204" pitchFamily="18" charset="0"/>
                                  <a:ea typeface="Arial" panose="020B0604020202020204" pitchFamily="34" charset="0"/>
                                </a:rPr>
                                <m:t>)</m:t>
                              </m:r>
                            </m:oMath>
                          </a14:m>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592548012"/>
                      </a:ext>
                    </a:extLst>
                  </a:tr>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Third party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None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 </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None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1923024634"/>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queries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Unlimited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Unlimited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Unlimited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2891313695"/>
                      </a:ext>
                    </a:extLst>
                  </a:tr>
                </a:tbl>
              </a:graphicData>
            </a:graphic>
          </p:graphicFrame>
        </mc:Choice>
        <mc:Fallback xmlns="">
          <p:graphicFrame>
            <p:nvGraphicFramePr>
              <p:cNvPr id="4" name="Table 3">
                <a:extLst>
                  <a:ext uri="{FF2B5EF4-FFF2-40B4-BE49-F238E27FC236}">
                    <a16:creationId xmlns:a16="http://schemas.microsoft.com/office/drawing/2014/main" id="{AE2E57B2-7D91-4CA3-BE70-6280D1CA12E6}"/>
                  </a:ext>
                </a:extLst>
              </p:cNvPr>
              <p:cNvGraphicFramePr>
                <a:graphicFrameLocks noGrp="1"/>
              </p:cNvGraphicFramePr>
              <p:nvPr/>
            </p:nvGraphicFramePr>
            <p:xfrm>
              <a:off x="-863" y="902972"/>
              <a:ext cx="12191137" cy="5955026"/>
            </p:xfrm>
            <a:graphic>
              <a:graphicData uri="http://schemas.openxmlformats.org/drawingml/2006/table">
                <a:tbl>
                  <a:tblPr/>
                  <a:tblGrid>
                    <a:gridCol w="1741591">
                      <a:extLst>
                        <a:ext uri="{9D8B030D-6E8A-4147-A177-3AD203B41FA5}">
                          <a16:colId xmlns:a16="http://schemas.microsoft.com/office/drawing/2014/main" val="296908413"/>
                        </a:ext>
                      </a:extLst>
                    </a:gridCol>
                    <a:gridCol w="1741591">
                      <a:extLst>
                        <a:ext uri="{9D8B030D-6E8A-4147-A177-3AD203B41FA5}">
                          <a16:colId xmlns:a16="http://schemas.microsoft.com/office/drawing/2014/main" val="2815351875"/>
                        </a:ext>
                      </a:extLst>
                    </a:gridCol>
                    <a:gridCol w="1741591">
                      <a:extLst>
                        <a:ext uri="{9D8B030D-6E8A-4147-A177-3AD203B41FA5}">
                          <a16:colId xmlns:a16="http://schemas.microsoft.com/office/drawing/2014/main" val="2321366889"/>
                        </a:ext>
                      </a:extLst>
                    </a:gridCol>
                    <a:gridCol w="1741591">
                      <a:extLst>
                        <a:ext uri="{9D8B030D-6E8A-4147-A177-3AD203B41FA5}">
                          <a16:colId xmlns:a16="http://schemas.microsoft.com/office/drawing/2014/main" val="1197640581"/>
                        </a:ext>
                      </a:extLst>
                    </a:gridCol>
                    <a:gridCol w="1741591">
                      <a:extLst>
                        <a:ext uri="{9D8B030D-6E8A-4147-A177-3AD203B41FA5}">
                          <a16:colId xmlns:a16="http://schemas.microsoft.com/office/drawing/2014/main" val="1801081737"/>
                        </a:ext>
                      </a:extLst>
                    </a:gridCol>
                    <a:gridCol w="1741591">
                      <a:extLst>
                        <a:ext uri="{9D8B030D-6E8A-4147-A177-3AD203B41FA5}">
                          <a16:colId xmlns:a16="http://schemas.microsoft.com/office/drawing/2014/main" val="918251529"/>
                        </a:ext>
                      </a:extLst>
                    </a:gridCol>
                    <a:gridCol w="1741591">
                      <a:extLst>
                        <a:ext uri="{9D8B030D-6E8A-4147-A177-3AD203B41FA5}">
                          <a16:colId xmlns:a16="http://schemas.microsoft.com/office/drawing/2014/main" val="1354817634"/>
                        </a:ext>
                      </a:extLst>
                    </a:gridCol>
                  </a:tblGrid>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Feature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CaPC</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b="1" err="1"/>
                            <a:t>Pâté</a:t>
                          </a:r>
                          <a:r>
                            <a:rPr lang="en-US" sz="2200" b="1" err="1">
                              <a:effectLst/>
                              <a:latin typeface="Arial" panose="020B0604020202020204" pitchFamily="34" charset="0"/>
                              <a:ea typeface="Arial" panose="020B0604020202020204" pitchFamily="34" charset="0"/>
                            </a:rPr>
                            <a:t>+PI</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err="1">
                              <a:effectLst/>
                              <a:latin typeface="Arial" panose="020B0604020202020204" pitchFamily="34" charset="0"/>
                              <a:ea typeface="Arial" panose="020B0604020202020204" pitchFamily="34" charset="0"/>
                            </a:rPr>
                            <a:t>CaPC</a:t>
                          </a:r>
                          <a:r>
                            <a:rPr lang="en-US" sz="2200" b="1">
                              <a:effectLst/>
                              <a:latin typeface="Arial" panose="020B0604020202020204" pitchFamily="34" charset="0"/>
                              <a:ea typeface="Arial" panose="020B0604020202020204" pitchFamily="34" charset="0"/>
                            </a:rPr>
                            <a:t>-H</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err="1">
                              <a:effectLst/>
                              <a:latin typeface="Arial" panose="020B0604020202020204" pitchFamily="34" charset="0"/>
                              <a:ea typeface="Arial" panose="020B0604020202020204" pitchFamily="34" charset="0"/>
                            </a:rPr>
                            <a:t>CaPC</a:t>
                          </a:r>
                          <a:r>
                            <a:rPr lang="en-US" sz="2200" b="1">
                              <a:effectLst/>
                              <a:latin typeface="Arial" panose="020B0604020202020204" pitchFamily="34" charset="0"/>
                              <a:ea typeface="Arial" panose="020B0604020202020204" pitchFamily="34" charset="0"/>
                            </a:rPr>
                            <a:t>-VP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DPS-</a:t>
                          </a:r>
                          <a:r>
                            <a:rPr lang="en-US" sz="2200" b="1" err="1">
                              <a:effectLst/>
                              <a:latin typeface="Arial" panose="020B0604020202020204" pitchFamily="34" charset="0"/>
                              <a:ea typeface="Arial" panose="020B0604020202020204" pitchFamily="34" charset="0"/>
                            </a:rPr>
                            <a:t>CaPC</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DPS-PI</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091481"/>
                      </a:ext>
                    </a:extLst>
                  </a:tr>
                  <a:tr h="81292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Model architecture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Deep Neural Network</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Deep Neural Network</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999167295"/>
                      </a:ext>
                    </a:extLst>
                  </a:tr>
                  <a:tr h="1556100">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physical parties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&gt; 150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&gt; 0 (independent pair-wise collaboration)</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 &gt; 10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 &gt; 10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 &gt; 50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&gt; 0 (independent pair-wise collaboration)</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1201483838"/>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Amount of data </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Low</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High</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Medium</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Medium</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Medium</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Low?</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3609947211"/>
                      </a:ext>
                    </a:extLst>
                  </a:tr>
                  <a:tr h="116617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Privacy analysis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Hierarchical 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DP-SGD + 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endParaRPr lang="en-US"/>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600000" t="-312042" r="-699" b="-117277"/>
                          </a:stretch>
                        </a:blipFill>
                      </a:tcPr>
                    </a:tc>
                    <a:extLst>
                      <a:ext uri="{0D108BD9-81ED-4DB2-BD59-A6C34878D82A}">
                        <a16:rowId xmlns:a16="http://schemas.microsoft.com/office/drawing/2014/main" val="592548012"/>
                      </a:ext>
                    </a:extLst>
                  </a:tr>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Third party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None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 </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None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1923024634"/>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queries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Unlimited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Unlimited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Unlimited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2891313695"/>
                      </a:ext>
                    </a:extLst>
                  </a:tr>
                </a:tbl>
              </a:graphicData>
            </a:graphic>
          </p:graphicFrame>
        </mc:Fallback>
      </mc:AlternateContent>
      <p:sp>
        <p:nvSpPr>
          <p:cNvPr id="5" name="Slide Number Placeholder 1">
            <a:extLst>
              <a:ext uri="{FF2B5EF4-FFF2-40B4-BE49-F238E27FC236}">
                <a16:creationId xmlns:a16="http://schemas.microsoft.com/office/drawing/2014/main" id="{2113E4EC-C135-4B2C-913E-1E95ADF6C45A}"/>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72</a:t>
            </a:fld>
            <a:endParaRPr lang="en-US">
              <a:solidFill>
                <a:srgbClr val="505050">
                  <a:tint val="75000"/>
                </a:srgbClr>
              </a:solidFill>
              <a:latin typeface="Segoe UI"/>
            </a:endParaRPr>
          </a:p>
        </p:txBody>
      </p:sp>
    </p:spTree>
    <p:extLst>
      <p:ext uri="{BB962C8B-B14F-4D97-AF65-F5344CB8AC3E}">
        <p14:creationId xmlns:p14="http://schemas.microsoft.com/office/powerpoint/2010/main" val="12160849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E5D3A5A2-0B16-448C-BAD1-24DEECDFAFE5}"/>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002050"/>
              </a:solidFill>
              <a:effectLst/>
              <a:uLnTx/>
              <a:uFillTx/>
              <a:latin typeface="Segoe UI Light" panose="020B0502040204020203" pitchFamily="34" charset="0"/>
              <a:ea typeface="Segoe UI Symbol"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F377A98B-7C1A-48F7-AF90-D0A8651159CD}"/>
              </a:ext>
            </a:extLst>
          </p:cNvPr>
          <p:cNvSpPr txBox="1"/>
          <p:nvPr/>
        </p:nvSpPr>
        <p:spPr>
          <a:xfrm>
            <a:off x="0" y="62743"/>
            <a:ext cx="12192000" cy="840230"/>
          </a:xfrm>
          <a:prstGeom prst="rect">
            <a:avLst/>
          </a:prstGeom>
          <a:noFill/>
        </p:spPr>
        <p:txBody>
          <a:bodyPr wrap="square">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The description of the features</a:t>
            </a:r>
          </a:p>
        </p:txBody>
      </p:sp>
      <p:graphicFrame>
        <p:nvGraphicFramePr>
          <p:cNvPr id="4" name="Table 3">
            <a:extLst>
              <a:ext uri="{FF2B5EF4-FFF2-40B4-BE49-F238E27FC236}">
                <a16:creationId xmlns:a16="http://schemas.microsoft.com/office/drawing/2014/main" id="{AE2E57B2-7D91-4CA3-BE70-6280D1CA12E6}"/>
              </a:ext>
            </a:extLst>
          </p:cNvPr>
          <p:cNvGraphicFramePr>
            <a:graphicFrameLocks noGrp="1"/>
          </p:cNvGraphicFramePr>
          <p:nvPr>
            <p:extLst>
              <p:ext uri="{D42A27DB-BD31-4B8C-83A1-F6EECF244321}">
                <p14:modId xmlns:p14="http://schemas.microsoft.com/office/powerpoint/2010/main" val="1003219931"/>
              </p:ext>
            </p:extLst>
          </p:nvPr>
        </p:nvGraphicFramePr>
        <p:xfrm>
          <a:off x="60747" y="787504"/>
          <a:ext cx="3482316" cy="5943598"/>
        </p:xfrm>
        <a:graphic>
          <a:graphicData uri="http://schemas.openxmlformats.org/drawingml/2006/table">
            <a:tbl>
              <a:tblPr/>
              <a:tblGrid>
                <a:gridCol w="1741158">
                  <a:extLst>
                    <a:ext uri="{9D8B030D-6E8A-4147-A177-3AD203B41FA5}">
                      <a16:colId xmlns:a16="http://schemas.microsoft.com/office/drawing/2014/main" val="296908413"/>
                    </a:ext>
                  </a:extLst>
                </a:gridCol>
                <a:gridCol w="1741158">
                  <a:extLst>
                    <a:ext uri="{9D8B030D-6E8A-4147-A177-3AD203B41FA5}">
                      <a16:colId xmlns:a16="http://schemas.microsoft.com/office/drawing/2014/main" val="2815351875"/>
                    </a:ext>
                  </a:extLst>
                </a:gridCol>
              </a:tblGrid>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Feature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CaPC</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091481"/>
                  </a:ext>
                </a:extLst>
              </a:tr>
              <a:tr h="81292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Model architecture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999167295"/>
                  </a:ext>
                </a:extLst>
              </a:tr>
              <a:tr h="1556100">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physical parties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&gt; 150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1201483838"/>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Amount of data </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Low</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3609947211"/>
                  </a:ext>
                </a:extLst>
              </a:tr>
              <a:tr h="116617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Privacy analysis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592548012"/>
                  </a:ext>
                </a:extLst>
              </a:tr>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Third party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Privacy Guardian</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1923024634"/>
                  </a:ext>
                </a:extLst>
              </a:tr>
              <a:tr h="433626">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 of queries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2891313695"/>
                  </a:ext>
                </a:extLst>
              </a:tr>
            </a:tbl>
          </a:graphicData>
        </a:graphic>
      </p:graphicFrame>
      <p:sp>
        <p:nvSpPr>
          <p:cNvPr id="6" name="TextBox 5">
            <a:extLst>
              <a:ext uri="{FF2B5EF4-FFF2-40B4-BE49-F238E27FC236}">
                <a16:creationId xmlns:a16="http://schemas.microsoft.com/office/drawing/2014/main" id="{5174B58F-620F-4684-8FB6-2883F7C82A3F}"/>
              </a:ext>
            </a:extLst>
          </p:cNvPr>
          <p:cNvSpPr txBox="1"/>
          <p:nvPr/>
        </p:nvSpPr>
        <p:spPr>
          <a:xfrm>
            <a:off x="3482319" y="3595140"/>
            <a:ext cx="8453337"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Arial" panose="020B0604020202020204" pitchFamily="34" charset="0"/>
                <a:ea typeface="Arial" panose="020B0604020202020204" pitchFamily="34" charset="0"/>
                <a:cs typeface="+mn-cs"/>
              </a:rPr>
              <a:t>Amount of data required to train the models in the answering parties.</a:t>
            </a: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78837EFE-F115-43D9-B51C-34FA177F3E70}"/>
              </a:ext>
            </a:extLst>
          </p:cNvPr>
          <p:cNvSpPr txBox="1"/>
          <p:nvPr/>
        </p:nvSpPr>
        <p:spPr>
          <a:xfrm>
            <a:off x="3543928" y="2165174"/>
            <a:ext cx="707219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Arial" panose="020B0604020202020204" pitchFamily="34" charset="0"/>
                <a:ea typeface="Arial" panose="020B0604020202020204" pitchFamily="34" charset="0"/>
                <a:cs typeface="+mn-cs"/>
              </a:rPr>
              <a:t>Number of parties that form an ensemble of teacher models and answer queries.</a:t>
            </a: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29D9CA1A-C0C1-4CDA-9963-BB90A8D9CDC1}"/>
              </a:ext>
            </a:extLst>
          </p:cNvPr>
          <p:cNvSpPr txBox="1"/>
          <p:nvPr/>
        </p:nvSpPr>
        <p:spPr>
          <a:xfrm>
            <a:off x="3543928" y="1349672"/>
            <a:ext cx="845333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Arial" panose="020B0604020202020204" pitchFamily="34" charset="0"/>
                <a:ea typeface="Arial" panose="020B0604020202020204" pitchFamily="34" charset="0"/>
                <a:cs typeface="+mn-cs"/>
              </a:rPr>
              <a:t>Architecture of ML model.</a:t>
            </a: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5639D8B-006E-4359-A14A-E93C9ED45809}"/>
              </a:ext>
            </a:extLst>
          </p:cNvPr>
          <p:cNvSpPr txBox="1"/>
          <p:nvPr/>
        </p:nvSpPr>
        <p:spPr>
          <a:xfrm>
            <a:off x="3482319" y="4549247"/>
            <a:ext cx="845333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Arial" panose="020B0604020202020204" pitchFamily="34" charset="0"/>
                <a:ea typeface="Arial" panose="020B0604020202020204" pitchFamily="34" charset="0"/>
                <a:cs typeface="+mn-cs"/>
              </a:rPr>
              <a:t>The privacy analysis (e.g., PATE, DP-SGD, etc.).</a:t>
            </a: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9BAAE41D-1262-42AF-BD35-16C3F2ABBDA8}"/>
              </a:ext>
            </a:extLst>
          </p:cNvPr>
          <p:cNvSpPr txBox="1"/>
          <p:nvPr/>
        </p:nvSpPr>
        <p:spPr>
          <a:xfrm>
            <a:off x="3482318" y="5598725"/>
            <a:ext cx="845333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Arial" panose="020B0604020202020204" pitchFamily="34" charset="0"/>
                <a:ea typeface="Arial" panose="020B0604020202020204" pitchFamily="34" charset="0"/>
                <a:cs typeface="+mn-cs"/>
              </a:rPr>
              <a:t>Is a third-party required and if so what type?</a:t>
            </a: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F6A20C35-4FD8-4EB7-BA66-D68FB23FF897}"/>
              </a:ext>
            </a:extLst>
          </p:cNvPr>
          <p:cNvSpPr txBox="1"/>
          <p:nvPr/>
        </p:nvSpPr>
        <p:spPr>
          <a:xfrm>
            <a:off x="3482318" y="6219309"/>
            <a:ext cx="87096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Arial" panose="020B0604020202020204" pitchFamily="34" charset="0"/>
                <a:ea typeface="Arial" panose="020B0604020202020204" pitchFamily="34" charset="0"/>
                <a:cs typeface="+mn-cs"/>
              </a:rPr>
              <a:t>How many queries can be answered by ensemble?</a:t>
            </a: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Slide Number Placeholder 1">
            <a:extLst>
              <a:ext uri="{FF2B5EF4-FFF2-40B4-BE49-F238E27FC236}">
                <a16:creationId xmlns:a16="http://schemas.microsoft.com/office/drawing/2014/main" id="{FF394620-F7E1-4D20-8173-1EA9A5005BBD}"/>
              </a:ext>
            </a:extLst>
          </p:cNvPr>
          <p:cNvSpPr txBox="1">
            <a:spLocks/>
          </p:cNvSpPr>
          <p:nvPr/>
        </p:nvSpPr>
        <p:spPr>
          <a:xfrm>
            <a:off x="9449812" y="6493776"/>
            <a:ext cx="2742188" cy="364224"/>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4843926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E5D3A5A2-0B16-448C-BAD1-24DEECDFAFE5}"/>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002050"/>
              </a:solidFill>
              <a:effectLst/>
              <a:uLnTx/>
              <a:uFillTx/>
              <a:latin typeface="Segoe UI Light" panose="020B0502040204020203" pitchFamily="34" charset="0"/>
              <a:ea typeface="Segoe UI Symbol"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F377A98B-7C1A-48F7-AF90-D0A8651159CD}"/>
              </a:ext>
            </a:extLst>
          </p:cNvPr>
          <p:cNvSpPr txBox="1"/>
          <p:nvPr/>
        </p:nvSpPr>
        <p:spPr>
          <a:xfrm>
            <a:off x="0" y="62743"/>
            <a:ext cx="12192000" cy="825547"/>
          </a:xfrm>
          <a:prstGeom prst="rect">
            <a:avLst/>
          </a:prstGeom>
          <a:noFill/>
        </p:spPr>
        <p:txBody>
          <a:bodyPr wrap="square">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Pâté in answering parties &amp; private inference</a:t>
            </a:r>
          </a:p>
        </p:txBody>
      </p:sp>
      <p:graphicFrame>
        <p:nvGraphicFramePr>
          <p:cNvPr id="4" name="Table 3">
            <a:extLst>
              <a:ext uri="{FF2B5EF4-FFF2-40B4-BE49-F238E27FC236}">
                <a16:creationId xmlns:a16="http://schemas.microsoft.com/office/drawing/2014/main" id="{AE2E57B2-7D91-4CA3-BE70-6280D1CA12E6}"/>
              </a:ext>
            </a:extLst>
          </p:cNvPr>
          <p:cNvGraphicFramePr>
            <a:graphicFrameLocks noGrp="1"/>
          </p:cNvGraphicFramePr>
          <p:nvPr/>
        </p:nvGraphicFramePr>
        <p:xfrm>
          <a:off x="-863" y="902972"/>
          <a:ext cx="3483182" cy="5955026"/>
        </p:xfrm>
        <a:graphic>
          <a:graphicData uri="http://schemas.openxmlformats.org/drawingml/2006/table">
            <a:tbl>
              <a:tblPr/>
              <a:tblGrid>
                <a:gridCol w="1741591">
                  <a:extLst>
                    <a:ext uri="{9D8B030D-6E8A-4147-A177-3AD203B41FA5}">
                      <a16:colId xmlns:a16="http://schemas.microsoft.com/office/drawing/2014/main" val="296908413"/>
                    </a:ext>
                  </a:extLst>
                </a:gridCol>
                <a:gridCol w="1741591">
                  <a:extLst>
                    <a:ext uri="{9D8B030D-6E8A-4147-A177-3AD203B41FA5}">
                      <a16:colId xmlns:a16="http://schemas.microsoft.com/office/drawing/2014/main" val="2815351875"/>
                    </a:ext>
                  </a:extLst>
                </a:gridCol>
              </a:tblGrid>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Feature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b="1" err="1"/>
                        <a:t>Pâté</a:t>
                      </a:r>
                      <a:r>
                        <a:rPr lang="en-US" sz="2200" b="1" err="1">
                          <a:effectLst/>
                          <a:latin typeface="Arial" panose="020B0604020202020204" pitchFamily="34" charset="0"/>
                          <a:ea typeface="Arial" panose="020B0604020202020204" pitchFamily="34" charset="0"/>
                        </a:rPr>
                        <a:t>+PI</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091481"/>
                  </a:ext>
                </a:extLst>
              </a:tr>
              <a:tr h="81292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Model architecture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999167295"/>
                  </a:ext>
                </a:extLst>
              </a:tr>
              <a:tr h="1556100">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physical parties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&gt; 0 (independent pair-wise collaboration)</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1201483838"/>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Amount of data </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High</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3609947211"/>
                  </a:ext>
                </a:extLst>
              </a:tr>
              <a:tr h="116617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Privacy analysis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592548012"/>
                  </a:ext>
                </a:extLst>
              </a:tr>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Third party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None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1923024634"/>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queries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Unlimited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2891313695"/>
                  </a:ext>
                </a:extLst>
              </a:tr>
            </a:tbl>
          </a:graphicData>
        </a:graphic>
      </p:graphicFrame>
      <p:sp>
        <p:nvSpPr>
          <p:cNvPr id="13" name="Text Placeholder 4">
            <a:extLst>
              <a:ext uri="{FF2B5EF4-FFF2-40B4-BE49-F238E27FC236}">
                <a16:creationId xmlns:a16="http://schemas.microsoft.com/office/drawing/2014/main" id="{564B8779-3A33-4088-8133-EBD5365F7439}"/>
              </a:ext>
            </a:extLst>
          </p:cNvPr>
          <p:cNvSpPr txBox="1">
            <a:spLocks/>
          </p:cNvSpPr>
          <p:nvPr/>
        </p:nvSpPr>
        <p:spPr>
          <a:xfrm>
            <a:off x="3482320" y="900024"/>
            <a:ext cx="8709680" cy="5957975"/>
          </a:xfrm>
        </p:spPr>
        <p:txBody>
          <a:bodyPr vert="horz" wrap="square" lIns="146304" tIns="91440" rIns="146304"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2461" marR="0" lvl="1" indent="-335915"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endParaRPr>
          </a:p>
          <a:p>
            <a:pPr marL="572461" marR="0" lvl="1" indent="-335915" algn="l" defTabSz="914400" rtl="0" eaLnBrk="1" fontAlgn="auto" latinLnBrk="0" hangingPunct="1">
              <a:lnSpc>
                <a:spcPct val="110000"/>
              </a:lnSpc>
              <a:spcBef>
                <a:spcPts val="0"/>
              </a:spcBef>
              <a:spcAft>
                <a:spcPts val="0"/>
              </a:spcAft>
              <a:buClrTx/>
              <a:buSzTx/>
              <a:buFontTx/>
              <a:buNone/>
              <a:tabLst/>
              <a:defRPr/>
            </a:pPr>
            <a:endParaRPr kumimoji="0" lang="pl-PL" sz="1832" b="0" i="0" u="none" strike="noStrike" kern="1200" cap="none" spc="0" normalizeH="0" baseline="0" noProof="0">
              <a:ln>
                <a:noFill/>
              </a:ln>
              <a:solidFill>
                <a:srgbClr val="50505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614027FA-1048-42B1-BDD4-502A8BA43070}"/>
              </a:ext>
            </a:extLst>
          </p:cNvPr>
          <p:cNvSpPr txBox="1"/>
          <p:nvPr/>
        </p:nvSpPr>
        <p:spPr>
          <a:xfrm>
            <a:off x="3516890" y="841268"/>
            <a:ext cx="864053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505050"/>
                </a:solidFill>
                <a:effectLst/>
                <a:uLnTx/>
                <a:uFillTx/>
                <a:latin typeface="Segoe UI"/>
                <a:ea typeface="+mn-ea"/>
                <a:cs typeface="+mn-cs"/>
              </a:rPr>
              <a:t>Simple protocol: </a:t>
            </a:r>
            <a:r>
              <a:rPr kumimoji="0" lang="en-US" sz="2800" b="0" i="0" u="none" strike="noStrike" kern="1200" cap="none" spc="0" normalizeH="0" baseline="0" noProof="0">
                <a:ln>
                  <a:noFill/>
                </a:ln>
                <a:solidFill>
                  <a:srgbClr val="505050"/>
                </a:solidFill>
                <a:effectLst/>
                <a:uLnTx/>
                <a:uFillTx/>
                <a:latin typeface="Segoe UI"/>
                <a:ea typeface="+mn-ea"/>
                <a:cs typeface="+mn-cs"/>
              </a:rPr>
              <a:t>run Pâté for each of the answering parties separately.</a:t>
            </a:r>
          </a:p>
        </p:txBody>
      </p:sp>
      <p:sp>
        <p:nvSpPr>
          <p:cNvPr id="7" name="Slide Number Placeholder 1">
            <a:extLst>
              <a:ext uri="{FF2B5EF4-FFF2-40B4-BE49-F238E27FC236}">
                <a16:creationId xmlns:a16="http://schemas.microsoft.com/office/drawing/2014/main" id="{A2DDC700-75F0-46F5-986D-78DD8821D587}"/>
              </a:ext>
            </a:extLst>
          </p:cNvPr>
          <p:cNvSpPr txBox="1">
            <a:spLocks/>
          </p:cNvSpPr>
          <p:nvPr/>
        </p:nvSpPr>
        <p:spPr>
          <a:xfrm>
            <a:off x="9449812" y="6493776"/>
            <a:ext cx="2742188" cy="364224"/>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extBox 7">
            <a:extLst>
              <a:ext uri="{FF2B5EF4-FFF2-40B4-BE49-F238E27FC236}">
                <a16:creationId xmlns:a16="http://schemas.microsoft.com/office/drawing/2014/main" id="{E9365947-E5D0-4996-BA3E-7A5DF953F31E}"/>
              </a:ext>
            </a:extLst>
          </p:cNvPr>
          <p:cNvSpPr txBox="1"/>
          <p:nvPr/>
        </p:nvSpPr>
        <p:spPr>
          <a:xfrm>
            <a:off x="3551461" y="3647046"/>
            <a:ext cx="864053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Revealing the logit vector by the final answering student model does not increase the privacy cost. </a:t>
            </a:r>
          </a:p>
        </p:txBody>
      </p:sp>
      <p:sp>
        <p:nvSpPr>
          <p:cNvPr id="9" name="TextBox 8">
            <a:extLst>
              <a:ext uri="{FF2B5EF4-FFF2-40B4-BE49-F238E27FC236}">
                <a16:creationId xmlns:a16="http://schemas.microsoft.com/office/drawing/2014/main" id="{17A46B9D-5DEE-46AD-A0FD-BEF3F809BCDD}"/>
              </a:ext>
            </a:extLst>
          </p:cNvPr>
          <p:cNvSpPr txBox="1"/>
          <p:nvPr/>
        </p:nvSpPr>
        <p:spPr>
          <a:xfrm>
            <a:off x="3516887" y="6073170"/>
            <a:ext cx="864053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No third-party required.</a:t>
            </a:r>
          </a:p>
        </p:txBody>
      </p:sp>
      <p:sp>
        <p:nvSpPr>
          <p:cNvPr id="10" name="TextBox 9">
            <a:extLst>
              <a:ext uri="{FF2B5EF4-FFF2-40B4-BE49-F238E27FC236}">
                <a16:creationId xmlns:a16="http://schemas.microsoft.com/office/drawing/2014/main" id="{C01D8C74-8F43-4A54-864D-281DA46BB463}"/>
              </a:ext>
            </a:extLst>
          </p:cNvPr>
          <p:cNvSpPr txBox="1"/>
          <p:nvPr/>
        </p:nvSpPr>
        <p:spPr>
          <a:xfrm>
            <a:off x="3533743" y="1956584"/>
            <a:ext cx="864053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Run the private inference (e.g., with HE transformer) between a querying party and one of the student answering models. </a:t>
            </a:r>
          </a:p>
        </p:txBody>
      </p:sp>
      <p:sp>
        <p:nvSpPr>
          <p:cNvPr id="12" name="TextBox 11">
            <a:extLst>
              <a:ext uri="{FF2B5EF4-FFF2-40B4-BE49-F238E27FC236}">
                <a16:creationId xmlns:a16="http://schemas.microsoft.com/office/drawing/2014/main" id="{53E6B1E5-9E56-4424-A56C-9C1F49D58A50}"/>
              </a:ext>
            </a:extLst>
          </p:cNvPr>
          <p:cNvSpPr txBox="1"/>
          <p:nvPr/>
        </p:nvSpPr>
        <p:spPr>
          <a:xfrm>
            <a:off x="3516887" y="4906621"/>
            <a:ext cx="864053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The privacy budget incurred only by Pâté to protect the training data.</a:t>
            </a:r>
          </a:p>
        </p:txBody>
      </p:sp>
    </p:spTree>
    <p:extLst>
      <p:ext uri="{BB962C8B-B14F-4D97-AF65-F5344CB8AC3E}">
        <p14:creationId xmlns:p14="http://schemas.microsoft.com/office/powerpoint/2010/main" val="3433828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E5D3A5A2-0B16-448C-BAD1-24DEECDFAFE5}"/>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002050"/>
              </a:solidFill>
              <a:effectLst/>
              <a:uLnTx/>
              <a:uFillTx/>
              <a:latin typeface="Segoe UI Light" panose="020B0502040204020203" pitchFamily="34" charset="0"/>
              <a:ea typeface="Segoe UI Symbol"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F377A98B-7C1A-48F7-AF90-D0A8651159CD}"/>
              </a:ext>
            </a:extLst>
          </p:cNvPr>
          <p:cNvSpPr txBox="1"/>
          <p:nvPr/>
        </p:nvSpPr>
        <p:spPr>
          <a:xfrm>
            <a:off x="0" y="62743"/>
            <a:ext cx="12192000" cy="825547"/>
          </a:xfrm>
          <a:prstGeom prst="rect">
            <a:avLst/>
          </a:prstGeom>
          <a:noFill/>
        </p:spPr>
        <p:txBody>
          <a:bodyPr wrap="square">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CaPC + many models per answering party</a:t>
            </a:r>
          </a:p>
        </p:txBody>
      </p:sp>
      <p:sp>
        <p:nvSpPr>
          <p:cNvPr id="13" name="Text Placeholder 4">
            <a:extLst>
              <a:ext uri="{FF2B5EF4-FFF2-40B4-BE49-F238E27FC236}">
                <a16:creationId xmlns:a16="http://schemas.microsoft.com/office/drawing/2014/main" id="{564B8779-3A33-4088-8133-EBD5365F7439}"/>
              </a:ext>
            </a:extLst>
          </p:cNvPr>
          <p:cNvSpPr txBox="1">
            <a:spLocks/>
          </p:cNvSpPr>
          <p:nvPr/>
        </p:nvSpPr>
        <p:spPr>
          <a:xfrm>
            <a:off x="3482320" y="900024"/>
            <a:ext cx="8709680" cy="5957975"/>
          </a:xfrm>
        </p:spPr>
        <p:txBody>
          <a:bodyPr vert="horz" wrap="square" lIns="146304" tIns="91440" rIns="146304"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2461" marR="0" lvl="1" indent="-335915"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endParaRPr>
          </a:p>
          <a:p>
            <a:pPr marL="572461" marR="0" lvl="1" indent="-335915" algn="l" defTabSz="914400" rtl="0" eaLnBrk="1" fontAlgn="auto" latinLnBrk="0" hangingPunct="1">
              <a:lnSpc>
                <a:spcPct val="110000"/>
              </a:lnSpc>
              <a:spcBef>
                <a:spcPts val="0"/>
              </a:spcBef>
              <a:spcAft>
                <a:spcPts val="0"/>
              </a:spcAft>
              <a:buClrTx/>
              <a:buSzTx/>
              <a:buFontTx/>
              <a:buNone/>
              <a:tabLst/>
              <a:defRPr/>
            </a:pPr>
            <a:endParaRPr kumimoji="0" lang="pl-PL" sz="1832" b="0" i="0" u="none" strike="noStrike" kern="1200" cap="none" spc="0" normalizeH="0" baseline="0" noProof="0">
              <a:ln>
                <a:noFill/>
              </a:ln>
              <a:solidFill>
                <a:srgbClr val="50505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614027FA-1048-42B1-BDD4-502A8BA43070}"/>
              </a:ext>
            </a:extLst>
          </p:cNvPr>
          <p:cNvSpPr txBox="1"/>
          <p:nvPr/>
        </p:nvSpPr>
        <p:spPr>
          <a:xfrm>
            <a:off x="5381773" y="1392892"/>
            <a:ext cx="6809362" cy="48320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505050"/>
                </a:solidFill>
                <a:effectLst/>
                <a:uLnTx/>
                <a:uFillTx/>
                <a:latin typeface="Segoe UI"/>
                <a:ea typeface="+mn-ea"/>
                <a:cs typeface="+mn-cs"/>
              </a:rPr>
              <a:t>Goal: </a:t>
            </a:r>
            <a:r>
              <a:rPr kumimoji="0" lang="en-US" sz="2800" b="0" i="0" u="none" strike="noStrike" kern="1200" cap="none" spc="0" normalizeH="0" baseline="0" noProof="0">
                <a:ln>
                  <a:noFill/>
                </a:ln>
                <a:solidFill>
                  <a:srgbClr val="505050"/>
                </a:solidFill>
                <a:effectLst/>
                <a:uLnTx/>
                <a:uFillTx/>
                <a:latin typeface="Segoe UI"/>
                <a:ea typeface="+mn-ea"/>
                <a:cs typeface="+mn-cs"/>
              </a:rPr>
              <a:t>reduce number of physical parties.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err="1">
                <a:ln>
                  <a:noFill/>
                </a:ln>
                <a:solidFill>
                  <a:srgbClr val="505050"/>
                </a:solidFill>
                <a:effectLst/>
                <a:uLnTx/>
                <a:uFillTx/>
                <a:latin typeface="Segoe UI"/>
                <a:ea typeface="+mn-ea"/>
                <a:cs typeface="+mn-cs"/>
              </a:rPr>
              <a:t>CaPC</a:t>
            </a:r>
            <a:r>
              <a:rPr kumimoji="0" lang="en-US" sz="2800" b="1" i="0" u="none" strike="noStrike" kern="1200" cap="none" spc="0" normalizeH="0" baseline="0" noProof="0">
                <a:ln>
                  <a:noFill/>
                </a:ln>
                <a:solidFill>
                  <a:srgbClr val="505050"/>
                </a:solidFill>
                <a:effectLst/>
                <a:uLnTx/>
                <a:uFillTx/>
                <a:latin typeface="Segoe UI"/>
                <a:ea typeface="+mn-ea"/>
                <a:cs typeface="+mn-cs"/>
              </a:rPr>
              <a:t>-H</a:t>
            </a:r>
            <a:r>
              <a:rPr kumimoji="0" lang="en-US" sz="2800" b="0" i="0" u="none" strike="noStrike" kern="1200" cap="none" spc="0" normalizeH="0" baseline="0" noProof="0">
                <a:ln>
                  <a:noFill/>
                </a:ln>
                <a:solidFill>
                  <a:srgbClr val="505050"/>
                </a:solidFill>
                <a:effectLst/>
                <a:uLnTx/>
                <a:uFillTx/>
                <a:latin typeface="Segoe UI"/>
                <a:ea typeface="+mn-ea"/>
                <a:cs typeface="+mn-cs"/>
              </a:rPr>
              <a:t> – hierarchical Pâté.</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Run Pâté in each &amp; across answering parties.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Requires additional privacy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err="1">
                <a:ln>
                  <a:noFill/>
                </a:ln>
                <a:solidFill>
                  <a:srgbClr val="505050"/>
                </a:solidFill>
                <a:effectLst/>
                <a:uLnTx/>
                <a:uFillTx/>
                <a:latin typeface="Segoe UI"/>
                <a:ea typeface="+mn-ea"/>
                <a:cs typeface="+mn-cs"/>
              </a:rPr>
              <a:t>CaPC</a:t>
            </a:r>
            <a:r>
              <a:rPr kumimoji="0" lang="en-US" sz="2800" b="1" i="0" u="none" strike="noStrike" kern="1200" cap="none" spc="0" normalizeH="0" baseline="0" noProof="0">
                <a:ln>
                  <a:noFill/>
                </a:ln>
                <a:solidFill>
                  <a:srgbClr val="505050"/>
                </a:solidFill>
                <a:effectLst/>
                <a:uLnTx/>
                <a:uFillTx/>
                <a:latin typeface="Segoe UI"/>
                <a:ea typeface="+mn-ea"/>
                <a:cs typeface="+mn-cs"/>
              </a:rPr>
              <a:t>-VP</a:t>
            </a:r>
            <a:r>
              <a:rPr kumimoji="0" lang="en-US" sz="2800" b="0" i="0" u="none" strike="noStrike" kern="1200" cap="none" spc="0" normalizeH="0" baseline="0" noProof="0">
                <a:ln>
                  <a:noFill/>
                </a:ln>
                <a:solidFill>
                  <a:srgbClr val="505050"/>
                </a:solidFill>
                <a:effectLst/>
                <a:uLnTx/>
                <a:uFillTx/>
                <a:latin typeface="Segoe UI"/>
                <a:ea typeface="+mn-ea"/>
                <a:cs typeface="+mn-cs"/>
              </a:rPr>
              <a:t> – create Virtual Parties.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Run Pâté on virtual models.</a:t>
            </a:r>
          </a:p>
        </p:txBody>
      </p:sp>
      <p:graphicFrame>
        <p:nvGraphicFramePr>
          <p:cNvPr id="7" name="Table 6">
            <a:extLst>
              <a:ext uri="{FF2B5EF4-FFF2-40B4-BE49-F238E27FC236}">
                <a16:creationId xmlns:a16="http://schemas.microsoft.com/office/drawing/2014/main" id="{71AC4ECD-3241-411C-A78E-19587A18FE8C}"/>
              </a:ext>
            </a:extLst>
          </p:cNvPr>
          <p:cNvGraphicFramePr>
            <a:graphicFrameLocks noGrp="1"/>
          </p:cNvGraphicFramePr>
          <p:nvPr/>
        </p:nvGraphicFramePr>
        <p:xfrm>
          <a:off x="-863" y="902972"/>
          <a:ext cx="5224773" cy="5955026"/>
        </p:xfrm>
        <a:graphic>
          <a:graphicData uri="http://schemas.openxmlformats.org/drawingml/2006/table">
            <a:tbl>
              <a:tblPr/>
              <a:tblGrid>
                <a:gridCol w="1741591">
                  <a:extLst>
                    <a:ext uri="{9D8B030D-6E8A-4147-A177-3AD203B41FA5}">
                      <a16:colId xmlns:a16="http://schemas.microsoft.com/office/drawing/2014/main" val="296908413"/>
                    </a:ext>
                  </a:extLst>
                </a:gridCol>
                <a:gridCol w="1741591">
                  <a:extLst>
                    <a:ext uri="{9D8B030D-6E8A-4147-A177-3AD203B41FA5}">
                      <a16:colId xmlns:a16="http://schemas.microsoft.com/office/drawing/2014/main" val="1197640581"/>
                    </a:ext>
                  </a:extLst>
                </a:gridCol>
                <a:gridCol w="1741591">
                  <a:extLst>
                    <a:ext uri="{9D8B030D-6E8A-4147-A177-3AD203B41FA5}">
                      <a16:colId xmlns:a16="http://schemas.microsoft.com/office/drawing/2014/main" val="1801081737"/>
                    </a:ext>
                  </a:extLst>
                </a:gridCol>
              </a:tblGrid>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Feature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err="1">
                          <a:effectLst/>
                          <a:latin typeface="Arial" panose="020B0604020202020204" pitchFamily="34" charset="0"/>
                          <a:ea typeface="Arial" panose="020B0604020202020204" pitchFamily="34" charset="0"/>
                        </a:rPr>
                        <a:t>CaPC</a:t>
                      </a:r>
                      <a:r>
                        <a:rPr lang="en-US" sz="2200" b="1">
                          <a:effectLst/>
                          <a:latin typeface="Arial" panose="020B0604020202020204" pitchFamily="34" charset="0"/>
                          <a:ea typeface="Arial" panose="020B0604020202020204" pitchFamily="34" charset="0"/>
                        </a:rPr>
                        <a:t>-H</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err="1">
                          <a:effectLst/>
                          <a:latin typeface="Arial" panose="020B0604020202020204" pitchFamily="34" charset="0"/>
                          <a:ea typeface="Arial" panose="020B0604020202020204" pitchFamily="34" charset="0"/>
                        </a:rPr>
                        <a:t>CaPC</a:t>
                      </a:r>
                      <a:r>
                        <a:rPr lang="en-US" sz="2200" b="1">
                          <a:effectLst/>
                          <a:latin typeface="Arial" panose="020B0604020202020204" pitchFamily="34" charset="0"/>
                          <a:ea typeface="Arial" panose="020B0604020202020204" pitchFamily="34" charset="0"/>
                        </a:rPr>
                        <a:t>-VP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091481"/>
                  </a:ext>
                </a:extLst>
              </a:tr>
              <a:tr h="81292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Model architecture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any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999167295"/>
                  </a:ext>
                </a:extLst>
              </a:tr>
              <a:tr h="1556100">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a:t>
                      </a:r>
                    </a:p>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physical parties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 &gt; 10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 &gt; 10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201483838"/>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Amount of data </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Medium</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Medium</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609947211"/>
                  </a:ext>
                </a:extLst>
              </a:tr>
              <a:tr h="116617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Privacy analysis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Hierarchical 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PATE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592548012"/>
                  </a:ext>
                </a:extLst>
              </a:tr>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Third party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 </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1923024634"/>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queries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Unlimited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2891313695"/>
                  </a:ext>
                </a:extLst>
              </a:tr>
            </a:tbl>
          </a:graphicData>
        </a:graphic>
      </p:graphicFrame>
      <p:sp>
        <p:nvSpPr>
          <p:cNvPr id="8" name="Slide Number Placeholder 1">
            <a:extLst>
              <a:ext uri="{FF2B5EF4-FFF2-40B4-BE49-F238E27FC236}">
                <a16:creationId xmlns:a16="http://schemas.microsoft.com/office/drawing/2014/main" id="{1B990724-DA1B-4FF7-95F3-1FC52F612EC5}"/>
              </a:ext>
            </a:extLst>
          </p:cNvPr>
          <p:cNvSpPr txBox="1">
            <a:spLocks/>
          </p:cNvSpPr>
          <p:nvPr/>
        </p:nvSpPr>
        <p:spPr>
          <a:xfrm>
            <a:off x="9449812" y="6493776"/>
            <a:ext cx="2742188" cy="364224"/>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477841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E5D3A5A2-0B16-448C-BAD1-24DEECDFAFE5}"/>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002050"/>
              </a:solidFill>
              <a:effectLst/>
              <a:uLnTx/>
              <a:uFillTx/>
              <a:latin typeface="Segoe UI Light" panose="020B0502040204020203" pitchFamily="34" charset="0"/>
              <a:ea typeface="Segoe UI Symbol"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F377A98B-7C1A-48F7-AF90-D0A8651159CD}"/>
              </a:ext>
            </a:extLst>
          </p:cNvPr>
          <p:cNvSpPr txBox="1"/>
          <p:nvPr/>
        </p:nvSpPr>
        <p:spPr>
          <a:xfrm>
            <a:off x="0" y="62743"/>
            <a:ext cx="12192000" cy="825547"/>
          </a:xfrm>
          <a:prstGeom prst="rect">
            <a:avLst/>
          </a:prstGeom>
          <a:noFill/>
        </p:spPr>
        <p:txBody>
          <a:bodyPr wrap="square">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CaPC + many models per answering party</a:t>
            </a:r>
          </a:p>
        </p:txBody>
      </p:sp>
      <p:sp>
        <p:nvSpPr>
          <p:cNvPr id="13" name="Text Placeholder 4">
            <a:extLst>
              <a:ext uri="{FF2B5EF4-FFF2-40B4-BE49-F238E27FC236}">
                <a16:creationId xmlns:a16="http://schemas.microsoft.com/office/drawing/2014/main" id="{564B8779-3A33-4088-8133-EBD5365F7439}"/>
              </a:ext>
            </a:extLst>
          </p:cNvPr>
          <p:cNvSpPr txBox="1">
            <a:spLocks/>
          </p:cNvSpPr>
          <p:nvPr/>
        </p:nvSpPr>
        <p:spPr>
          <a:xfrm>
            <a:off x="3482320" y="900024"/>
            <a:ext cx="8709680" cy="5957975"/>
          </a:xfrm>
        </p:spPr>
        <p:txBody>
          <a:bodyPr vert="horz" wrap="square" lIns="146304" tIns="91440" rIns="146304"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2461" marR="0" lvl="1" indent="-335915"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Arial" panose="020B0604020202020204" pitchFamily="34" charset="0"/>
              <a:ea typeface="+mn-ea"/>
              <a:cs typeface="+mn-cs"/>
            </a:endParaRPr>
          </a:p>
          <a:p>
            <a:pPr marL="572461" marR="0" lvl="1" indent="-335915" algn="l" defTabSz="914400" rtl="0" eaLnBrk="1" fontAlgn="auto" latinLnBrk="0" hangingPunct="1">
              <a:lnSpc>
                <a:spcPct val="110000"/>
              </a:lnSpc>
              <a:spcBef>
                <a:spcPts val="0"/>
              </a:spcBef>
              <a:spcAft>
                <a:spcPts val="0"/>
              </a:spcAft>
              <a:buClrTx/>
              <a:buSzTx/>
              <a:buFontTx/>
              <a:buNone/>
              <a:tabLst/>
              <a:defRPr/>
            </a:pPr>
            <a:endParaRPr kumimoji="0" lang="pl-PL" sz="1832" b="0" i="0" u="none" strike="noStrike" kern="1200" cap="none" spc="0" normalizeH="0" baseline="0" noProof="0">
              <a:ln>
                <a:noFill/>
              </a:ln>
              <a:solidFill>
                <a:srgbClr val="50505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614027FA-1048-42B1-BDD4-502A8BA43070}"/>
              </a:ext>
            </a:extLst>
          </p:cNvPr>
          <p:cNvSpPr txBox="1"/>
          <p:nvPr/>
        </p:nvSpPr>
        <p:spPr>
          <a:xfrm>
            <a:off x="5223910" y="900024"/>
            <a:ext cx="6967225" cy="56938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Can we combine DP-SGD with Pâté?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Train the teacher models using DP-SGD in each of the answering parties and run Pâté on top of them. Is there any synergy?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This method might decrease the number of answering parties required because some degree of the privacy is already provided in each of the teacher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a:ea typeface="+mn-ea"/>
                <a:cs typeface="+mn-cs"/>
              </a:rPr>
              <a:t>Requires an additional privacy analysis that combines DP-SGD and Pâté.</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71AC4ECD-3241-411C-A78E-19587A18FE8C}"/>
                  </a:ext>
                </a:extLst>
              </p:cNvPr>
              <p:cNvGraphicFramePr>
                <a:graphicFrameLocks noGrp="1"/>
              </p:cNvGraphicFramePr>
              <p:nvPr/>
            </p:nvGraphicFramePr>
            <p:xfrm>
              <a:off x="-863" y="902972"/>
              <a:ext cx="5224773" cy="5955026"/>
            </p:xfrm>
            <a:graphic>
              <a:graphicData uri="http://schemas.openxmlformats.org/drawingml/2006/table">
                <a:tbl>
                  <a:tblPr/>
                  <a:tblGrid>
                    <a:gridCol w="1741591">
                      <a:extLst>
                        <a:ext uri="{9D8B030D-6E8A-4147-A177-3AD203B41FA5}">
                          <a16:colId xmlns:a16="http://schemas.microsoft.com/office/drawing/2014/main" val="296908413"/>
                        </a:ext>
                      </a:extLst>
                    </a:gridCol>
                    <a:gridCol w="1741591">
                      <a:extLst>
                        <a:ext uri="{9D8B030D-6E8A-4147-A177-3AD203B41FA5}">
                          <a16:colId xmlns:a16="http://schemas.microsoft.com/office/drawing/2014/main" val="1197640581"/>
                        </a:ext>
                      </a:extLst>
                    </a:gridCol>
                    <a:gridCol w="1741591">
                      <a:extLst>
                        <a:ext uri="{9D8B030D-6E8A-4147-A177-3AD203B41FA5}">
                          <a16:colId xmlns:a16="http://schemas.microsoft.com/office/drawing/2014/main" val="1801081737"/>
                        </a:ext>
                      </a:extLst>
                    </a:gridCol>
                  </a:tblGrid>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Feature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DPS-CaPC</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DPS-PI</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091481"/>
                      </a:ext>
                    </a:extLst>
                  </a:tr>
                  <a:tr h="81292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Model architecture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Deep Neural Network</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Deep Neural Network</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999167295"/>
                      </a:ext>
                    </a:extLst>
                  </a:tr>
                  <a:tr h="1556100">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physical parties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 &gt; 50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&gt; 0 (independent pair-wise collaboration)</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201483838"/>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Amount of data </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Medium</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Low?</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609947211"/>
                      </a:ext>
                    </a:extLst>
                  </a:tr>
                  <a:tr h="116617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Privacy analysis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DP-SGD + PATE (harder)</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DP-SGD (higher </a:t>
                          </a:r>
                          <a14:m>
                            <m:oMath xmlns:m="http://schemas.openxmlformats.org/officeDocument/2006/math">
                              <m:r>
                                <a:rPr lang="en-US" sz="2200" b="0" i="1" smtClean="0">
                                  <a:solidFill>
                                    <a:srgbClr val="000000"/>
                                  </a:solidFill>
                                  <a:effectLst/>
                                  <a:latin typeface="Cambria Math" panose="02040503050406030204" pitchFamily="18" charset="0"/>
                                  <a:ea typeface="Arial" panose="020B0604020202020204" pitchFamily="34" charset="0"/>
                                </a:rPr>
                                <m:t>𝜖</m:t>
                              </m:r>
                              <m:r>
                                <a:rPr lang="en-US" sz="2200" b="0" i="1" smtClean="0">
                                  <a:solidFill>
                                    <a:srgbClr val="000000"/>
                                  </a:solidFill>
                                  <a:effectLst/>
                                  <a:latin typeface="Cambria Math" panose="02040503050406030204" pitchFamily="18" charset="0"/>
                                  <a:ea typeface="Arial" panose="020B0604020202020204" pitchFamily="34" charset="0"/>
                                </a:rPr>
                                <m:t>)</m:t>
                              </m:r>
                            </m:oMath>
                          </a14:m>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592548012"/>
                      </a:ext>
                    </a:extLst>
                  </a:tr>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Third party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None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1923024634"/>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queries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Unlimited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2891313695"/>
                      </a:ext>
                    </a:extLst>
                  </a:tr>
                </a:tbl>
              </a:graphicData>
            </a:graphic>
          </p:graphicFrame>
        </mc:Choice>
        <mc:Fallback xmlns="">
          <p:graphicFrame>
            <p:nvGraphicFramePr>
              <p:cNvPr id="7" name="Table 6">
                <a:extLst>
                  <a:ext uri="{FF2B5EF4-FFF2-40B4-BE49-F238E27FC236}">
                    <a16:creationId xmlns:a16="http://schemas.microsoft.com/office/drawing/2014/main" id="{71AC4ECD-3241-411C-A78E-19587A18FE8C}"/>
                  </a:ext>
                </a:extLst>
              </p:cNvPr>
              <p:cNvGraphicFramePr>
                <a:graphicFrameLocks noGrp="1"/>
              </p:cNvGraphicFramePr>
              <p:nvPr/>
            </p:nvGraphicFramePr>
            <p:xfrm>
              <a:off x="-863" y="902972"/>
              <a:ext cx="5224773" cy="5955026"/>
            </p:xfrm>
            <a:graphic>
              <a:graphicData uri="http://schemas.openxmlformats.org/drawingml/2006/table">
                <a:tbl>
                  <a:tblPr/>
                  <a:tblGrid>
                    <a:gridCol w="1741591">
                      <a:extLst>
                        <a:ext uri="{9D8B030D-6E8A-4147-A177-3AD203B41FA5}">
                          <a16:colId xmlns:a16="http://schemas.microsoft.com/office/drawing/2014/main" val="296908413"/>
                        </a:ext>
                      </a:extLst>
                    </a:gridCol>
                    <a:gridCol w="1741591">
                      <a:extLst>
                        <a:ext uri="{9D8B030D-6E8A-4147-A177-3AD203B41FA5}">
                          <a16:colId xmlns:a16="http://schemas.microsoft.com/office/drawing/2014/main" val="1197640581"/>
                        </a:ext>
                      </a:extLst>
                    </a:gridCol>
                    <a:gridCol w="1741591">
                      <a:extLst>
                        <a:ext uri="{9D8B030D-6E8A-4147-A177-3AD203B41FA5}">
                          <a16:colId xmlns:a16="http://schemas.microsoft.com/office/drawing/2014/main" val="1801081737"/>
                        </a:ext>
                      </a:extLst>
                    </a:gridCol>
                  </a:tblGrid>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Feature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DPS-CaPC</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DPS-PI</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091481"/>
                      </a:ext>
                    </a:extLst>
                  </a:tr>
                  <a:tr h="81292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Model architecture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Deep Neural Network</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Deep Neural Network</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extLst>
                      <a:ext uri="{0D108BD9-81ED-4DB2-BD59-A6C34878D82A}">
                        <a16:rowId xmlns:a16="http://schemas.microsoft.com/office/drawing/2014/main" val="999167295"/>
                      </a:ext>
                    </a:extLst>
                  </a:tr>
                  <a:tr h="1556100">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physical parties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 &gt; 50</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&gt; 0 (independent pair-wise collaboration)</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201483838"/>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Amount of data </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Medium</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Low?</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609947211"/>
                      </a:ext>
                    </a:extLst>
                  </a:tr>
                  <a:tr h="1166175">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Privacy analysis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DP-SGD + PATE (harder)</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endParaRPr lang="en-US"/>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200350" t="-312042" r="-1049" b="-117277"/>
                          </a:stretch>
                        </a:blipFill>
                      </a:tcPr>
                    </a:tc>
                    <a:extLst>
                      <a:ext uri="{0D108BD9-81ED-4DB2-BD59-A6C34878D82A}">
                        <a16:rowId xmlns:a16="http://schemas.microsoft.com/office/drawing/2014/main" val="592548012"/>
                      </a:ext>
                    </a:extLst>
                  </a:tr>
                  <a:tr h="433664">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Third party</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CSP</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None</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1923024634"/>
                      </a:ext>
                    </a:extLst>
                  </a:tr>
                  <a:tr h="776249">
                    <a:tc>
                      <a:txBody>
                        <a:bodyPr/>
                        <a:lstStyle/>
                        <a:p>
                          <a:pPr marL="0" marR="0">
                            <a:lnSpc>
                              <a:spcPct val="115000"/>
                            </a:lnSpc>
                            <a:spcBef>
                              <a:spcPts val="0"/>
                            </a:spcBef>
                            <a:spcAft>
                              <a:spcPts val="0"/>
                            </a:spcAft>
                          </a:pPr>
                          <a:r>
                            <a:rPr lang="en-US" sz="2200" b="1">
                              <a:effectLst/>
                              <a:latin typeface="Arial" panose="020B0604020202020204" pitchFamily="34" charset="0"/>
                              <a:ea typeface="Arial" panose="020B0604020202020204" pitchFamily="34" charset="0"/>
                            </a:rPr>
                            <a:t>Number of queries</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6666"/>
                        </a:solidFill>
                      </a:tcPr>
                    </a:tc>
                    <a:tc>
                      <a:txBody>
                        <a:bodyPr/>
                        <a:lstStyle/>
                        <a:p>
                          <a:pPr marL="0" marR="0">
                            <a:lnSpc>
                              <a:spcPct val="115000"/>
                            </a:lnSpc>
                            <a:spcBef>
                              <a:spcPts val="0"/>
                            </a:spcBef>
                            <a:spcAft>
                              <a:spcPts val="0"/>
                            </a:spcAft>
                          </a:pPr>
                          <a:r>
                            <a:rPr lang="en-US" sz="2200">
                              <a:solidFill>
                                <a:srgbClr val="000000"/>
                              </a:solidFill>
                              <a:effectLst/>
                              <a:latin typeface="Arial" panose="020B0604020202020204" pitchFamily="34" charset="0"/>
                              <a:ea typeface="Arial" panose="020B0604020202020204" pitchFamily="34" charset="0"/>
                            </a:rPr>
                            <a:t>Unlimited</a:t>
                          </a:r>
                          <a:endParaRPr lang="en-US" sz="2200">
                            <a:effectLst/>
                            <a:latin typeface="Arial" panose="020B0604020202020204" pitchFamily="34" charset="0"/>
                            <a:ea typeface="Arial" panose="020B0604020202020204" pitchFamily="34" charset="0"/>
                          </a:endParaRPr>
                        </a:p>
                      </a:txBody>
                      <a:tcPr marL="13272" marR="13272" marT="13272" marB="132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extLst>
                      <a:ext uri="{0D108BD9-81ED-4DB2-BD59-A6C34878D82A}">
                        <a16:rowId xmlns:a16="http://schemas.microsoft.com/office/drawing/2014/main" val="2891313695"/>
                      </a:ext>
                    </a:extLst>
                  </a:tr>
                </a:tbl>
              </a:graphicData>
            </a:graphic>
          </p:graphicFrame>
        </mc:Fallback>
      </mc:AlternateContent>
      <p:sp>
        <p:nvSpPr>
          <p:cNvPr id="8" name="Slide Number Placeholder 1">
            <a:extLst>
              <a:ext uri="{FF2B5EF4-FFF2-40B4-BE49-F238E27FC236}">
                <a16:creationId xmlns:a16="http://schemas.microsoft.com/office/drawing/2014/main" id="{653109DF-B1E3-4B9F-AA1E-CBF2B1CEE704}"/>
              </a:ext>
            </a:extLst>
          </p:cNvPr>
          <p:cNvSpPr txBox="1">
            <a:spLocks/>
          </p:cNvSpPr>
          <p:nvPr/>
        </p:nvSpPr>
        <p:spPr>
          <a:xfrm>
            <a:off x="9449812" y="6493776"/>
            <a:ext cx="2742188" cy="364224"/>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466640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0"/>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Encrypt unlabeled data for confidentiality</a:t>
            </a:r>
          </a:p>
        </p:txBody>
      </p:sp>
      <p:sp>
        <p:nvSpPr>
          <p:cNvPr id="16" name="Rectangle 15">
            <a:extLst>
              <a:ext uri="{FF2B5EF4-FFF2-40B4-BE49-F238E27FC236}">
                <a16:creationId xmlns:a16="http://schemas.microsoft.com/office/drawing/2014/main" id="{E12CAAF6-01FF-42BF-BC51-5D4B7C92334D}"/>
              </a:ext>
            </a:extLst>
          </p:cNvPr>
          <p:cNvSpPr/>
          <p:nvPr/>
        </p:nvSpPr>
        <p:spPr>
          <a:xfrm>
            <a:off x="7393737" y="6041985"/>
            <a:ext cx="1530344" cy="7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D430CEA-C35F-45F1-A9B5-53D3406FDE7B}"/>
              </a:ext>
            </a:extLst>
          </p:cNvPr>
          <p:cNvSpPr/>
          <p:nvPr/>
        </p:nvSpPr>
        <p:spPr>
          <a:xfrm>
            <a:off x="7393737" y="2849787"/>
            <a:ext cx="291711" cy="115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DFD9770-F201-4A94-ADC5-90460681736C}"/>
              </a:ext>
            </a:extLst>
          </p:cNvPr>
          <p:cNvSpPr/>
          <p:nvPr/>
        </p:nvSpPr>
        <p:spPr>
          <a:xfrm>
            <a:off x="7393737" y="6041985"/>
            <a:ext cx="1530344" cy="671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780E0AF-50E5-4DB2-8B5A-BC48EAAC38CD}"/>
              </a:ext>
            </a:extLst>
          </p:cNvPr>
          <p:cNvSpPr txBox="1"/>
          <p:nvPr/>
        </p:nvSpPr>
        <p:spPr>
          <a:xfrm>
            <a:off x="8663024" y="5743502"/>
            <a:ext cx="2089355" cy="12034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Unlabeled</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Data</a:t>
            </a:r>
          </a:p>
        </p:txBody>
      </p:sp>
      <p:pic>
        <p:nvPicPr>
          <p:cNvPr id="26" name="Graphic 25" descr="Database">
            <a:extLst>
              <a:ext uri="{FF2B5EF4-FFF2-40B4-BE49-F238E27FC236}">
                <a16:creationId xmlns:a16="http://schemas.microsoft.com/office/drawing/2014/main" id="{20DC0D40-3E07-4A89-8AFD-6DBEEC88A6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6543" y="3114337"/>
            <a:ext cx="1403913" cy="734209"/>
          </a:xfrm>
          <a:prstGeom prst="rect">
            <a:avLst/>
          </a:prstGeom>
        </p:spPr>
      </p:pic>
      <p:sp>
        <p:nvSpPr>
          <p:cNvPr id="27" name="Oval 26">
            <a:extLst>
              <a:ext uri="{FF2B5EF4-FFF2-40B4-BE49-F238E27FC236}">
                <a16:creationId xmlns:a16="http://schemas.microsoft.com/office/drawing/2014/main" id="{80ECD7FB-C2A4-4DF5-8A6F-25B03003B0D8}"/>
              </a:ext>
            </a:extLst>
          </p:cNvPr>
          <p:cNvSpPr/>
          <p:nvPr/>
        </p:nvSpPr>
        <p:spPr bwMode="auto">
          <a:xfrm>
            <a:off x="10545135" y="2845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59382824-D209-4F15-9DF3-DE8B9FF6E6A0}"/>
              </a:ext>
            </a:extLst>
          </p:cNvPr>
          <p:cNvSpPr/>
          <p:nvPr/>
        </p:nvSpPr>
        <p:spPr bwMode="auto">
          <a:xfrm>
            <a:off x="10545135" y="337150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82978A34-9D53-4B60-88FF-62DFCC28F017}"/>
              </a:ext>
            </a:extLst>
          </p:cNvPr>
          <p:cNvSpPr/>
          <p:nvPr/>
        </p:nvSpPr>
        <p:spPr bwMode="auto">
          <a:xfrm>
            <a:off x="11122686" y="261184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1847724-30AB-4F22-8284-BCD9E4CECE7B}"/>
              </a:ext>
            </a:extLst>
          </p:cNvPr>
          <p:cNvSpPr/>
          <p:nvPr/>
        </p:nvSpPr>
        <p:spPr bwMode="auto">
          <a:xfrm>
            <a:off x="11126261" y="3175020"/>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EEE1B6F-FB95-4BE0-A303-0A56F7DE08FD}"/>
              </a:ext>
            </a:extLst>
          </p:cNvPr>
          <p:cNvSpPr/>
          <p:nvPr/>
        </p:nvSpPr>
        <p:spPr bwMode="auto">
          <a:xfrm>
            <a:off x="11122686" y="3773845"/>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E397B867-CB83-4830-B99B-E3C6B46C5FF9}"/>
              </a:ext>
            </a:extLst>
          </p:cNvPr>
          <p:cNvSpPr/>
          <p:nvPr/>
        </p:nvSpPr>
        <p:spPr bwMode="auto">
          <a:xfrm>
            <a:off x="11707387" y="2845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DEA010FE-B72C-488E-B3E6-517E1B13BEBC}"/>
              </a:ext>
            </a:extLst>
          </p:cNvPr>
          <p:cNvSpPr/>
          <p:nvPr/>
        </p:nvSpPr>
        <p:spPr bwMode="auto">
          <a:xfrm>
            <a:off x="11707387" y="337150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68D994C3-D14E-4224-BE41-6961782B463A}"/>
              </a:ext>
            </a:extLst>
          </p:cNvPr>
          <p:cNvCxnSpPr>
            <a:cxnSpLocks/>
            <a:stCxn id="27" idx="6"/>
            <a:endCxn id="30" idx="3"/>
          </p:cNvCxnSpPr>
          <p:nvPr/>
        </p:nvCxnSpPr>
        <p:spPr>
          <a:xfrm flipV="1">
            <a:off x="10948547" y="2955264"/>
            <a:ext cx="233217" cy="91762"/>
          </a:xfrm>
          <a:prstGeom prst="line">
            <a:avLst/>
          </a:prstGeom>
          <a:noFill/>
          <a:ln w="9525" cap="flat" cmpd="sng" algn="ctr">
            <a:solidFill>
              <a:srgbClr val="505050"/>
            </a:solidFill>
            <a:prstDash val="solid"/>
            <a:headEnd type="none"/>
            <a:tailEnd type="none"/>
          </a:ln>
          <a:effectLst/>
        </p:spPr>
      </p:cxnSp>
      <p:cxnSp>
        <p:nvCxnSpPr>
          <p:cNvPr id="36" name="Straight Connector 35">
            <a:extLst>
              <a:ext uri="{FF2B5EF4-FFF2-40B4-BE49-F238E27FC236}">
                <a16:creationId xmlns:a16="http://schemas.microsoft.com/office/drawing/2014/main" id="{3FB426BB-79E0-42AA-817A-8422A451CB72}"/>
              </a:ext>
            </a:extLst>
          </p:cNvPr>
          <p:cNvCxnSpPr>
            <a:cxnSpLocks/>
            <a:stCxn id="29" idx="6"/>
            <a:endCxn id="31" idx="2"/>
          </p:cNvCxnSpPr>
          <p:nvPr/>
        </p:nvCxnSpPr>
        <p:spPr>
          <a:xfrm flipV="1">
            <a:off x="10948547" y="3376188"/>
            <a:ext cx="177714" cy="196489"/>
          </a:xfrm>
          <a:prstGeom prst="line">
            <a:avLst/>
          </a:prstGeom>
          <a:noFill/>
          <a:ln w="9525" cap="flat" cmpd="sng" algn="ctr">
            <a:solidFill>
              <a:srgbClr val="505050"/>
            </a:solidFill>
            <a:prstDash val="solid"/>
            <a:headEnd type="none"/>
            <a:tailEnd type="none"/>
          </a:ln>
          <a:effectLst/>
        </p:spPr>
      </p:cxnSp>
      <p:cxnSp>
        <p:nvCxnSpPr>
          <p:cNvPr id="37" name="Straight Connector 36">
            <a:extLst>
              <a:ext uri="{FF2B5EF4-FFF2-40B4-BE49-F238E27FC236}">
                <a16:creationId xmlns:a16="http://schemas.microsoft.com/office/drawing/2014/main" id="{FEE0682C-87D8-47BC-9988-223A39C7680A}"/>
              </a:ext>
            </a:extLst>
          </p:cNvPr>
          <p:cNvCxnSpPr>
            <a:cxnSpLocks/>
            <a:stCxn id="29" idx="6"/>
            <a:endCxn id="30" idx="3"/>
          </p:cNvCxnSpPr>
          <p:nvPr/>
        </p:nvCxnSpPr>
        <p:spPr>
          <a:xfrm flipV="1">
            <a:off x="10948547" y="2955264"/>
            <a:ext cx="233217" cy="617413"/>
          </a:xfrm>
          <a:prstGeom prst="line">
            <a:avLst/>
          </a:prstGeom>
          <a:noFill/>
          <a:ln w="9525" cap="flat" cmpd="sng" algn="ctr">
            <a:solidFill>
              <a:srgbClr val="505050"/>
            </a:solidFill>
            <a:prstDash val="solid"/>
            <a:headEnd type="none"/>
            <a:tailEnd type="none"/>
          </a:ln>
          <a:effectLst/>
        </p:spPr>
      </p:cxnSp>
      <p:cxnSp>
        <p:nvCxnSpPr>
          <p:cNvPr id="38" name="Straight Connector 37">
            <a:extLst>
              <a:ext uri="{FF2B5EF4-FFF2-40B4-BE49-F238E27FC236}">
                <a16:creationId xmlns:a16="http://schemas.microsoft.com/office/drawing/2014/main" id="{BFA76BC3-54B8-4226-8683-14D1D1F5F4E1}"/>
              </a:ext>
            </a:extLst>
          </p:cNvPr>
          <p:cNvCxnSpPr>
            <a:cxnSpLocks/>
            <a:stCxn id="31" idx="2"/>
            <a:endCxn id="27" idx="6"/>
          </p:cNvCxnSpPr>
          <p:nvPr/>
        </p:nvCxnSpPr>
        <p:spPr>
          <a:xfrm flipH="1" flipV="1">
            <a:off x="10948547" y="3047026"/>
            <a:ext cx="177714" cy="329162"/>
          </a:xfrm>
          <a:prstGeom prst="line">
            <a:avLst/>
          </a:prstGeom>
          <a:noFill/>
          <a:ln w="9525" cap="flat" cmpd="sng" algn="ctr">
            <a:solidFill>
              <a:srgbClr val="505050"/>
            </a:solidFill>
            <a:prstDash val="solid"/>
            <a:headEnd type="none"/>
            <a:tailEnd type="none"/>
          </a:ln>
          <a:effectLst/>
        </p:spPr>
      </p:cxnSp>
      <p:cxnSp>
        <p:nvCxnSpPr>
          <p:cNvPr id="39" name="Straight Connector 38">
            <a:extLst>
              <a:ext uri="{FF2B5EF4-FFF2-40B4-BE49-F238E27FC236}">
                <a16:creationId xmlns:a16="http://schemas.microsoft.com/office/drawing/2014/main" id="{D025F757-AC92-46E2-8CED-5BAA101F11BF}"/>
              </a:ext>
            </a:extLst>
          </p:cNvPr>
          <p:cNvCxnSpPr>
            <a:cxnSpLocks/>
            <a:stCxn id="32" idx="1"/>
            <a:endCxn id="29" idx="6"/>
          </p:cNvCxnSpPr>
          <p:nvPr/>
        </p:nvCxnSpPr>
        <p:spPr>
          <a:xfrm flipH="1" flipV="1">
            <a:off x="10948547" y="3572677"/>
            <a:ext cx="233217" cy="260089"/>
          </a:xfrm>
          <a:prstGeom prst="line">
            <a:avLst/>
          </a:prstGeom>
          <a:noFill/>
          <a:ln w="9525" cap="flat" cmpd="sng" algn="ctr">
            <a:solidFill>
              <a:srgbClr val="505050"/>
            </a:solidFill>
            <a:prstDash val="solid"/>
            <a:headEnd type="none"/>
            <a:tailEnd type="none"/>
          </a:ln>
          <a:effectLst/>
        </p:spPr>
      </p:cxnSp>
      <p:cxnSp>
        <p:nvCxnSpPr>
          <p:cNvPr id="40" name="Straight Connector 39">
            <a:extLst>
              <a:ext uri="{FF2B5EF4-FFF2-40B4-BE49-F238E27FC236}">
                <a16:creationId xmlns:a16="http://schemas.microsoft.com/office/drawing/2014/main" id="{FB292A26-25CC-4263-9666-C221B7EEDEEB}"/>
              </a:ext>
            </a:extLst>
          </p:cNvPr>
          <p:cNvCxnSpPr>
            <a:cxnSpLocks/>
            <a:stCxn id="32" idx="1"/>
            <a:endCxn id="27" idx="6"/>
          </p:cNvCxnSpPr>
          <p:nvPr/>
        </p:nvCxnSpPr>
        <p:spPr>
          <a:xfrm flipH="1" flipV="1">
            <a:off x="10948547" y="3047026"/>
            <a:ext cx="233217" cy="785740"/>
          </a:xfrm>
          <a:prstGeom prst="line">
            <a:avLst/>
          </a:prstGeom>
          <a:noFill/>
          <a:ln w="9525" cap="flat" cmpd="sng" algn="ctr">
            <a:solidFill>
              <a:srgbClr val="505050"/>
            </a:solidFill>
            <a:prstDash val="solid"/>
            <a:headEnd type="none"/>
            <a:tailEnd type="none"/>
          </a:ln>
          <a:effectLst/>
        </p:spPr>
      </p:cxnSp>
      <p:cxnSp>
        <p:nvCxnSpPr>
          <p:cNvPr id="41" name="Straight Connector 40">
            <a:extLst>
              <a:ext uri="{FF2B5EF4-FFF2-40B4-BE49-F238E27FC236}">
                <a16:creationId xmlns:a16="http://schemas.microsoft.com/office/drawing/2014/main" id="{744C0981-A96F-46DC-BCCA-2E69A8E67AA5}"/>
              </a:ext>
            </a:extLst>
          </p:cNvPr>
          <p:cNvCxnSpPr>
            <a:cxnSpLocks/>
            <a:stCxn id="33" idx="2"/>
            <a:endCxn id="30" idx="5"/>
          </p:cNvCxnSpPr>
          <p:nvPr/>
        </p:nvCxnSpPr>
        <p:spPr>
          <a:xfrm flipH="1" flipV="1">
            <a:off x="11467020" y="2955264"/>
            <a:ext cx="240367" cy="91762"/>
          </a:xfrm>
          <a:prstGeom prst="line">
            <a:avLst/>
          </a:prstGeom>
          <a:noFill/>
          <a:ln w="9525" cap="flat" cmpd="sng" algn="ctr">
            <a:solidFill>
              <a:srgbClr val="505050"/>
            </a:solidFill>
            <a:prstDash val="solid"/>
            <a:headEnd type="none"/>
            <a:tailEnd type="none"/>
          </a:ln>
          <a:effectLst/>
        </p:spPr>
      </p:cxnSp>
      <p:cxnSp>
        <p:nvCxnSpPr>
          <p:cNvPr id="42" name="Straight Connector 41">
            <a:extLst>
              <a:ext uri="{FF2B5EF4-FFF2-40B4-BE49-F238E27FC236}">
                <a16:creationId xmlns:a16="http://schemas.microsoft.com/office/drawing/2014/main" id="{E7E1FA78-51DC-45A3-9C8C-B91F30B63A5E}"/>
              </a:ext>
            </a:extLst>
          </p:cNvPr>
          <p:cNvCxnSpPr>
            <a:cxnSpLocks/>
            <a:stCxn id="34" idx="2"/>
            <a:endCxn id="30" idx="5"/>
          </p:cNvCxnSpPr>
          <p:nvPr/>
        </p:nvCxnSpPr>
        <p:spPr>
          <a:xfrm flipH="1" flipV="1">
            <a:off x="11467020" y="2955264"/>
            <a:ext cx="240367" cy="617413"/>
          </a:xfrm>
          <a:prstGeom prst="line">
            <a:avLst/>
          </a:prstGeom>
          <a:noFill/>
          <a:ln w="9525" cap="flat" cmpd="sng" algn="ctr">
            <a:solidFill>
              <a:srgbClr val="505050"/>
            </a:solidFill>
            <a:prstDash val="solid"/>
            <a:headEnd type="none"/>
            <a:tailEnd type="none"/>
          </a:ln>
          <a:effectLst/>
        </p:spPr>
      </p:cxnSp>
      <p:cxnSp>
        <p:nvCxnSpPr>
          <p:cNvPr id="43" name="Straight Connector 42">
            <a:extLst>
              <a:ext uri="{FF2B5EF4-FFF2-40B4-BE49-F238E27FC236}">
                <a16:creationId xmlns:a16="http://schemas.microsoft.com/office/drawing/2014/main" id="{D73697BA-D3AD-4FD8-B248-CFACA87EED70}"/>
              </a:ext>
            </a:extLst>
          </p:cNvPr>
          <p:cNvCxnSpPr>
            <a:cxnSpLocks/>
            <a:stCxn id="33" idx="2"/>
            <a:endCxn id="31" idx="6"/>
          </p:cNvCxnSpPr>
          <p:nvPr/>
        </p:nvCxnSpPr>
        <p:spPr>
          <a:xfrm flipH="1">
            <a:off x="11529673" y="3047026"/>
            <a:ext cx="177714" cy="329162"/>
          </a:xfrm>
          <a:prstGeom prst="line">
            <a:avLst/>
          </a:prstGeom>
          <a:noFill/>
          <a:ln w="9525" cap="flat" cmpd="sng" algn="ctr">
            <a:solidFill>
              <a:srgbClr val="505050"/>
            </a:solidFill>
            <a:prstDash val="solid"/>
            <a:headEnd type="none"/>
            <a:tailEnd type="none"/>
          </a:ln>
          <a:effectLst/>
        </p:spPr>
      </p:cxnSp>
      <p:cxnSp>
        <p:nvCxnSpPr>
          <p:cNvPr id="44" name="Straight Connector 43">
            <a:extLst>
              <a:ext uri="{FF2B5EF4-FFF2-40B4-BE49-F238E27FC236}">
                <a16:creationId xmlns:a16="http://schemas.microsoft.com/office/drawing/2014/main" id="{1811ACF3-8C75-4A0A-909D-9EBCAA6E7900}"/>
              </a:ext>
            </a:extLst>
          </p:cNvPr>
          <p:cNvCxnSpPr>
            <a:cxnSpLocks/>
            <a:endCxn id="31" idx="6"/>
          </p:cNvCxnSpPr>
          <p:nvPr/>
        </p:nvCxnSpPr>
        <p:spPr>
          <a:xfrm flipH="1" flipV="1">
            <a:off x="11529673" y="3376188"/>
            <a:ext cx="177714" cy="213371"/>
          </a:xfrm>
          <a:prstGeom prst="line">
            <a:avLst/>
          </a:prstGeom>
          <a:noFill/>
          <a:ln w="9525" cap="flat" cmpd="sng" algn="ctr">
            <a:solidFill>
              <a:srgbClr val="505050"/>
            </a:solidFill>
            <a:prstDash val="solid"/>
            <a:headEnd type="none"/>
            <a:tailEnd type="none"/>
          </a:ln>
          <a:effectLst/>
        </p:spPr>
      </p:cxnSp>
      <p:cxnSp>
        <p:nvCxnSpPr>
          <p:cNvPr id="45" name="Straight Connector 44">
            <a:extLst>
              <a:ext uri="{FF2B5EF4-FFF2-40B4-BE49-F238E27FC236}">
                <a16:creationId xmlns:a16="http://schemas.microsoft.com/office/drawing/2014/main" id="{9F213E85-8391-41DA-806D-DD0F57C667C0}"/>
              </a:ext>
            </a:extLst>
          </p:cNvPr>
          <p:cNvCxnSpPr>
            <a:cxnSpLocks/>
            <a:stCxn id="34" idx="2"/>
            <a:endCxn id="32" idx="7"/>
          </p:cNvCxnSpPr>
          <p:nvPr/>
        </p:nvCxnSpPr>
        <p:spPr>
          <a:xfrm flipH="1">
            <a:off x="11467020" y="3572677"/>
            <a:ext cx="240367" cy="260089"/>
          </a:xfrm>
          <a:prstGeom prst="line">
            <a:avLst/>
          </a:prstGeom>
          <a:noFill/>
          <a:ln w="9525" cap="flat" cmpd="sng" algn="ctr">
            <a:solidFill>
              <a:srgbClr val="505050"/>
            </a:solidFill>
            <a:prstDash val="solid"/>
            <a:headEnd type="none"/>
            <a:tailEnd type="none"/>
          </a:ln>
          <a:effectLst/>
        </p:spPr>
      </p:cxnSp>
      <p:cxnSp>
        <p:nvCxnSpPr>
          <p:cNvPr id="46" name="Straight Connector 45">
            <a:extLst>
              <a:ext uri="{FF2B5EF4-FFF2-40B4-BE49-F238E27FC236}">
                <a16:creationId xmlns:a16="http://schemas.microsoft.com/office/drawing/2014/main" id="{05832A5E-5FC7-4CDE-BEFF-2F72D539CE86}"/>
              </a:ext>
            </a:extLst>
          </p:cNvPr>
          <p:cNvCxnSpPr>
            <a:cxnSpLocks/>
            <a:stCxn id="33" idx="2"/>
            <a:endCxn id="32" idx="7"/>
          </p:cNvCxnSpPr>
          <p:nvPr/>
        </p:nvCxnSpPr>
        <p:spPr>
          <a:xfrm flipH="1">
            <a:off x="11467020" y="3047026"/>
            <a:ext cx="240367" cy="785740"/>
          </a:xfrm>
          <a:prstGeom prst="line">
            <a:avLst/>
          </a:prstGeom>
          <a:noFill/>
          <a:ln w="9525" cap="flat" cmpd="sng" algn="ctr">
            <a:solidFill>
              <a:srgbClr val="505050"/>
            </a:solidFill>
            <a:prstDash val="solid"/>
            <a:headEnd type="none"/>
            <a:tailEnd type="none"/>
          </a:ln>
          <a:effectLst/>
        </p:spPr>
      </p:cxnSp>
      <p:cxnSp>
        <p:nvCxnSpPr>
          <p:cNvPr id="48" name="Straight Arrow Connector 47">
            <a:extLst>
              <a:ext uri="{FF2B5EF4-FFF2-40B4-BE49-F238E27FC236}">
                <a16:creationId xmlns:a16="http://schemas.microsoft.com/office/drawing/2014/main" id="{1181262E-830D-4440-A45D-6D54AE4BBA5D}"/>
              </a:ext>
            </a:extLst>
          </p:cNvPr>
          <p:cNvCxnSpPr>
            <a:cxnSpLocks/>
          </p:cNvCxnSpPr>
          <p:nvPr/>
        </p:nvCxnSpPr>
        <p:spPr>
          <a:xfrm flipV="1">
            <a:off x="9231161" y="3474432"/>
            <a:ext cx="1163425" cy="7010"/>
          </a:xfrm>
          <a:prstGeom prst="straightConnector1">
            <a:avLst/>
          </a:prstGeom>
          <a:noFill/>
          <a:ln w="57150" cap="flat" cmpd="sng" algn="ctr">
            <a:solidFill>
              <a:srgbClr val="505050"/>
            </a:solidFill>
            <a:prstDash val="solid"/>
            <a:headEnd type="none"/>
            <a:tailEnd type="triangle"/>
          </a:ln>
          <a:effectLst/>
        </p:spPr>
      </p:cxnSp>
      <p:sp>
        <p:nvSpPr>
          <p:cNvPr id="49" name="Oval 48">
            <a:extLst>
              <a:ext uri="{FF2B5EF4-FFF2-40B4-BE49-F238E27FC236}">
                <a16:creationId xmlns:a16="http://schemas.microsoft.com/office/drawing/2014/main" id="{002EB218-4485-4652-8800-CF65931B9C4B}"/>
              </a:ext>
            </a:extLst>
          </p:cNvPr>
          <p:cNvSpPr/>
          <p:nvPr/>
        </p:nvSpPr>
        <p:spPr bwMode="auto">
          <a:xfrm>
            <a:off x="1642333" y="3021139"/>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009B349-9DB9-40FB-9A51-FF73A7EB12A8}"/>
              </a:ext>
            </a:extLst>
          </p:cNvPr>
          <p:cNvSpPr/>
          <p:nvPr/>
        </p:nvSpPr>
        <p:spPr bwMode="auto">
          <a:xfrm>
            <a:off x="1642333" y="354679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E042FC4-C6C8-4A95-93D4-C6B26DB8360B}"/>
              </a:ext>
            </a:extLst>
          </p:cNvPr>
          <p:cNvSpPr/>
          <p:nvPr/>
        </p:nvSpPr>
        <p:spPr bwMode="auto">
          <a:xfrm>
            <a:off x="2219884" y="278713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9611B4-761E-4FC1-BF94-4828943AADCE}"/>
              </a:ext>
            </a:extLst>
          </p:cNvPr>
          <p:cNvSpPr/>
          <p:nvPr/>
        </p:nvSpPr>
        <p:spPr bwMode="auto">
          <a:xfrm>
            <a:off x="2223459" y="335030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C83C330-4999-4E10-9C2A-F504BEC50175}"/>
              </a:ext>
            </a:extLst>
          </p:cNvPr>
          <p:cNvSpPr/>
          <p:nvPr/>
        </p:nvSpPr>
        <p:spPr bwMode="auto">
          <a:xfrm>
            <a:off x="2219884" y="3949126"/>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A0B68D56-03B0-4317-B9B5-A1A4839CE238}"/>
              </a:ext>
            </a:extLst>
          </p:cNvPr>
          <p:cNvSpPr/>
          <p:nvPr/>
        </p:nvSpPr>
        <p:spPr bwMode="auto">
          <a:xfrm>
            <a:off x="2804585" y="3021139"/>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0813071-22EE-43DF-85AD-BA15B3E9E1A0}"/>
              </a:ext>
            </a:extLst>
          </p:cNvPr>
          <p:cNvSpPr/>
          <p:nvPr/>
        </p:nvSpPr>
        <p:spPr bwMode="auto">
          <a:xfrm>
            <a:off x="2804585" y="354679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D914AA3-39CE-43AB-AFDE-D1296B4494F7}"/>
              </a:ext>
            </a:extLst>
          </p:cNvPr>
          <p:cNvCxnSpPr>
            <a:cxnSpLocks/>
            <a:stCxn id="49" idx="6"/>
            <a:endCxn id="51" idx="3"/>
          </p:cNvCxnSpPr>
          <p:nvPr/>
        </p:nvCxnSpPr>
        <p:spPr>
          <a:xfrm flipV="1">
            <a:off x="2045745" y="3130545"/>
            <a:ext cx="233217" cy="91762"/>
          </a:xfrm>
          <a:prstGeom prst="line">
            <a:avLst/>
          </a:prstGeom>
          <a:noFill/>
          <a:ln w="9525" cap="flat" cmpd="sng" algn="ctr">
            <a:solidFill>
              <a:srgbClr val="505050"/>
            </a:solidFill>
            <a:prstDash val="solid"/>
            <a:headEnd type="none"/>
            <a:tailEnd type="none"/>
          </a:ln>
          <a:effectLst/>
        </p:spPr>
      </p:cxnSp>
      <p:cxnSp>
        <p:nvCxnSpPr>
          <p:cNvPr id="57" name="Straight Connector 56">
            <a:extLst>
              <a:ext uri="{FF2B5EF4-FFF2-40B4-BE49-F238E27FC236}">
                <a16:creationId xmlns:a16="http://schemas.microsoft.com/office/drawing/2014/main" id="{98969545-73C3-496F-9C23-68285E91DD23}"/>
              </a:ext>
            </a:extLst>
          </p:cNvPr>
          <p:cNvCxnSpPr>
            <a:cxnSpLocks/>
            <a:stCxn id="50" idx="6"/>
            <a:endCxn id="52" idx="2"/>
          </p:cNvCxnSpPr>
          <p:nvPr/>
        </p:nvCxnSpPr>
        <p:spPr>
          <a:xfrm flipV="1">
            <a:off x="2045745" y="3551469"/>
            <a:ext cx="177714" cy="196489"/>
          </a:xfrm>
          <a:prstGeom prst="line">
            <a:avLst/>
          </a:prstGeom>
          <a:noFill/>
          <a:ln w="9525" cap="flat" cmpd="sng" algn="ctr">
            <a:solidFill>
              <a:srgbClr val="505050"/>
            </a:solidFill>
            <a:prstDash val="solid"/>
            <a:headEnd type="none"/>
            <a:tailEnd type="none"/>
          </a:ln>
          <a:effectLst/>
        </p:spPr>
      </p:cxnSp>
      <p:cxnSp>
        <p:nvCxnSpPr>
          <p:cNvPr id="58" name="Straight Connector 57">
            <a:extLst>
              <a:ext uri="{FF2B5EF4-FFF2-40B4-BE49-F238E27FC236}">
                <a16:creationId xmlns:a16="http://schemas.microsoft.com/office/drawing/2014/main" id="{BDBC701E-E3CE-4089-A1F7-779E78B41EF5}"/>
              </a:ext>
            </a:extLst>
          </p:cNvPr>
          <p:cNvCxnSpPr>
            <a:cxnSpLocks/>
            <a:stCxn id="50" idx="6"/>
            <a:endCxn id="51" idx="3"/>
          </p:cNvCxnSpPr>
          <p:nvPr/>
        </p:nvCxnSpPr>
        <p:spPr>
          <a:xfrm flipV="1">
            <a:off x="2045745" y="3130545"/>
            <a:ext cx="233217" cy="617413"/>
          </a:xfrm>
          <a:prstGeom prst="line">
            <a:avLst/>
          </a:prstGeom>
          <a:noFill/>
          <a:ln w="9525" cap="flat" cmpd="sng" algn="ctr">
            <a:solidFill>
              <a:srgbClr val="505050"/>
            </a:solidFill>
            <a:prstDash val="solid"/>
            <a:headEnd type="none"/>
            <a:tailEnd type="none"/>
          </a:ln>
          <a:effectLst/>
        </p:spPr>
      </p:cxnSp>
      <p:cxnSp>
        <p:nvCxnSpPr>
          <p:cNvPr id="59" name="Straight Connector 58">
            <a:extLst>
              <a:ext uri="{FF2B5EF4-FFF2-40B4-BE49-F238E27FC236}">
                <a16:creationId xmlns:a16="http://schemas.microsoft.com/office/drawing/2014/main" id="{4F5CE3ED-D631-4E67-8620-BB0F17E7DD63}"/>
              </a:ext>
            </a:extLst>
          </p:cNvPr>
          <p:cNvCxnSpPr>
            <a:cxnSpLocks/>
            <a:stCxn id="52" idx="2"/>
            <a:endCxn id="49" idx="6"/>
          </p:cNvCxnSpPr>
          <p:nvPr/>
        </p:nvCxnSpPr>
        <p:spPr>
          <a:xfrm flipH="1" flipV="1">
            <a:off x="2045745" y="3222307"/>
            <a:ext cx="177714" cy="329162"/>
          </a:xfrm>
          <a:prstGeom prst="line">
            <a:avLst/>
          </a:prstGeom>
          <a:noFill/>
          <a:ln w="9525" cap="flat" cmpd="sng" algn="ctr">
            <a:solidFill>
              <a:srgbClr val="505050"/>
            </a:solidFill>
            <a:prstDash val="solid"/>
            <a:headEnd type="none"/>
            <a:tailEnd type="none"/>
          </a:ln>
          <a:effectLst/>
        </p:spPr>
      </p:cxnSp>
      <p:cxnSp>
        <p:nvCxnSpPr>
          <p:cNvPr id="60" name="Straight Connector 59">
            <a:extLst>
              <a:ext uri="{FF2B5EF4-FFF2-40B4-BE49-F238E27FC236}">
                <a16:creationId xmlns:a16="http://schemas.microsoft.com/office/drawing/2014/main" id="{97C675DA-F2FB-482E-B15F-3A54CD0CF3AC}"/>
              </a:ext>
            </a:extLst>
          </p:cNvPr>
          <p:cNvCxnSpPr>
            <a:cxnSpLocks/>
            <a:stCxn id="53" idx="1"/>
            <a:endCxn id="50" idx="6"/>
          </p:cNvCxnSpPr>
          <p:nvPr/>
        </p:nvCxnSpPr>
        <p:spPr>
          <a:xfrm flipH="1" flipV="1">
            <a:off x="2045745" y="3747958"/>
            <a:ext cx="233217" cy="260089"/>
          </a:xfrm>
          <a:prstGeom prst="line">
            <a:avLst/>
          </a:prstGeom>
          <a:noFill/>
          <a:ln w="9525" cap="flat" cmpd="sng" algn="ctr">
            <a:solidFill>
              <a:srgbClr val="505050"/>
            </a:solidFill>
            <a:prstDash val="solid"/>
            <a:headEnd type="none"/>
            <a:tailEnd type="none"/>
          </a:ln>
          <a:effectLst/>
        </p:spPr>
      </p:cxnSp>
      <p:cxnSp>
        <p:nvCxnSpPr>
          <p:cNvPr id="61" name="Straight Connector 60">
            <a:extLst>
              <a:ext uri="{FF2B5EF4-FFF2-40B4-BE49-F238E27FC236}">
                <a16:creationId xmlns:a16="http://schemas.microsoft.com/office/drawing/2014/main" id="{129CB047-2DA7-4A55-8FDE-819AD1C3AE5C}"/>
              </a:ext>
            </a:extLst>
          </p:cNvPr>
          <p:cNvCxnSpPr>
            <a:cxnSpLocks/>
            <a:stCxn id="53" idx="1"/>
            <a:endCxn id="49" idx="6"/>
          </p:cNvCxnSpPr>
          <p:nvPr/>
        </p:nvCxnSpPr>
        <p:spPr>
          <a:xfrm flipH="1" flipV="1">
            <a:off x="2045745" y="3222307"/>
            <a:ext cx="233217" cy="785740"/>
          </a:xfrm>
          <a:prstGeom prst="line">
            <a:avLst/>
          </a:prstGeom>
          <a:noFill/>
          <a:ln w="9525" cap="flat" cmpd="sng" algn="ctr">
            <a:solidFill>
              <a:srgbClr val="505050"/>
            </a:solidFill>
            <a:prstDash val="solid"/>
            <a:headEnd type="none"/>
            <a:tailEnd type="none"/>
          </a:ln>
          <a:effectLst/>
        </p:spPr>
      </p:cxnSp>
      <p:cxnSp>
        <p:nvCxnSpPr>
          <p:cNvPr id="62" name="Straight Connector 61">
            <a:extLst>
              <a:ext uri="{FF2B5EF4-FFF2-40B4-BE49-F238E27FC236}">
                <a16:creationId xmlns:a16="http://schemas.microsoft.com/office/drawing/2014/main" id="{3E5B842B-9770-4E0F-A671-0677338C8B04}"/>
              </a:ext>
            </a:extLst>
          </p:cNvPr>
          <p:cNvCxnSpPr>
            <a:cxnSpLocks/>
            <a:stCxn id="54" idx="2"/>
            <a:endCxn id="51" idx="5"/>
          </p:cNvCxnSpPr>
          <p:nvPr/>
        </p:nvCxnSpPr>
        <p:spPr>
          <a:xfrm flipH="1" flipV="1">
            <a:off x="2564218" y="3130545"/>
            <a:ext cx="240367" cy="91762"/>
          </a:xfrm>
          <a:prstGeom prst="line">
            <a:avLst/>
          </a:prstGeom>
          <a:noFill/>
          <a:ln w="9525" cap="flat" cmpd="sng" algn="ctr">
            <a:solidFill>
              <a:srgbClr val="505050"/>
            </a:solidFill>
            <a:prstDash val="solid"/>
            <a:headEnd type="none"/>
            <a:tailEnd type="none"/>
          </a:ln>
          <a:effectLst/>
        </p:spPr>
      </p:cxnSp>
      <p:cxnSp>
        <p:nvCxnSpPr>
          <p:cNvPr id="63" name="Straight Connector 62">
            <a:extLst>
              <a:ext uri="{FF2B5EF4-FFF2-40B4-BE49-F238E27FC236}">
                <a16:creationId xmlns:a16="http://schemas.microsoft.com/office/drawing/2014/main" id="{B1F66918-E84F-49D5-A5C5-4DEC6D8D81EA}"/>
              </a:ext>
            </a:extLst>
          </p:cNvPr>
          <p:cNvCxnSpPr>
            <a:cxnSpLocks/>
            <a:stCxn id="55" idx="2"/>
            <a:endCxn id="51" idx="5"/>
          </p:cNvCxnSpPr>
          <p:nvPr/>
        </p:nvCxnSpPr>
        <p:spPr>
          <a:xfrm flipH="1" flipV="1">
            <a:off x="2564218" y="3130545"/>
            <a:ext cx="240367" cy="617413"/>
          </a:xfrm>
          <a:prstGeom prst="line">
            <a:avLst/>
          </a:prstGeom>
          <a:noFill/>
          <a:ln w="9525" cap="flat" cmpd="sng" algn="ctr">
            <a:solidFill>
              <a:srgbClr val="505050"/>
            </a:solidFill>
            <a:prstDash val="solid"/>
            <a:headEnd type="none"/>
            <a:tailEnd type="none"/>
          </a:ln>
          <a:effectLst/>
        </p:spPr>
      </p:cxnSp>
      <p:cxnSp>
        <p:nvCxnSpPr>
          <p:cNvPr id="64" name="Straight Connector 63">
            <a:extLst>
              <a:ext uri="{FF2B5EF4-FFF2-40B4-BE49-F238E27FC236}">
                <a16:creationId xmlns:a16="http://schemas.microsoft.com/office/drawing/2014/main" id="{684682FF-02A2-47F9-83DD-CF4D240C0D30}"/>
              </a:ext>
            </a:extLst>
          </p:cNvPr>
          <p:cNvCxnSpPr>
            <a:cxnSpLocks/>
            <a:stCxn id="54" idx="2"/>
            <a:endCxn id="52" idx="6"/>
          </p:cNvCxnSpPr>
          <p:nvPr/>
        </p:nvCxnSpPr>
        <p:spPr>
          <a:xfrm flipH="1">
            <a:off x="2626871" y="3222307"/>
            <a:ext cx="177714" cy="329162"/>
          </a:xfrm>
          <a:prstGeom prst="line">
            <a:avLst/>
          </a:prstGeom>
          <a:noFill/>
          <a:ln w="9525" cap="flat" cmpd="sng" algn="ctr">
            <a:solidFill>
              <a:srgbClr val="505050"/>
            </a:solidFill>
            <a:prstDash val="solid"/>
            <a:headEnd type="none"/>
            <a:tailEnd type="none"/>
          </a:ln>
          <a:effectLst/>
        </p:spPr>
      </p:cxnSp>
      <p:cxnSp>
        <p:nvCxnSpPr>
          <p:cNvPr id="65" name="Straight Connector 64">
            <a:extLst>
              <a:ext uri="{FF2B5EF4-FFF2-40B4-BE49-F238E27FC236}">
                <a16:creationId xmlns:a16="http://schemas.microsoft.com/office/drawing/2014/main" id="{EF719B65-CF66-4D36-B6FF-A8323692E8DA}"/>
              </a:ext>
            </a:extLst>
          </p:cNvPr>
          <p:cNvCxnSpPr>
            <a:cxnSpLocks/>
            <a:endCxn id="52" idx="6"/>
          </p:cNvCxnSpPr>
          <p:nvPr/>
        </p:nvCxnSpPr>
        <p:spPr>
          <a:xfrm flipH="1" flipV="1">
            <a:off x="2626871" y="3551469"/>
            <a:ext cx="177714" cy="213371"/>
          </a:xfrm>
          <a:prstGeom prst="line">
            <a:avLst/>
          </a:prstGeom>
          <a:noFill/>
          <a:ln w="9525" cap="flat" cmpd="sng" algn="ctr">
            <a:solidFill>
              <a:srgbClr val="505050"/>
            </a:solidFill>
            <a:prstDash val="solid"/>
            <a:headEnd type="none"/>
            <a:tailEnd type="none"/>
          </a:ln>
          <a:effectLst/>
        </p:spPr>
      </p:cxnSp>
      <p:cxnSp>
        <p:nvCxnSpPr>
          <p:cNvPr id="66" name="Straight Connector 65">
            <a:extLst>
              <a:ext uri="{FF2B5EF4-FFF2-40B4-BE49-F238E27FC236}">
                <a16:creationId xmlns:a16="http://schemas.microsoft.com/office/drawing/2014/main" id="{A47B253E-BD30-42CC-83F5-656B494431A1}"/>
              </a:ext>
            </a:extLst>
          </p:cNvPr>
          <p:cNvCxnSpPr>
            <a:cxnSpLocks/>
            <a:stCxn id="55" idx="2"/>
            <a:endCxn id="53" idx="7"/>
          </p:cNvCxnSpPr>
          <p:nvPr/>
        </p:nvCxnSpPr>
        <p:spPr>
          <a:xfrm flipH="1">
            <a:off x="2564218" y="3747958"/>
            <a:ext cx="240367" cy="260089"/>
          </a:xfrm>
          <a:prstGeom prst="line">
            <a:avLst/>
          </a:prstGeom>
          <a:noFill/>
          <a:ln w="9525" cap="flat" cmpd="sng" algn="ctr">
            <a:solidFill>
              <a:srgbClr val="505050"/>
            </a:solidFill>
            <a:prstDash val="solid"/>
            <a:headEnd type="none"/>
            <a:tailEnd type="none"/>
          </a:ln>
          <a:effectLst/>
        </p:spPr>
      </p:cxnSp>
      <p:cxnSp>
        <p:nvCxnSpPr>
          <p:cNvPr id="67" name="Straight Connector 66">
            <a:extLst>
              <a:ext uri="{FF2B5EF4-FFF2-40B4-BE49-F238E27FC236}">
                <a16:creationId xmlns:a16="http://schemas.microsoft.com/office/drawing/2014/main" id="{3E1EE8B5-1927-4099-8573-C0D6F587F244}"/>
              </a:ext>
            </a:extLst>
          </p:cNvPr>
          <p:cNvCxnSpPr>
            <a:cxnSpLocks/>
            <a:stCxn id="54" idx="2"/>
            <a:endCxn id="53" idx="7"/>
          </p:cNvCxnSpPr>
          <p:nvPr/>
        </p:nvCxnSpPr>
        <p:spPr>
          <a:xfrm flipH="1">
            <a:off x="2564218" y="3222307"/>
            <a:ext cx="240367" cy="785740"/>
          </a:xfrm>
          <a:prstGeom prst="line">
            <a:avLst/>
          </a:prstGeom>
          <a:noFill/>
          <a:ln w="9525" cap="flat" cmpd="sng" algn="ctr">
            <a:solidFill>
              <a:srgbClr val="505050"/>
            </a:solidFill>
            <a:prstDash val="solid"/>
            <a:headEnd type="none"/>
            <a:tailEnd type="none"/>
          </a:ln>
          <a:effectLst/>
        </p:spPr>
      </p:cxnSp>
      <p:sp>
        <p:nvSpPr>
          <p:cNvPr id="68" name="Oval 67">
            <a:extLst>
              <a:ext uri="{FF2B5EF4-FFF2-40B4-BE49-F238E27FC236}">
                <a16:creationId xmlns:a16="http://schemas.microsoft.com/office/drawing/2014/main" id="{49C890FE-A209-45D3-BBD4-97AEAA8AF541}"/>
              </a:ext>
            </a:extLst>
          </p:cNvPr>
          <p:cNvSpPr/>
          <p:nvPr/>
        </p:nvSpPr>
        <p:spPr bwMode="auto">
          <a:xfrm>
            <a:off x="1642333" y="4828819"/>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AFB084-1C72-4A18-B75E-14B031148B9A}"/>
              </a:ext>
            </a:extLst>
          </p:cNvPr>
          <p:cNvSpPr/>
          <p:nvPr/>
        </p:nvSpPr>
        <p:spPr bwMode="auto">
          <a:xfrm>
            <a:off x="1642333" y="535447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08ACD4CE-8C5D-4618-9F44-E893F3704A9F}"/>
              </a:ext>
            </a:extLst>
          </p:cNvPr>
          <p:cNvSpPr/>
          <p:nvPr/>
        </p:nvSpPr>
        <p:spPr bwMode="auto">
          <a:xfrm>
            <a:off x="2219884" y="459481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56C6C2A-E89D-4118-9424-7D2040993D5D}"/>
              </a:ext>
            </a:extLst>
          </p:cNvPr>
          <p:cNvSpPr/>
          <p:nvPr/>
        </p:nvSpPr>
        <p:spPr bwMode="auto">
          <a:xfrm>
            <a:off x="2223459" y="515798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E693063-A0E7-49CE-B269-CA6AC283A2BA}"/>
              </a:ext>
            </a:extLst>
          </p:cNvPr>
          <p:cNvSpPr/>
          <p:nvPr/>
        </p:nvSpPr>
        <p:spPr bwMode="auto">
          <a:xfrm>
            <a:off x="2219884" y="5756806"/>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FB85BD6-922C-41B5-BCC3-6076B6488DF9}"/>
              </a:ext>
            </a:extLst>
          </p:cNvPr>
          <p:cNvSpPr/>
          <p:nvPr/>
        </p:nvSpPr>
        <p:spPr bwMode="auto">
          <a:xfrm>
            <a:off x="2804585" y="4828819"/>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2CFA0E2-24BD-4C0F-B748-87416DE17A96}"/>
              </a:ext>
            </a:extLst>
          </p:cNvPr>
          <p:cNvSpPr/>
          <p:nvPr/>
        </p:nvSpPr>
        <p:spPr bwMode="auto">
          <a:xfrm>
            <a:off x="2804585" y="535447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E208277-744F-4799-AA79-085D52964C4B}"/>
              </a:ext>
            </a:extLst>
          </p:cNvPr>
          <p:cNvCxnSpPr>
            <a:cxnSpLocks/>
            <a:stCxn id="68" idx="6"/>
            <a:endCxn id="70" idx="3"/>
          </p:cNvCxnSpPr>
          <p:nvPr/>
        </p:nvCxnSpPr>
        <p:spPr>
          <a:xfrm flipV="1">
            <a:off x="2045745" y="4938225"/>
            <a:ext cx="233217" cy="91762"/>
          </a:xfrm>
          <a:prstGeom prst="line">
            <a:avLst/>
          </a:prstGeom>
          <a:noFill/>
          <a:ln w="9525" cap="flat" cmpd="sng" algn="ctr">
            <a:solidFill>
              <a:srgbClr val="505050"/>
            </a:solidFill>
            <a:prstDash val="solid"/>
            <a:headEnd type="none"/>
            <a:tailEnd type="none"/>
          </a:ln>
          <a:effectLst/>
        </p:spPr>
      </p:cxnSp>
      <p:cxnSp>
        <p:nvCxnSpPr>
          <p:cNvPr id="76" name="Straight Connector 75">
            <a:extLst>
              <a:ext uri="{FF2B5EF4-FFF2-40B4-BE49-F238E27FC236}">
                <a16:creationId xmlns:a16="http://schemas.microsoft.com/office/drawing/2014/main" id="{921B6013-83E5-45DA-B8CA-9399E4F17409}"/>
              </a:ext>
            </a:extLst>
          </p:cNvPr>
          <p:cNvCxnSpPr>
            <a:cxnSpLocks/>
            <a:stCxn id="69" idx="6"/>
            <a:endCxn id="71" idx="2"/>
          </p:cNvCxnSpPr>
          <p:nvPr/>
        </p:nvCxnSpPr>
        <p:spPr>
          <a:xfrm flipV="1">
            <a:off x="2045745" y="5359149"/>
            <a:ext cx="177714" cy="196489"/>
          </a:xfrm>
          <a:prstGeom prst="line">
            <a:avLst/>
          </a:prstGeom>
          <a:noFill/>
          <a:ln w="9525" cap="flat" cmpd="sng" algn="ctr">
            <a:solidFill>
              <a:srgbClr val="505050"/>
            </a:solidFill>
            <a:prstDash val="solid"/>
            <a:headEnd type="none"/>
            <a:tailEnd type="none"/>
          </a:ln>
          <a:effectLst/>
        </p:spPr>
      </p:cxnSp>
      <p:cxnSp>
        <p:nvCxnSpPr>
          <p:cNvPr id="77" name="Straight Connector 76">
            <a:extLst>
              <a:ext uri="{FF2B5EF4-FFF2-40B4-BE49-F238E27FC236}">
                <a16:creationId xmlns:a16="http://schemas.microsoft.com/office/drawing/2014/main" id="{2F86BC55-B0CB-4C4B-ADA5-672B45862022}"/>
              </a:ext>
            </a:extLst>
          </p:cNvPr>
          <p:cNvCxnSpPr>
            <a:cxnSpLocks/>
            <a:stCxn id="69" idx="6"/>
            <a:endCxn id="70" idx="3"/>
          </p:cNvCxnSpPr>
          <p:nvPr/>
        </p:nvCxnSpPr>
        <p:spPr>
          <a:xfrm flipV="1">
            <a:off x="2045745" y="4938225"/>
            <a:ext cx="233217" cy="617413"/>
          </a:xfrm>
          <a:prstGeom prst="line">
            <a:avLst/>
          </a:prstGeom>
          <a:noFill/>
          <a:ln w="9525" cap="flat" cmpd="sng" algn="ctr">
            <a:solidFill>
              <a:srgbClr val="505050"/>
            </a:solidFill>
            <a:prstDash val="solid"/>
            <a:headEnd type="none"/>
            <a:tailEnd type="none"/>
          </a:ln>
          <a:effectLst/>
        </p:spPr>
      </p:cxnSp>
      <p:cxnSp>
        <p:nvCxnSpPr>
          <p:cNvPr id="78" name="Straight Connector 77">
            <a:extLst>
              <a:ext uri="{FF2B5EF4-FFF2-40B4-BE49-F238E27FC236}">
                <a16:creationId xmlns:a16="http://schemas.microsoft.com/office/drawing/2014/main" id="{B41EF4A2-AAA8-40F0-83C0-440B0856CFEF}"/>
              </a:ext>
            </a:extLst>
          </p:cNvPr>
          <p:cNvCxnSpPr>
            <a:cxnSpLocks/>
            <a:stCxn id="71" idx="2"/>
            <a:endCxn id="68" idx="6"/>
          </p:cNvCxnSpPr>
          <p:nvPr/>
        </p:nvCxnSpPr>
        <p:spPr>
          <a:xfrm flipH="1" flipV="1">
            <a:off x="2045745" y="5029987"/>
            <a:ext cx="177714" cy="329162"/>
          </a:xfrm>
          <a:prstGeom prst="line">
            <a:avLst/>
          </a:prstGeom>
          <a:noFill/>
          <a:ln w="9525" cap="flat" cmpd="sng" algn="ctr">
            <a:solidFill>
              <a:srgbClr val="505050"/>
            </a:solidFill>
            <a:prstDash val="solid"/>
            <a:headEnd type="none"/>
            <a:tailEnd type="none"/>
          </a:ln>
          <a:effectLst/>
        </p:spPr>
      </p:cxnSp>
      <p:cxnSp>
        <p:nvCxnSpPr>
          <p:cNvPr id="79" name="Straight Connector 78">
            <a:extLst>
              <a:ext uri="{FF2B5EF4-FFF2-40B4-BE49-F238E27FC236}">
                <a16:creationId xmlns:a16="http://schemas.microsoft.com/office/drawing/2014/main" id="{A4617287-EF20-4358-9B77-E246776CF727}"/>
              </a:ext>
            </a:extLst>
          </p:cNvPr>
          <p:cNvCxnSpPr>
            <a:cxnSpLocks/>
            <a:stCxn id="72" idx="1"/>
            <a:endCxn id="69" idx="6"/>
          </p:cNvCxnSpPr>
          <p:nvPr/>
        </p:nvCxnSpPr>
        <p:spPr>
          <a:xfrm flipH="1" flipV="1">
            <a:off x="2045745" y="5555638"/>
            <a:ext cx="233217" cy="260089"/>
          </a:xfrm>
          <a:prstGeom prst="line">
            <a:avLst/>
          </a:prstGeom>
          <a:noFill/>
          <a:ln w="9525" cap="flat" cmpd="sng" algn="ctr">
            <a:solidFill>
              <a:srgbClr val="505050"/>
            </a:solidFill>
            <a:prstDash val="solid"/>
            <a:headEnd type="none"/>
            <a:tailEnd type="none"/>
          </a:ln>
          <a:effectLst/>
        </p:spPr>
      </p:cxnSp>
      <p:cxnSp>
        <p:nvCxnSpPr>
          <p:cNvPr id="80" name="Straight Connector 79">
            <a:extLst>
              <a:ext uri="{FF2B5EF4-FFF2-40B4-BE49-F238E27FC236}">
                <a16:creationId xmlns:a16="http://schemas.microsoft.com/office/drawing/2014/main" id="{A17D895B-78E7-4C87-8EB2-AE0D680F18CF}"/>
              </a:ext>
            </a:extLst>
          </p:cNvPr>
          <p:cNvCxnSpPr>
            <a:cxnSpLocks/>
            <a:stCxn id="72" idx="1"/>
            <a:endCxn id="68" idx="6"/>
          </p:cNvCxnSpPr>
          <p:nvPr/>
        </p:nvCxnSpPr>
        <p:spPr>
          <a:xfrm flipH="1" flipV="1">
            <a:off x="2045745" y="5029987"/>
            <a:ext cx="233217" cy="785740"/>
          </a:xfrm>
          <a:prstGeom prst="line">
            <a:avLst/>
          </a:prstGeom>
          <a:noFill/>
          <a:ln w="9525" cap="flat" cmpd="sng" algn="ctr">
            <a:solidFill>
              <a:srgbClr val="505050"/>
            </a:solidFill>
            <a:prstDash val="solid"/>
            <a:headEnd type="none"/>
            <a:tailEnd type="none"/>
          </a:ln>
          <a:effectLst/>
        </p:spPr>
      </p:cxnSp>
      <p:cxnSp>
        <p:nvCxnSpPr>
          <p:cNvPr id="81" name="Straight Connector 80">
            <a:extLst>
              <a:ext uri="{FF2B5EF4-FFF2-40B4-BE49-F238E27FC236}">
                <a16:creationId xmlns:a16="http://schemas.microsoft.com/office/drawing/2014/main" id="{3052F0E4-B91D-49ED-A832-27FD55260DD4}"/>
              </a:ext>
            </a:extLst>
          </p:cNvPr>
          <p:cNvCxnSpPr>
            <a:cxnSpLocks/>
            <a:stCxn id="73" idx="2"/>
            <a:endCxn id="70" idx="5"/>
          </p:cNvCxnSpPr>
          <p:nvPr/>
        </p:nvCxnSpPr>
        <p:spPr>
          <a:xfrm flipH="1" flipV="1">
            <a:off x="2564218" y="4938225"/>
            <a:ext cx="240367" cy="91762"/>
          </a:xfrm>
          <a:prstGeom prst="line">
            <a:avLst/>
          </a:prstGeom>
          <a:noFill/>
          <a:ln w="9525" cap="flat" cmpd="sng" algn="ctr">
            <a:solidFill>
              <a:srgbClr val="505050"/>
            </a:solidFill>
            <a:prstDash val="solid"/>
            <a:headEnd type="none"/>
            <a:tailEnd type="none"/>
          </a:ln>
          <a:effectLst/>
        </p:spPr>
      </p:cxnSp>
      <p:cxnSp>
        <p:nvCxnSpPr>
          <p:cNvPr id="82" name="Straight Connector 81">
            <a:extLst>
              <a:ext uri="{FF2B5EF4-FFF2-40B4-BE49-F238E27FC236}">
                <a16:creationId xmlns:a16="http://schemas.microsoft.com/office/drawing/2014/main" id="{412B98D2-AAF7-4620-AF60-56CEBD82CDB0}"/>
              </a:ext>
            </a:extLst>
          </p:cNvPr>
          <p:cNvCxnSpPr>
            <a:cxnSpLocks/>
            <a:stCxn id="74" idx="2"/>
            <a:endCxn id="70" idx="5"/>
          </p:cNvCxnSpPr>
          <p:nvPr/>
        </p:nvCxnSpPr>
        <p:spPr>
          <a:xfrm flipH="1" flipV="1">
            <a:off x="2564218" y="4938225"/>
            <a:ext cx="240367" cy="617413"/>
          </a:xfrm>
          <a:prstGeom prst="line">
            <a:avLst/>
          </a:prstGeom>
          <a:noFill/>
          <a:ln w="9525" cap="flat" cmpd="sng" algn="ctr">
            <a:solidFill>
              <a:srgbClr val="505050"/>
            </a:solidFill>
            <a:prstDash val="solid"/>
            <a:headEnd type="none"/>
            <a:tailEnd type="none"/>
          </a:ln>
          <a:effectLst/>
        </p:spPr>
      </p:cxnSp>
      <p:cxnSp>
        <p:nvCxnSpPr>
          <p:cNvPr id="83" name="Straight Connector 82">
            <a:extLst>
              <a:ext uri="{FF2B5EF4-FFF2-40B4-BE49-F238E27FC236}">
                <a16:creationId xmlns:a16="http://schemas.microsoft.com/office/drawing/2014/main" id="{4C8AB2A8-CDBA-4B82-9FF3-9008630531DF}"/>
              </a:ext>
            </a:extLst>
          </p:cNvPr>
          <p:cNvCxnSpPr>
            <a:cxnSpLocks/>
            <a:stCxn id="73" idx="2"/>
            <a:endCxn id="71" idx="6"/>
          </p:cNvCxnSpPr>
          <p:nvPr/>
        </p:nvCxnSpPr>
        <p:spPr>
          <a:xfrm flipH="1">
            <a:off x="2626871" y="5029987"/>
            <a:ext cx="177714" cy="329162"/>
          </a:xfrm>
          <a:prstGeom prst="line">
            <a:avLst/>
          </a:prstGeom>
          <a:noFill/>
          <a:ln w="9525" cap="flat" cmpd="sng" algn="ctr">
            <a:solidFill>
              <a:srgbClr val="505050"/>
            </a:solidFill>
            <a:prstDash val="solid"/>
            <a:headEnd type="none"/>
            <a:tailEnd type="none"/>
          </a:ln>
          <a:effectLst/>
        </p:spPr>
      </p:cxnSp>
      <p:cxnSp>
        <p:nvCxnSpPr>
          <p:cNvPr id="84" name="Straight Connector 83">
            <a:extLst>
              <a:ext uri="{FF2B5EF4-FFF2-40B4-BE49-F238E27FC236}">
                <a16:creationId xmlns:a16="http://schemas.microsoft.com/office/drawing/2014/main" id="{7BD4B5B9-C902-4E2E-BF33-63503B9D1EB2}"/>
              </a:ext>
            </a:extLst>
          </p:cNvPr>
          <p:cNvCxnSpPr>
            <a:cxnSpLocks/>
            <a:endCxn id="71" idx="6"/>
          </p:cNvCxnSpPr>
          <p:nvPr/>
        </p:nvCxnSpPr>
        <p:spPr>
          <a:xfrm flipH="1" flipV="1">
            <a:off x="2626871" y="5359149"/>
            <a:ext cx="177714" cy="213371"/>
          </a:xfrm>
          <a:prstGeom prst="line">
            <a:avLst/>
          </a:prstGeom>
          <a:noFill/>
          <a:ln w="9525" cap="flat" cmpd="sng" algn="ctr">
            <a:solidFill>
              <a:srgbClr val="505050"/>
            </a:solidFill>
            <a:prstDash val="solid"/>
            <a:headEnd type="none"/>
            <a:tailEnd type="none"/>
          </a:ln>
          <a:effectLst/>
        </p:spPr>
      </p:cxnSp>
      <p:cxnSp>
        <p:nvCxnSpPr>
          <p:cNvPr id="85" name="Straight Connector 84">
            <a:extLst>
              <a:ext uri="{FF2B5EF4-FFF2-40B4-BE49-F238E27FC236}">
                <a16:creationId xmlns:a16="http://schemas.microsoft.com/office/drawing/2014/main" id="{4A0629EB-D16A-440B-A8B0-173864890507}"/>
              </a:ext>
            </a:extLst>
          </p:cNvPr>
          <p:cNvCxnSpPr>
            <a:cxnSpLocks/>
            <a:stCxn id="74" idx="2"/>
            <a:endCxn id="72" idx="7"/>
          </p:cNvCxnSpPr>
          <p:nvPr/>
        </p:nvCxnSpPr>
        <p:spPr>
          <a:xfrm flipH="1">
            <a:off x="2564218" y="5555638"/>
            <a:ext cx="240367" cy="260089"/>
          </a:xfrm>
          <a:prstGeom prst="line">
            <a:avLst/>
          </a:prstGeom>
          <a:noFill/>
          <a:ln w="9525" cap="flat" cmpd="sng" algn="ctr">
            <a:solidFill>
              <a:srgbClr val="505050"/>
            </a:solidFill>
            <a:prstDash val="solid"/>
            <a:headEnd type="none"/>
            <a:tailEnd type="none"/>
          </a:ln>
          <a:effectLst/>
        </p:spPr>
      </p:cxnSp>
      <p:cxnSp>
        <p:nvCxnSpPr>
          <p:cNvPr id="86" name="Straight Connector 85">
            <a:extLst>
              <a:ext uri="{FF2B5EF4-FFF2-40B4-BE49-F238E27FC236}">
                <a16:creationId xmlns:a16="http://schemas.microsoft.com/office/drawing/2014/main" id="{CDBD228E-E9E5-4EDD-BB82-F2D35C79777B}"/>
              </a:ext>
            </a:extLst>
          </p:cNvPr>
          <p:cNvCxnSpPr>
            <a:cxnSpLocks/>
            <a:stCxn id="73" idx="2"/>
            <a:endCxn id="72" idx="7"/>
          </p:cNvCxnSpPr>
          <p:nvPr/>
        </p:nvCxnSpPr>
        <p:spPr>
          <a:xfrm flipH="1">
            <a:off x="2564218" y="5029987"/>
            <a:ext cx="240367" cy="785740"/>
          </a:xfrm>
          <a:prstGeom prst="line">
            <a:avLst/>
          </a:prstGeom>
          <a:noFill/>
          <a:ln w="9525" cap="flat" cmpd="sng" algn="ctr">
            <a:solidFill>
              <a:srgbClr val="505050"/>
            </a:solidFill>
            <a:prstDash val="solid"/>
            <a:headEnd type="none"/>
            <a:tailEnd type="none"/>
          </a:ln>
          <a:effectLst/>
        </p:spPr>
      </p:cxnSp>
      <p:sp>
        <p:nvSpPr>
          <p:cNvPr id="87" name="Oval 86">
            <a:extLst>
              <a:ext uri="{FF2B5EF4-FFF2-40B4-BE49-F238E27FC236}">
                <a16:creationId xmlns:a16="http://schemas.microsoft.com/office/drawing/2014/main" id="{75F85C6F-9567-4A66-8A5A-B114EBBF49E6}"/>
              </a:ext>
            </a:extLst>
          </p:cNvPr>
          <p:cNvSpPr/>
          <p:nvPr/>
        </p:nvSpPr>
        <p:spPr bwMode="auto">
          <a:xfrm>
            <a:off x="1642333" y="1272895"/>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6D2F6375-F759-405D-8D15-ABB98636FC32}"/>
              </a:ext>
            </a:extLst>
          </p:cNvPr>
          <p:cNvSpPr/>
          <p:nvPr/>
        </p:nvSpPr>
        <p:spPr bwMode="auto">
          <a:xfrm>
            <a:off x="1642333" y="179854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40F2EA52-DDC7-4768-9C7C-6D674037E996}"/>
              </a:ext>
            </a:extLst>
          </p:cNvPr>
          <p:cNvSpPr/>
          <p:nvPr/>
        </p:nvSpPr>
        <p:spPr bwMode="auto">
          <a:xfrm>
            <a:off x="2219884" y="103888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E26597D-156E-4273-8111-60DB04AE1E58}"/>
              </a:ext>
            </a:extLst>
          </p:cNvPr>
          <p:cNvSpPr/>
          <p:nvPr/>
        </p:nvSpPr>
        <p:spPr bwMode="auto">
          <a:xfrm>
            <a:off x="2223459" y="160205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11F3377C-FB6C-4847-B1E1-E19917542E4E}"/>
              </a:ext>
            </a:extLst>
          </p:cNvPr>
          <p:cNvSpPr/>
          <p:nvPr/>
        </p:nvSpPr>
        <p:spPr bwMode="auto">
          <a:xfrm>
            <a:off x="2219884" y="2200882"/>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CFDE5446-A714-40DE-A977-0DD11DC9DD2B}"/>
              </a:ext>
            </a:extLst>
          </p:cNvPr>
          <p:cNvSpPr/>
          <p:nvPr/>
        </p:nvSpPr>
        <p:spPr bwMode="auto">
          <a:xfrm>
            <a:off x="2804585" y="1272895"/>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B5EE89F9-B384-481B-94BD-E1FD2087F7DC}"/>
              </a:ext>
            </a:extLst>
          </p:cNvPr>
          <p:cNvSpPr/>
          <p:nvPr/>
        </p:nvSpPr>
        <p:spPr bwMode="auto">
          <a:xfrm>
            <a:off x="2804585" y="179854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4A717A9-D332-4E25-8F25-E9AAF5DB9A50}"/>
              </a:ext>
            </a:extLst>
          </p:cNvPr>
          <p:cNvCxnSpPr>
            <a:cxnSpLocks/>
          </p:cNvCxnSpPr>
          <p:nvPr/>
        </p:nvCxnSpPr>
        <p:spPr>
          <a:xfrm flipV="1">
            <a:off x="2045745" y="1382301"/>
            <a:ext cx="233217" cy="91762"/>
          </a:xfrm>
          <a:prstGeom prst="line">
            <a:avLst/>
          </a:prstGeom>
          <a:noFill/>
          <a:ln w="9525" cap="flat" cmpd="sng" algn="ctr">
            <a:solidFill>
              <a:srgbClr val="505050"/>
            </a:solidFill>
            <a:prstDash val="solid"/>
            <a:headEnd type="none"/>
            <a:tailEnd type="none"/>
          </a:ln>
          <a:effectLst/>
        </p:spPr>
      </p:cxnSp>
      <p:cxnSp>
        <p:nvCxnSpPr>
          <p:cNvPr id="95" name="Straight Connector 94">
            <a:extLst>
              <a:ext uri="{FF2B5EF4-FFF2-40B4-BE49-F238E27FC236}">
                <a16:creationId xmlns:a16="http://schemas.microsoft.com/office/drawing/2014/main" id="{8D26FC31-C1D9-4C1D-9013-9B1E46D43CD3}"/>
              </a:ext>
            </a:extLst>
          </p:cNvPr>
          <p:cNvCxnSpPr>
            <a:cxnSpLocks/>
          </p:cNvCxnSpPr>
          <p:nvPr/>
        </p:nvCxnSpPr>
        <p:spPr>
          <a:xfrm flipV="1">
            <a:off x="2045745" y="1803225"/>
            <a:ext cx="177714" cy="196489"/>
          </a:xfrm>
          <a:prstGeom prst="line">
            <a:avLst/>
          </a:prstGeom>
          <a:noFill/>
          <a:ln w="9525" cap="flat" cmpd="sng" algn="ctr">
            <a:solidFill>
              <a:srgbClr val="505050"/>
            </a:solidFill>
            <a:prstDash val="solid"/>
            <a:headEnd type="none"/>
            <a:tailEnd type="none"/>
          </a:ln>
          <a:effectLst/>
        </p:spPr>
      </p:cxnSp>
      <p:cxnSp>
        <p:nvCxnSpPr>
          <p:cNvPr id="96" name="Straight Connector 95">
            <a:extLst>
              <a:ext uri="{FF2B5EF4-FFF2-40B4-BE49-F238E27FC236}">
                <a16:creationId xmlns:a16="http://schemas.microsoft.com/office/drawing/2014/main" id="{A99DD2A3-CE47-41C4-93AD-FFA8A92475F2}"/>
              </a:ext>
            </a:extLst>
          </p:cNvPr>
          <p:cNvCxnSpPr>
            <a:cxnSpLocks/>
          </p:cNvCxnSpPr>
          <p:nvPr/>
        </p:nvCxnSpPr>
        <p:spPr>
          <a:xfrm flipV="1">
            <a:off x="2045745" y="1382301"/>
            <a:ext cx="233217" cy="617413"/>
          </a:xfrm>
          <a:prstGeom prst="line">
            <a:avLst/>
          </a:prstGeom>
          <a:noFill/>
          <a:ln w="9525" cap="flat" cmpd="sng" algn="ctr">
            <a:solidFill>
              <a:srgbClr val="505050"/>
            </a:solidFill>
            <a:prstDash val="solid"/>
            <a:headEnd type="none"/>
            <a:tailEnd type="none"/>
          </a:ln>
          <a:effectLst/>
        </p:spPr>
      </p:cxnSp>
      <p:cxnSp>
        <p:nvCxnSpPr>
          <p:cNvPr id="97" name="Straight Connector 96">
            <a:extLst>
              <a:ext uri="{FF2B5EF4-FFF2-40B4-BE49-F238E27FC236}">
                <a16:creationId xmlns:a16="http://schemas.microsoft.com/office/drawing/2014/main" id="{ECB96FC9-F157-47FF-A399-C5FD2372BD4D}"/>
              </a:ext>
            </a:extLst>
          </p:cNvPr>
          <p:cNvCxnSpPr>
            <a:cxnSpLocks/>
          </p:cNvCxnSpPr>
          <p:nvPr/>
        </p:nvCxnSpPr>
        <p:spPr>
          <a:xfrm flipH="1" flipV="1">
            <a:off x="2045745" y="1474063"/>
            <a:ext cx="177714" cy="329162"/>
          </a:xfrm>
          <a:prstGeom prst="line">
            <a:avLst/>
          </a:prstGeom>
          <a:noFill/>
          <a:ln w="9525" cap="flat" cmpd="sng" algn="ctr">
            <a:solidFill>
              <a:srgbClr val="505050"/>
            </a:solidFill>
            <a:prstDash val="solid"/>
            <a:headEnd type="none"/>
            <a:tailEnd type="none"/>
          </a:ln>
          <a:effectLst/>
        </p:spPr>
      </p:cxnSp>
      <p:cxnSp>
        <p:nvCxnSpPr>
          <p:cNvPr id="98" name="Straight Connector 97">
            <a:extLst>
              <a:ext uri="{FF2B5EF4-FFF2-40B4-BE49-F238E27FC236}">
                <a16:creationId xmlns:a16="http://schemas.microsoft.com/office/drawing/2014/main" id="{AAA1DF29-6664-4B9B-B24D-EDC7ABC1AE55}"/>
              </a:ext>
            </a:extLst>
          </p:cNvPr>
          <p:cNvCxnSpPr>
            <a:cxnSpLocks/>
          </p:cNvCxnSpPr>
          <p:nvPr/>
        </p:nvCxnSpPr>
        <p:spPr>
          <a:xfrm flipH="1" flipV="1">
            <a:off x="2045745" y="1999714"/>
            <a:ext cx="233217" cy="260089"/>
          </a:xfrm>
          <a:prstGeom prst="line">
            <a:avLst/>
          </a:prstGeom>
          <a:noFill/>
          <a:ln w="9525" cap="flat" cmpd="sng" algn="ctr">
            <a:solidFill>
              <a:srgbClr val="505050"/>
            </a:solidFill>
            <a:prstDash val="solid"/>
            <a:headEnd type="none"/>
            <a:tailEnd type="none"/>
          </a:ln>
          <a:effectLst/>
        </p:spPr>
      </p:cxnSp>
      <p:cxnSp>
        <p:nvCxnSpPr>
          <p:cNvPr id="99" name="Straight Connector 98">
            <a:extLst>
              <a:ext uri="{FF2B5EF4-FFF2-40B4-BE49-F238E27FC236}">
                <a16:creationId xmlns:a16="http://schemas.microsoft.com/office/drawing/2014/main" id="{F0C8167F-F645-4C56-A2B1-4C3FF9FFC981}"/>
              </a:ext>
            </a:extLst>
          </p:cNvPr>
          <p:cNvCxnSpPr>
            <a:cxnSpLocks/>
          </p:cNvCxnSpPr>
          <p:nvPr/>
        </p:nvCxnSpPr>
        <p:spPr>
          <a:xfrm flipH="1" flipV="1">
            <a:off x="2045745" y="1474063"/>
            <a:ext cx="233217" cy="785740"/>
          </a:xfrm>
          <a:prstGeom prst="line">
            <a:avLst/>
          </a:prstGeom>
          <a:noFill/>
          <a:ln w="9525" cap="flat" cmpd="sng" algn="ctr">
            <a:solidFill>
              <a:srgbClr val="505050"/>
            </a:solidFill>
            <a:prstDash val="solid"/>
            <a:headEnd type="none"/>
            <a:tailEnd type="none"/>
          </a:ln>
          <a:effectLst/>
        </p:spPr>
      </p:cxnSp>
      <p:cxnSp>
        <p:nvCxnSpPr>
          <p:cNvPr id="100" name="Straight Connector 99">
            <a:extLst>
              <a:ext uri="{FF2B5EF4-FFF2-40B4-BE49-F238E27FC236}">
                <a16:creationId xmlns:a16="http://schemas.microsoft.com/office/drawing/2014/main" id="{79A2347D-986A-42C2-B0D9-69950CC849D8}"/>
              </a:ext>
            </a:extLst>
          </p:cNvPr>
          <p:cNvCxnSpPr>
            <a:cxnSpLocks/>
          </p:cNvCxnSpPr>
          <p:nvPr/>
        </p:nvCxnSpPr>
        <p:spPr>
          <a:xfrm flipH="1" flipV="1">
            <a:off x="2564218" y="1382301"/>
            <a:ext cx="240367" cy="91762"/>
          </a:xfrm>
          <a:prstGeom prst="line">
            <a:avLst/>
          </a:prstGeom>
          <a:noFill/>
          <a:ln w="9525" cap="flat" cmpd="sng" algn="ctr">
            <a:solidFill>
              <a:srgbClr val="505050"/>
            </a:solidFill>
            <a:prstDash val="solid"/>
            <a:headEnd type="none"/>
            <a:tailEnd type="none"/>
          </a:ln>
          <a:effectLst/>
        </p:spPr>
      </p:cxnSp>
      <p:cxnSp>
        <p:nvCxnSpPr>
          <p:cNvPr id="101" name="Straight Connector 100">
            <a:extLst>
              <a:ext uri="{FF2B5EF4-FFF2-40B4-BE49-F238E27FC236}">
                <a16:creationId xmlns:a16="http://schemas.microsoft.com/office/drawing/2014/main" id="{FC5A620C-31C0-44F8-B329-49692AD30015}"/>
              </a:ext>
            </a:extLst>
          </p:cNvPr>
          <p:cNvCxnSpPr>
            <a:cxnSpLocks/>
          </p:cNvCxnSpPr>
          <p:nvPr/>
        </p:nvCxnSpPr>
        <p:spPr>
          <a:xfrm flipH="1" flipV="1">
            <a:off x="2564218" y="1382301"/>
            <a:ext cx="240367" cy="617413"/>
          </a:xfrm>
          <a:prstGeom prst="line">
            <a:avLst/>
          </a:prstGeom>
          <a:noFill/>
          <a:ln w="9525" cap="flat" cmpd="sng" algn="ctr">
            <a:solidFill>
              <a:srgbClr val="505050"/>
            </a:solidFill>
            <a:prstDash val="solid"/>
            <a:headEnd type="none"/>
            <a:tailEnd type="none"/>
          </a:ln>
          <a:effectLst/>
        </p:spPr>
      </p:cxnSp>
      <p:cxnSp>
        <p:nvCxnSpPr>
          <p:cNvPr id="102" name="Straight Connector 101">
            <a:extLst>
              <a:ext uri="{FF2B5EF4-FFF2-40B4-BE49-F238E27FC236}">
                <a16:creationId xmlns:a16="http://schemas.microsoft.com/office/drawing/2014/main" id="{D52B715A-EE3A-4A96-B775-B7CC34EF0569}"/>
              </a:ext>
            </a:extLst>
          </p:cNvPr>
          <p:cNvCxnSpPr>
            <a:cxnSpLocks/>
          </p:cNvCxnSpPr>
          <p:nvPr/>
        </p:nvCxnSpPr>
        <p:spPr>
          <a:xfrm flipH="1">
            <a:off x="2626871" y="1474063"/>
            <a:ext cx="177714" cy="329162"/>
          </a:xfrm>
          <a:prstGeom prst="line">
            <a:avLst/>
          </a:prstGeom>
          <a:noFill/>
          <a:ln w="9525" cap="flat" cmpd="sng" algn="ctr">
            <a:solidFill>
              <a:srgbClr val="505050"/>
            </a:solidFill>
            <a:prstDash val="solid"/>
            <a:headEnd type="none"/>
            <a:tailEnd type="none"/>
          </a:ln>
          <a:effectLst/>
        </p:spPr>
      </p:cxnSp>
      <p:cxnSp>
        <p:nvCxnSpPr>
          <p:cNvPr id="103" name="Straight Connector 102">
            <a:extLst>
              <a:ext uri="{FF2B5EF4-FFF2-40B4-BE49-F238E27FC236}">
                <a16:creationId xmlns:a16="http://schemas.microsoft.com/office/drawing/2014/main" id="{2D7ABE2A-CA07-4B82-B831-AC75C516A91B}"/>
              </a:ext>
            </a:extLst>
          </p:cNvPr>
          <p:cNvCxnSpPr>
            <a:cxnSpLocks/>
          </p:cNvCxnSpPr>
          <p:nvPr/>
        </p:nvCxnSpPr>
        <p:spPr>
          <a:xfrm flipH="1" flipV="1">
            <a:off x="2626871" y="1803225"/>
            <a:ext cx="177714" cy="213372"/>
          </a:xfrm>
          <a:prstGeom prst="line">
            <a:avLst/>
          </a:prstGeom>
          <a:noFill/>
          <a:ln w="9525" cap="flat" cmpd="sng" algn="ctr">
            <a:solidFill>
              <a:srgbClr val="505050"/>
            </a:solidFill>
            <a:prstDash val="solid"/>
            <a:headEnd type="none"/>
            <a:tailEnd type="none"/>
          </a:ln>
          <a:effectLst/>
        </p:spPr>
      </p:cxnSp>
      <p:cxnSp>
        <p:nvCxnSpPr>
          <p:cNvPr id="104" name="Straight Connector 103">
            <a:extLst>
              <a:ext uri="{FF2B5EF4-FFF2-40B4-BE49-F238E27FC236}">
                <a16:creationId xmlns:a16="http://schemas.microsoft.com/office/drawing/2014/main" id="{05692FA6-B62D-42A9-8A69-E23C8F0E9A2B}"/>
              </a:ext>
            </a:extLst>
          </p:cNvPr>
          <p:cNvCxnSpPr>
            <a:cxnSpLocks/>
          </p:cNvCxnSpPr>
          <p:nvPr/>
        </p:nvCxnSpPr>
        <p:spPr>
          <a:xfrm flipH="1">
            <a:off x="2564218" y="1999714"/>
            <a:ext cx="240367" cy="260089"/>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47812715-A58C-4F53-87E1-74017B4B437A}"/>
              </a:ext>
            </a:extLst>
          </p:cNvPr>
          <p:cNvCxnSpPr>
            <a:cxnSpLocks/>
          </p:cNvCxnSpPr>
          <p:nvPr/>
        </p:nvCxnSpPr>
        <p:spPr>
          <a:xfrm flipH="1">
            <a:off x="2564218" y="1474063"/>
            <a:ext cx="240367" cy="785740"/>
          </a:xfrm>
          <a:prstGeom prst="line">
            <a:avLst/>
          </a:prstGeom>
          <a:noFill/>
          <a:ln w="9525" cap="flat" cmpd="sng" algn="ctr">
            <a:solidFill>
              <a:srgbClr val="505050"/>
            </a:solidFill>
            <a:prstDash val="solid"/>
            <a:headEnd type="none"/>
            <a:tailEnd type="none"/>
          </a:ln>
          <a:effectLst/>
        </p:spPr>
      </p:cxnSp>
      <p:sp>
        <p:nvSpPr>
          <p:cNvPr id="126" name="Oval 125">
            <a:extLst>
              <a:ext uri="{FF2B5EF4-FFF2-40B4-BE49-F238E27FC236}">
                <a16:creationId xmlns:a16="http://schemas.microsoft.com/office/drawing/2014/main" id="{FC696564-8623-4DE6-B994-68FD3DD02B63}"/>
              </a:ext>
            </a:extLst>
          </p:cNvPr>
          <p:cNvSpPr/>
          <p:nvPr/>
        </p:nvSpPr>
        <p:spPr bwMode="auto">
          <a:xfrm>
            <a:off x="1280374" y="5068127"/>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9507F84-9FF1-44A2-AAEF-D55AC4E04515}"/>
              </a:ext>
            </a:extLst>
          </p:cNvPr>
          <p:cNvSpPr/>
          <p:nvPr/>
        </p:nvSpPr>
        <p:spPr bwMode="auto">
          <a:xfrm>
            <a:off x="1266213" y="3301871"/>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Connector: Elbow 3">
            <a:extLst>
              <a:ext uri="{FF2B5EF4-FFF2-40B4-BE49-F238E27FC236}">
                <a16:creationId xmlns:a16="http://schemas.microsoft.com/office/drawing/2014/main" id="{65C47DAB-7E29-45C0-8F0A-2C49C6ABBFED}"/>
              </a:ext>
            </a:extLst>
          </p:cNvPr>
          <p:cNvCxnSpPr>
            <a:cxnSpLocks/>
            <a:stCxn id="25" idx="1"/>
            <a:endCxn id="137" idx="6"/>
          </p:cNvCxnSpPr>
          <p:nvPr/>
        </p:nvCxnSpPr>
        <p:spPr>
          <a:xfrm rot="10800000">
            <a:off x="1669626" y="3503039"/>
            <a:ext cx="6993399" cy="2842166"/>
          </a:xfrm>
          <a:prstGeom prst="bentConnector3">
            <a:avLst>
              <a:gd name="adj1" fmla="val 116607"/>
            </a:avLst>
          </a:prstGeom>
          <a:ln w="57150">
            <a:solidFill>
              <a:srgbClr val="0072C6"/>
            </a:solidFill>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559DA7BF-0187-4ACF-9C7A-7EEBF22FFEB0}"/>
              </a:ext>
            </a:extLst>
          </p:cNvPr>
          <p:cNvSpPr/>
          <p:nvPr/>
        </p:nvSpPr>
        <p:spPr bwMode="auto">
          <a:xfrm>
            <a:off x="3151483" y="1535852"/>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CD3FA289-6F81-4B93-9F78-649A474EC5C4}"/>
              </a:ext>
            </a:extLst>
          </p:cNvPr>
          <p:cNvSpPr/>
          <p:nvPr/>
        </p:nvSpPr>
        <p:spPr>
          <a:xfrm>
            <a:off x="4159622" y="2322228"/>
            <a:ext cx="2885537" cy="25065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Arrow Connector 177">
            <a:extLst>
              <a:ext uri="{FF2B5EF4-FFF2-40B4-BE49-F238E27FC236}">
                <a16:creationId xmlns:a16="http://schemas.microsoft.com/office/drawing/2014/main" id="{B901EF28-378B-4570-B623-8E055D8D9AFB}"/>
              </a:ext>
            </a:extLst>
          </p:cNvPr>
          <p:cNvCxnSpPr>
            <a:cxnSpLocks/>
          </p:cNvCxnSpPr>
          <p:nvPr/>
        </p:nvCxnSpPr>
        <p:spPr>
          <a:xfrm flipV="1">
            <a:off x="4289856" y="2475326"/>
            <a:ext cx="0" cy="1715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14C4496F-124E-4493-A79E-E4338E647647}"/>
              </a:ext>
            </a:extLst>
          </p:cNvPr>
          <p:cNvCxnSpPr>
            <a:cxnSpLocks/>
          </p:cNvCxnSpPr>
          <p:nvPr/>
        </p:nvCxnSpPr>
        <p:spPr>
          <a:xfrm>
            <a:off x="4289856" y="4175086"/>
            <a:ext cx="2642902" cy="16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F7AE21FB-9BA9-4593-B0A7-C4794264A925}"/>
              </a:ext>
            </a:extLst>
          </p:cNvPr>
          <p:cNvSpPr txBox="1"/>
          <p:nvPr/>
        </p:nvSpPr>
        <p:spPr>
          <a:xfrm>
            <a:off x="4237228" y="4224236"/>
            <a:ext cx="1468663" cy="553998"/>
          </a:xfrm>
          <a:prstGeom prst="rect">
            <a:avLst/>
          </a:prstGeom>
          <a:noFill/>
        </p:spPr>
        <p:txBody>
          <a:bodyPr wrap="square" rtlCol="0">
            <a:spAutoFit/>
          </a:bodyPr>
          <a:lstStyle/>
          <a:p>
            <a:r>
              <a:rPr lang="en-US" sz="3000"/>
              <a:t>Healthy</a:t>
            </a:r>
          </a:p>
        </p:txBody>
      </p:sp>
      <p:sp>
        <p:nvSpPr>
          <p:cNvPr id="185" name="TextBox 184">
            <a:extLst>
              <a:ext uri="{FF2B5EF4-FFF2-40B4-BE49-F238E27FC236}">
                <a16:creationId xmlns:a16="http://schemas.microsoft.com/office/drawing/2014/main" id="{CDC09709-4360-4322-8619-71C5387E29E3}"/>
              </a:ext>
            </a:extLst>
          </p:cNvPr>
          <p:cNvSpPr txBox="1"/>
          <p:nvPr/>
        </p:nvSpPr>
        <p:spPr>
          <a:xfrm>
            <a:off x="5705905" y="4226586"/>
            <a:ext cx="1401998" cy="553998"/>
          </a:xfrm>
          <a:prstGeom prst="rect">
            <a:avLst/>
          </a:prstGeom>
          <a:noFill/>
        </p:spPr>
        <p:txBody>
          <a:bodyPr wrap="square" rtlCol="0">
            <a:spAutoFit/>
          </a:bodyPr>
          <a:lstStyle/>
          <a:p>
            <a:r>
              <a:rPr lang="en-US" sz="3000"/>
              <a:t>Cancer</a:t>
            </a:r>
          </a:p>
        </p:txBody>
      </p:sp>
      <p:sp>
        <p:nvSpPr>
          <p:cNvPr id="188" name="Rectangle 187">
            <a:extLst>
              <a:ext uri="{FF2B5EF4-FFF2-40B4-BE49-F238E27FC236}">
                <a16:creationId xmlns:a16="http://schemas.microsoft.com/office/drawing/2014/main" id="{11FC2AF5-B7A4-4EAB-97C1-459D98367887}"/>
              </a:ext>
            </a:extLst>
          </p:cNvPr>
          <p:cNvSpPr/>
          <p:nvPr/>
        </p:nvSpPr>
        <p:spPr>
          <a:xfrm>
            <a:off x="4668279" y="2984730"/>
            <a:ext cx="469577" cy="118158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DD3FFF8C-4ADB-4876-A7CE-20B049EA9EED}"/>
              </a:ext>
            </a:extLst>
          </p:cNvPr>
          <p:cNvSpPr/>
          <p:nvPr/>
        </p:nvSpPr>
        <p:spPr>
          <a:xfrm>
            <a:off x="6017195" y="3749802"/>
            <a:ext cx="469577" cy="423328"/>
          </a:xfrm>
          <a:prstGeom prst="rect">
            <a:avLst/>
          </a:prstGeom>
          <a:solidFill>
            <a:srgbClr val="E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3A847C4E-E694-478C-A913-8479E539CBB1}"/>
              </a:ext>
            </a:extLst>
          </p:cNvPr>
          <p:cNvSpPr/>
          <p:nvPr/>
        </p:nvSpPr>
        <p:spPr>
          <a:xfrm>
            <a:off x="4668278" y="2671026"/>
            <a:ext cx="469577" cy="309320"/>
          </a:xfrm>
          <a:prstGeom prst="rect">
            <a:avLst/>
          </a:prstGeom>
          <a:solidFill>
            <a:schemeClr val="accent6">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079B656C-DC86-47BF-AF75-BF507944D023}"/>
              </a:ext>
            </a:extLst>
          </p:cNvPr>
          <p:cNvSpPr/>
          <p:nvPr/>
        </p:nvSpPr>
        <p:spPr>
          <a:xfrm>
            <a:off x="6017194" y="3526487"/>
            <a:ext cx="469577" cy="221828"/>
          </a:xfrm>
          <a:prstGeom prst="rect">
            <a:avLst/>
          </a:prstGeom>
          <a:solidFill>
            <a:schemeClr val="accent2">
              <a:lumMod val="20000"/>
              <a:lumOff val="8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Arrow Connector 193">
            <a:extLst>
              <a:ext uri="{FF2B5EF4-FFF2-40B4-BE49-F238E27FC236}">
                <a16:creationId xmlns:a16="http://schemas.microsoft.com/office/drawing/2014/main" id="{A29591A7-4CD4-494D-8DB0-2DD47BA070CC}"/>
              </a:ext>
            </a:extLst>
          </p:cNvPr>
          <p:cNvCxnSpPr>
            <a:cxnSpLocks/>
          </p:cNvCxnSpPr>
          <p:nvPr/>
        </p:nvCxnSpPr>
        <p:spPr>
          <a:xfrm>
            <a:off x="3292653" y="3497654"/>
            <a:ext cx="762587" cy="0"/>
          </a:xfrm>
          <a:prstGeom prst="straightConnector1">
            <a:avLst/>
          </a:prstGeom>
          <a:noFill/>
          <a:ln w="57150" cap="flat" cmpd="sng" algn="ctr">
            <a:solidFill>
              <a:schemeClr val="accent1"/>
            </a:solidFill>
            <a:prstDash val="solid"/>
            <a:headEnd type="none"/>
            <a:tailEnd type="triangle"/>
          </a:ln>
          <a:effectLst/>
        </p:spPr>
      </p:cxnSp>
      <p:cxnSp>
        <p:nvCxnSpPr>
          <p:cNvPr id="196" name="Straight Arrow Connector 195">
            <a:extLst>
              <a:ext uri="{FF2B5EF4-FFF2-40B4-BE49-F238E27FC236}">
                <a16:creationId xmlns:a16="http://schemas.microsoft.com/office/drawing/2014/main" id="{8B427688-B164-41F6-A2F2-6336A53E13B3}"/>
              </a:ext>
            </a:extLst>
          </p:cNvPr>
          <p:cNvCxnSpPr>
            <a:cxnSpLocks/>
          </p:cNvCxnSpPr>
          <p:nvPr/>
        </p:nvCxnSpPr>
        <p:spPr>
          <a:xfrm>
            <a:off x="7162183" y="3497654"/>
            <a:ext cx="762587" cy="0"/>
          </a:xfrm>
          <a:prstGeom prst="straightConnector1">
            <a:avLst/>
          </a:prstGeom>
          <a:noFill/>
          <a:ln w="57150" cap="flat" cmpd="sng" algn="ctr">
            <a:solidFill>
              <a:schemeClr val="accent1"/>
            </a:solidFill>
            <a:prstDash val="solid"/>
            <a:headEnd type="none"/>
            <a:tailEnd type="triangle"/>
          </a:ln>
          <a:effectLst/>
        </p:spPr>
      </p:cxnSp>
      <p:pic>
        <p:nvPicPr>
          <p:cNvPr id="197" name="Graphic 196" descr="Database">
            <a:extLst>
              <a:ext uri="{FF2B5EF4-FFF2-40B4-BE49-F238E27FC236}">
                <a16:creationId xmlns:a16="http://schemas.microsoft.com/office/drawing/2014/main" id="{7D859799-43F5-4EC6-8827-4590B1C04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9944" y="5168244"/>
            <a:ext cx="1403913" cy="734209"/>
          </a:xfrm>
          <a:prstGeom prst="rect">
            <a:avLst/>
          </a:prstGeom>
        </p:spPr>
      </p:pic>
      <p:sp>
        <p:nvSpPr>
          <p:cNvPr id="106" name="TextBox 105">
            <a:extLst>
              <a:ext uri="{FF2B5EF4-FFF2-40B4-BE49-F238E27FC236}">
                <a16:creationId xmlns:a16="http://schemas.microsoft.com/office/drawing/2014/main" id="{76CF9D97-9818-475C-BB3A-79903E06B376}"/>
              </a:ext>
            </a:extLst>
          </p:cNvPr>
          <p:cNvSpPr txBox="1"/>
          <p:nvPr/>
        </p:nvSpPr>
        <p:spPr>
          <a:xfrm>
            <a:off x="3843960" y="1612090"/>
            <a:ext cx="3516860" cy="7109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solidFill>
                  <a:srgbClr val="FF0000"/>
                </a:solidFill>
                <a:effectLst/>
                <a:uLnTx/>
                <a:uFillTx/>
                <a:latin typeface="Segoe UI"/>
                <a:ea typeface="+mn-ea"/>
                <a:cs typeface="+mn-cs"/>
              </a:rPr>
              <a:t>Differential Privacy</a:t>
            </a:r>
          </a:p>
        </p:txBody>
      </p:sp>
      <p:sp>
        <p:nvSpPr>
          <p:cNvPr id="108" name="TextBox 107">
            <a:extLst>
              <a:ext uri="{FF2B5EF4-FFF2-40B4-BE49-F238E27FC236}">
                <a16:creationId xmlns:a16="http://schemas.microsoft.com/office/drawing/2014/main" id="{8DD42CC0-76C7-4B86-8DC8-91D780D5E8FC}"/>
              </a:ext>
            </a:extLst>
          </p:cNvPr>
          <p:cNvSpPr txBox="1"/>
          <p:nvPr/>
        </p:nvSpPr>
        <p:spPr>
          <a:xfrm>
            <a:off x="4332136" y="5666261"/>
            <a:ext cx="2196473" cy="710964"/>
          </a:xfrm>
          <a:prstGeom prst="rect">
            <a:avLst/>
          </a:prstGeom>
          <a:noFill/>
        </p:spPr>
        <p:txBody>
          <a:bodyPr wrap="square" lIns="182880" tIns="146304" rIns="182880" bIns="146304" rtlCol="0">
            <a:spAutoFit/>
          </a:bodyPr>
          <a:lstStyle/>
          <a:p>
            <a:pPr>
              <a:lnSpc>
                <a:spcPct val="90000"/>
              </a:lnSpc>
              <a:spcAft>
                <a:spcPts val="600"/>
              </a:spcAft>
            </a:pPr>
            <a:r>
              <a:rPr lang="en-US" sz="3000">
                <a:solidFill>
                  <a:srgbClr val="FF0000"/>
                </a:solidFill>
              </a:rPr>
              <a:t>Encrypted</a:t>
            </a:r>
          </a:p>
        </p:txBody>
      </p:sp>
      <p:pic>
        <p:nvPicPr>
          <p:cNvPr id="109" name="Graphic 108" descr="Lock">
            <a:extLst>
              <a:ext uri="{FF2B5EF4-FFF2-40B4-BE49-F238E27FC236}">
                <a16:creationId xmlns:a16="http://schemas.microsoft.com/office/drawing/2014/main" id="{1CE3BA0B-34D4-4C0E-B145-8A48A477B6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7194" y="5439124"/>
            <a:ext cx="914400" cy="914400"/>
          </a:xfrm>
          <a:prstGeom prst="rect">
            <a:avLst/>
          </a:prstGeom>
        </p:spPr>
      </p:pic>
      <p:sp>
        <p:nvSpPr>
          <p:cNvPr id="111" name="TextBox 110">
            <a:extLst>
              <a:ext uri="{FF2B5EF4-FFF2-40B4-BE49-F238E27FC236}">
                <a16:creationId xmlns:a16="http://schemas.microsoft.com/office/drawing/2014/main" id="{B8E2F67F-7D4F-43C4-B78F-E61615B58AD1}"/>
              </a:ext>
            </a:extLst>
          </p:cNvPr>
          <p:cNvSpPr txBox="1"/>
          <p:nvPr/>
        </p:nvSpPr>
        <p:spPr>
          <a:xfrm>
            <a:off x="-124385" y="2356470"/>
            <a:ext cx="2138804"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Answering Parties</a:t>
            </a:r>
          </a:p>
        </p:txBody>
      </p:sp>
      <p:sp>
        <p:nvSpPr>
          <p:cNvPr id="112" name="TextBox 111">
            <a:extLst>
              <a:ext uri="{FF2B5EF4-FFF2-40B4-BE49-F238E27FC236}">
                <a16:creationId xmlns:a16="http://schemas.microsoft.com/office/drawing/2014/main" id="{2D3B6DE7-C6A4-4652-9A6E-E01DB036F98D}"/>
              </a:ext>
            </a:extLst>
          </p:cNvPr>
          <p:cNvSpPr txBox="1"/>
          <p:nvPr/>
        </p:nvSpPr>
        <p:spPr>
          <a:xfrm>
            <a:off x="10348967" y="4323212"/>
            <a:ext cx="1950855" cy="12034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Querying</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3000">
                <a:gradFill>
                  <a:gsLst>
                    <a:gs pos="2917">
                      <a:srgbClr val="505050"/>
                    </a:gs>
                    <a:gs pos="30000">
                      <a:srgbClr val="505050"/>
                    </a:gs>
                  </a:gsLst>
                  <a:lin ang="5400000" scaled="0"/>
                </a:gradFill>
                <a:latin typeface="Segoe UI"/>
              </a:rPr>
              <a:t>Party</a:t>
            </a:r>
            <a:endPar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cxnSp>
        <p:nvCxnSpPr>
          <p:cNvPr id="118" name="Straight Connector 117">
            <a:extLst>
              <a:ext uri="{FF2B5EF4-FFF2-40B4-BE49-F238E27FC236}">
                <a16:creationId xmlns:a16="http://schemas.microsoft.com/office/drawing/2014/main" id="{A73858C6-4032-4EF0-9FF0-46C55909C596}"/>
              </a:ext>
            </a:extLst>
          </p:cNvPr>
          <p:cNvCxnSpPr>
            <a:cxnSpLocks/>
          </p:cNvCxnSpPr>
          <p:nvPr/>
        </p:nvCxnSpPr>
        <p:spPr>
          <a:xfrm>
            <a:off x="7936482" y="795770"/>
            <a:ext cx="41961" cy="5909830"/>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10" name="Slide Number Placeholder 1">
            <a:extLst>
              <a:ext uri="{FF2B5EF4-FFF2-40B4-BE49-F238E27FC236}">
                <a16:creationId xmlns:a16="http://schemas.microsoft.com/office/drawing/2014/main" id="{CFEC47D2-C57B-48CD-B3C6-77A80571CE6D}"/>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77</a:t>
            </a:fld>
            <a:endParaRPr lang="en-US">
              <a:solidFill>
                <a:srgbClr val="505050">
                  <a:tint val="75000"/>
                </a:srgbClr>
              </a:solidFill>
              <a:latin typeface="Segoe UI"/>
            </a:endParaRPr>
          </a:p>
        </p:txBody>
      </p:sp>
    </p:spTree>
    <p:extLst>
      <p:ext uri="{BB962C8B-B14F-4D97-AF65-F5344CB8AC3E}">
        <p14:creationId xmlns:p14="http://schemas.microsoft.com/office/powerpoint/2010/main" val="4105256768"/>
      </p:ext>
    </p:extLst>
  </p:cSld>
  <p:clrMapOvr>
    <a:masterClrMapping/>
  </p:clrMapOvr>
  <mc:AlternateContent xmlns:mc="http://schemas.openxmlformats.org/markup-compatibility/2006" xmlns:p14="http://schemas.microsoft.com/office/powerpoint/2010/main">
    <mc:Choice Requires="p14">
      <p:transition spd="slow" p14:dur="2000" advTm="15938"/>
    </mc:Choice>
    <mc:Fallback xmlns="">
      <p:transition spd="slow" advTm="15938"/>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0"/>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Distributed Collaborative Learning</a:t>
            </a:r>
          </a:p>
        </p:txBody>
      </p:sp>
      <p:sp>
        <p:nvSpPr>
          <p:cNvPr id="16" name="Rectangle 15">
            <a:extLst>
              <a:ext uri="{FF2B5EF4-FFF2-40B4-BE49-F238E27FC236}">
                <a16:creationId xmlns:a16="http://schemas.microsoft.com/office/drawing/2014/main" id="{E12CAAF6-01FF-42BF-BC51-5D4B7C92334D}"/>
              </a:ext>
            </a:extLst>
          </p:cNvPr>
          <p:cNvSpPr/>
          <p:nvPr/>
        </p:nvSpPr>
        <p:spPr>
          <a:xfrm>
            <a:off x="7393737" y="6041985"/>
            <a:ext cx="1530344" cy="7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D430CEA-C35F-45F1-A9B5-53D3406FDE7B}"/>
              </a:ext>
            </a:extLst>
          </p:cNvPr>
          <p:cNvSpPr/>
          <p:nvPr/>
        </p:nvSpPr>
        <p:spPr>
          <a:xfrm>
            <a:off x="8793644" y="2838763"/>
            <a:ext cx="291711" cy="115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DFD9770-F201-4A94-ADC5-90460681736C}"/>
              </a:ext>
            </a:extLst>
          </p:cNvPr>
          <p:cNvSpPr/>
          <p:nvPr/>
        </p:nvSpPr>
        <p:spPr>
          <a:xfrm>
            <a:off x="7393737" y="6041985"/>
            <a:ext cx="1530344" cy="671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780E0AF-50E5-4DB2-8B5A-BC48EAAC38CD}"/>
              </a:ext>
            </a:extLst>
          </p:cNvPr>
          <p:cNvSpPr txBox="1"/>
          <p:nvPr/>
        </p:nvSpPr>
        <p:spPr>
          <a:xfrm>
            <a:off x="7695174" y="5868241"/>
            <a:ext cx="4383742"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0000"/>
                </a:solidFill>
                <a:effectLst/>
                <a:uLnTx/>
                <a:uFillTx/>
                <a:latin typeface="Segoe UI"/>
                <a:ea typeface="+mn-ea"/>
                <a:cs typeface="+mn-cs"/>
              </a:rPr>
              <a:t>Unlabeled</a:t>
            </a:r>
            <a:r>
              <a:rPr lang="en-US" sz="4400">
                <a:solidFill>
                  <a:srgbClr val="FF0000"/>
                </a:solidFill>
                <a:latin typeface="Segoe UI"/>
              </a:rPr>
              <a:t> </a:t>
            </a:r>
            <a:r>
              <a:rPr kumimoji="0" lang="en-US" sz="4400" b="0" i="0" u="none" strike="noStrike" kern="1200" cap="none" spc="0" normalizeH="0" baseline="0" noProof="0">
                <a:ln>
                  <a:noFill/>
                </a:ln>
                <a:solidFill>
                  <a:srgbClr val="FF0000"/>
                </a:solidFill>
                <a:effectLst/>
                <a:uLnTx/>
                <a:uFillTx/>
                <a:latin typeface="Segoe UI"/>
                <a:ea typeface="+mn-ea"/>
                <a:cs typeface="+mn-cs"/>
              </a:rPr>
              <a:t>Data</a:t>
            </a:r>
          </a:p>
        </p:txBody>
      </p:sp>
      <p:pic>
        <p:nvPicPr>
          <p:cNvPr id="26" name="Graphic 25" descr="Database">
            <a:extLst>
              <a:ext uri="{FF2B5EF4-FFF2-40B4-BE49-F238E27FC236}">
                <a16:creationId xmlns:a16="http://schemas.microsoft.com/office/drawing/2014/main" id="{20DC0D40-3E07-4A89-8AFD-6DBEEC88A6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6034" y="2986924"/>
            <a:ext cx="1403913" cy="734209"/>
          </a:xfrm>
          <a:prstGeom prst="rect">
            <a:avLst/>
          </a:prstGeom>
        </p:spPr>
      </p:pic>
      <p:sp>
        <p:nvSpPr>
          <p:cNvPr id="49" name="Oval 48">
            <a:extLst>
              <a:ext uri="{FF2B5EF4-FFF2-40B4-BE49-F238E27FC236}">
                <a16:creationId xmlns:a16="http://schemas.microsoft.com/office/drawing/2014/main" id="{002EB218-4485-4652-8800-CF65931B9C4B}"/>
              </a:ext>
            </a:extLst>
          </p:cNvPr>
          <p:cNvSpPr/>
          <p:nvPr/>
        </p:nvSpPr>
        <p:spPr bwMode="auto">
          <a:xfrm>
            <a:off x="2526750" y="3009662"/>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009B349-9DB9-40FB-9A51-FF73A7EB12A8}"/>
              </a:ext>
            </a:extLst>
          </p:cNvPr>
          <p:cNvSpPr/>
          <p:nvPr/>
        </p:nvSpPr>
        <p:spPr bwMode="auto">
          <a:xfrm>
            <a:off x="2526750" y="3535313"/>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E042FC4-C6C8-4A95-93D4-C6B26DB8360B}"/>
              </a:ext>
            </a:extLst>
          </p:cNvPr>
          <p:cNvSpPr/>
          <p:nvPr/>
        </p:nvSpPr>
        <p:spPr bwMode="auto">
          <a:xfrm>
            <a:off x="3104301" y="2775653"/>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9611B4-761E-4FC1-BF94-4828943AADCE}"/>
              </a:ext>
            </a:extLst>
          </p:cNvPr>
          <p:cNvSpPr/>
          <p:nvPr/>
        </p:nvSpPr>
        <p:spPr bwMode="auto">
          <a:xfrm>
            <a:off x="3107876" y="3338824"/>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C83C330-4999-4E10-9C2A-F504BEC50175}"/>
              </a:ext>
            </a:extLst>
          </p:cNvPr>
          <p:cNvSpPr/>
          <p:nvPr/>
        </p:nvSpPr>
        <p:spPr bwMode="auto">
          <a:xfrm>
            <a:off x="3104301" y="3937649"/>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A0B68D56-03B0-4317-B9B5-A1A4839CE238}"/>
              </a:ext>
            </a:extLst>
          </p:cNvPr>
          <p:cNvSpPr/>
          <p:nvPr/>
        </p:nvSpPr>
        <p:spPr bwMode="auto">
          <a:xfrm>
            <a:off x="3689002" y="3009662"/>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0813071-22EE-43DF-85AD-BA15B3E9E1A0}"/>
              </a:ext>
            </a:extLst>
          </p:cNvPr>
          <p:cNvSpPr/>
          <p:nvPr/>
        </p:nvSpPr>
        <p:spPr bwMode="auto">
          <a:xfrm>
            <a:off x="3689002" y="3535313"/>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D914AA3-39CE-43AB-AFDE-D1296B4494F7}"/>
              </a:ext>
            </a:extLst>
          </p:cNvPr>
          <p:cNvCxnSpPr>
            <a:cxnSpLocks/>
            <a:stCxn id="49" idx="6"/>
            <a:endCxn id="51" idx="3"/>
          </p:cNvCxnSpPr>
          <p:nvPr/>
        </p:nvCxnSpPr>
        <p:spPr>
          <a:xfrm flipV="1">
            <a:off x="2930162" y="3119068"/>
            <a:ext cx="233217" cy="91762"/>
          </a:xfrm>
          <a:prstGeom prst="line">
            <a:avLst/>
          </a:prstGeom>
          <a:noFill/>
          <a:ln w="9525" cap="flat" cmpd="sng" algn="ctr">
            <a:solidFill>
              <a:srgbClr val="505050"/>
            </a:solidFill>
            <a:prstDash val="solid"/>
            <a:headEnd type="none"/>
            <a:tailEnd type="none"/>
          </a:ln>
          <a:effectLst/>
        </p:spPr>
      </p:cxnSp>
      <p:cxnSp>
        <p:nvCxnSpPr>
          <p:cNvPr id="57" name="Straight Connector 56">
            <a:extLst>
              <a:ext uri="{FF2B5EF4-FFF2-40B4-BE49-F238E27FC236}">
                <a16:creationId xmlns:a16="http://schemas.microsoft.com/office/drawing/2014/main" id="{98969545-73C3-496F-9C23-68285E91DD23}"/>
              </a:ext>
            </a:extLst>
          </p:cNvPr>
          <p:cNvCxnSpPr>
            <a:cxnSpLocks/>
            <a:stCxn id="50" idx="6"/>
            <a:endCxn id="52" idx="2"/>
          </p:cNvCxnSpPr>
          <p:nvPr/>
        </p:nvCxnSpPr>
        <p:spPr>
          <a:xfrm flipV="1">
            <a:off x="2930162" y="3539992"/>
            <a:ext cx="177714" cy="196489"/>
          </a:xfrm>
          <a:prstGeom prst="line">
            <a:avLst/>
          </a:prstGeom>
          <a:noFill/>
          <a:ln w="9525" cap="flat" cmpd="sng" algn="ctr">
            <a:solidFill>
              <a:srgbClr val="505050"/>
            </a:solidFill>
            <a:prstDash val="solid"/>
            <a:headEnd type="none"/>
            <a:tailEnd type="none"/>
          </a:ln>
          <a:effectLst/>
        </p:spPr>
      </p:cxnSp>
      <p:cxnSp>
        <p:nvCxnSpPr>
          <p:cNvPr id="58" name="Straight Connector 57">
            <a:extLst>
              <a:ext uri="{FF2B5EF4-FFF2-40B4-BE49-F238E27FC236}">
                <a16:creationId xmlns:a16="http://schemas.microsoft.com/office/drawing/2014/main" id="{BDBC701E-E3CE-4089-A1F7-779E78B41EF5}"/>
              </a:ext>
            </a:extLst>
          </p:cNvPr>
          <p:cNvCxnSpPr>
            <a:cxnSpLocks/>
            <a:stCxn id="50" idx="6"/>
            <a:endCxn id="51" idx="3"/>
          </p:cNvCxnSpPr>
          <p:nvPr/>
        </p:nvCxnSpPr>
        <p:spPr>
          <a:xfrm flipV="1">
            <a:off x="2930162" y="3119068"/>
            <a:ext cx="233217" cy="617413"/>
          </a:xfrm>
          <a:prstGeom prst="line">
            <a:avLst/>
          </a:prstGeom>
          <a:noFill/>
          <a:ln w="9525" cap="flat" cmpd="sng" algn="ctr">
            <a:solidFill>
              <a:srgbClr val="505050"/>
            </a:solidFill>
            <a:prstDash val="solid"/>
            <a:headEnd type="none"/>
            <a:tailEnd type="none"/>
          </a:ln>
          <a:effectLst/>
        </p:spPr>
      </p:cxnSp>
      <p:cxnSp>
        <p:nvCxnSpPr>
          <p:cNvPr id="59" name="Straight Connector 58">
            <a:extLst>
              <a:ext uri="{FF2B5EF4-FFF2-40B4-BE49-F238E27FC236}">
                <a16:creationId xmlns:a16="http://schemas.microsoft.com/office/drawing/2014/main" id="{4F5CE3ED-D631-4E67-8620-BB0F17E7DD63}"/>
              </a:ext>
            </a:extLst>
          </p:cNvPr>
          <p:cNvCxnSpPr>
            <a:cxnSpLocks/>
            <a:stCxn id="52" idx="2"/>
            <a:endCxn id="49" idx="6"/>
          </p:cNvCxnSpPr>
          <p:nvPr/>
        </p:nvCxnSpPr>
        <p:spPr>
          <a:xfrm flipH="1" flipV="1">
            <a:off x="2930162" y="3210830"/>
            <a:ext cx="177714" cy="329162"/>
          </a:xfrm>
          <a:prstGeom prst="line">
            <a:avLst/>
          </a:prstGeom>
          <a:noFill/>
          <a:ln w="9525" cap="flat" cmpd="sng" algn="ctr">
            <a:solidFill>
              <a:srgbClr val="505050"/>
            </a:solidFill>
            <a:prstDash val="solid"/>
            <a:headEnd type="none"/>
            <a:tailEnd type="none"/>
          </a:ln>
          <a:effectLst/>
        </p:spPr>
      </p:cxnSp>
      <p:cxnSp>
        <p:nvCxnSpPr>
          <p:cNvPr id="60" name="Straight Connector 59">
            <a:extLst>
              <a:ext uri="{FF2B5EF4-FFF2-40B4-BE49-F238E27FC236}">
                <a16:creationId xmlns:a16="http://schemas.microsoft.com/office/drawing/2014/main" id="{97C675DA-F2FB-482E-B15F-3A54CD0CF3AC}"/>
              </a:ext>
            </a:extLst>
          </p:cNvPr>
          <p:cNvCxnSpPr>
            <a:cxnSpLocks/>
            <a:stCxn id="53" idx="1"/>
            <a:endCxn id="50" idx="6"/>
          </p:cNvCxnSpPr>
          <p:nvPr/>
        </p:nvCxnSpPr>
        <p:spPr>
          <a:xfrm flipH="1" flipV="1">
            <a:off x="2930162" y="3736481"/>
            <a:ext cx="233217" cy="260089"/>
          </a:xfrm>
          <a:prstGeom prst="line">
            <a:avLst/>
          </a:prstGeom>
          <a:noFill/>
          <a:ln w="9525" cap="flat" cmpd="sng" algn="ctr">
            <a:solidFill>
              <a:srgbClr val="505050"/>
            </a:solidFill>
            <a:prstDash val="solid"/>
            <a:headEnd type="none"/>
            <a:tailEnd type="none"/>
          </a:ln>
          <a:effectLst/>
        </p:spPr>
      </p:cxnSp>
      <p:cxnSp>
        <p:nvCxnSpPr>
          <p:cNvPr id="61" name="Straight Connector 60">
            <a:extLst>
              <a:ext uri="{FF2B5EF4-FFF2-40B4-BE49-F238E27FC236}">
                <a16:creationId xmlns:a16="http://schemas.microsoft.com/office/drawing/2014/main" id="{129CB047-2DA7-4A55-8FDE-819AD1C3AE5C}"/>
              </a:ext>
            </a:extLst>
          </p:cNvPr>
          <p:cNvCxnSpPr>
            <a:cxnSpLocks/>
            <a:stCxn id="53" idx="1"/>
            <a:endCxn id="49" idx="6"/>
          </p:cNvCxnSpPr>
          <p:nvPr/>
        </p:nvCxnSpPr>
        <p:spPr>
          <a:xfrm flipH="1" flipV="1">
            <a:off x="2930162" y="3210830"/>
            <a:ext cx="233217" cy="785740"/>
          </a:xfrm>
          <a:prstGeom prst="line">
            <a:avLst/>
          </a:prstGeom>
          <a:noFill/>
          <a:ln w="9525" cap="flat" cmpd="sng" algn="ctr">
            <a:solidFill>
              <a:srgbClr val="505050"/>
            </a:solidFill>
            <a:prstDash val="solid"/>
            <a:headEnd type="none"/>
            <a:tailEnd type="none"/>
          </a:ln>
          <a:effectLst/>
        </p:spPr>
      </p:cxnSp>
      <p:cxnSp>
        <p:nvCxnSpPr>
          <p:cNvPr id="62" name="Straight Connector 61">
            <a:extLst>
              <a:ext uri="{FF2B5EF4-FFF2-40B4-BE49-F238E27FC236}">
                <a16:creationId xmlns:a16="http://schemas.microsoft.com/office/drawing/2014/main" id="{3E5B842B-9770-4E0F-A671-0677338C8B04}"/>
              </a:ext>
            </a:extLst>
          </p:cNvPr>
          <p:cNvCxnSpPr>
            <a:cxnSpLocks/>
            <a:stCxn id="54" idx="2"/>
            <a:endCxn id="51" idx="5"/>
          </p:cNvCxnSpPr>
          <p:nvPr/>
        </p:nvCxnSpPr>
        <p:spPr>
          <a:xfrm flipH="1" flipV="1">
            <a:off x="3448635" y="3119068"/>
            <a:ext cx="240367" cy="91762"/>
          </a:xfrm>
          <a:prstGeom prst="line">
            <a:avLst/>
          </a:prstGeom>
          <a:noFill/>
          <a:ln w="9525" cap="flat" cmpd="sng" algn="ctr">
            <a:solidFill>
              <a:srgbClr val="505050"/>
            </a:solidFill>
            <a:prstDash val="solid"/>
            <a:headEnd type="none"/>
            <a:tailEnd type="none"/>
          </a:ln>
          <a:effectLst/>
        </p:spPr>
      </p:cxnSp>
      <p:cxnSp>
        <p:nvCxnSpPr>
          <p:cNvPr id="63" name="Straight Connector 62">
            <a:extLst>
              <a:ext uri="{FF2B5EF4-FFF2-40B4-BE49-F238E27FC236}">
                <a16:creationId xmlns:a16="http://schemas.microsoft.com/office/drawing/2014/main" id="{B1F66918-E84F-49D5-A5C5-4DEC6D8D81EA}"/>
              </a:ext>
            </a:extLst>
          </p:cNvPr>
          <p:cNvCxnSpPr>
            <a:cxnSpLocks/>
            <a:stCxn id="55" idx="2"/>
            <a:endCxn id="51" idx="5"/>
          </p:cNvCxnSpPr>
          <p:nvPr/>
        </p:nvCxnSpPr>
        <p:spPr>
          <a:xfrm flipH="1" flipV="1">
            <a:off x="3448635" y="3119068"/>
            <a:ext cx="240367" cy="617413"/>
          </a:xfrm>
          <a:prstGeom prst="line">
            <a:avLst/>
          </a:prstGeom>
          <a:noFill/>
          <a:ln w="9525" cap="flat" cmpd="sng" algn="ctr">
            <a:solidFill>
              <a:srgbClr val="505050"/>
            </a:solidFill>
            <a:prstDash val="solid"/>
            <a:headEnd type="none"/>
            <a:tailEnd type="none"/>
          </a:ln>
          <a:effectLst/>
        </p:spPr>
      </p:cxnSp>
      <p:cxnSp>
        <p:nvCxnSpPr>
          <p:cNvPr id="64" name="Straight Connector 63">
            <a:extLst>
              <a:ext uri="{FF2B5EF4-FFF2-40B4-BE49-F238E27FC236}">
                <a16:creationId xmlns:a16="http://schemas.microsoft.com/office/drawing/2014/main" id="{684682FF-02A2-47F9-83DD-CF4D240C0D30}"/>
              </a:ext>
            </a:extLst>
          </p:cNvPr>
          <p:cNvCxnSpPr>
            <a:cxnSpLocks/>
            <a:stCxn id="54" idx="2"/>
            <a:endCxn id="52" idx="6"/>
          </p:cNvCxnSpPr>
          <p:nvPr/>
        </p:nvCxnSpPr>
        <p:spPr>
          <a:xfrm flipH="1">
            <a:off x="3511288" y="3210830"/>
            <a:ext cx="177714" cy="329162"/>
          </a:xfrm>
          <a:prstGeom prst="line">
            <a:avLst/>
          </a:prstGeom>
          <a:noFill/>
          <a:ln w="9525" cap="flat" cmpd="sng" algn="ctr">
            <a:solidFill>
              <a:srgbClr val="505050"/>
            </a:solidFill>
            <a:prstDash val="solid"/>
            <a:headEnd type="none"/>
            <a:tailEnd type="none"/>
          </a:ln>
          <a:effectLst/>
        </p:spPr>
      </p:cxnSp>
      <p:cxnSp>
        <p:nvCxnSpPr>
          <p:cNvPr id="65" name="Straight Connector 64">
            <a:extLst>
              <a:ext uri="{FF2B5EF4-FFF2-40B4-BE49-F238E27FC236}">
                <a16:creationId xmlns:a16="http://schemas.microsoft.com/office/drawing/2014/main" id="{EF719B65-CF66-4D36-B6FF-A8323692E8DA}"/>
              </a:ext>
            </a:extLst>
          </p:cNvPr>
          <p:cNvCxnSpPr>
            <a:cxnSpLocks/>
            <a:endCxn id="52" idx="6"/>
          </p:cNvCxnSpPr>
          <p:nvPr/>
        </p:nvCxnSpPr>
        <p:spPr>
          <a:xfrm flipH="1" flipV="1">
            <a:off x="3511288" y="3539992"/>
            <a:ext cx="177714" cy="213371"/>
          </a:xfrm>
          <a:prstGeom prst="line">
            <a:avLst/>
          </a:prstGeom>
          <a:noFill/>
          <a:ln w="9525" cap="flat" cmpd="sng" algn="ctr">
            <a:solidFill>
              <a:srgbClr val="505050"/>
            </a:solidFill>
            <a:prstDash val="solid"/>
            <a:headEnd type="none"/>
            <a:tailEnd type="none"/>
          </a:ln>
          <a:effectLst/>
        </p:spPr>
      </p:cxnSp>
      <p:cxnSp>
        <p:nvCxnSpPr>
          <p:cNvPr id="66" name="Straight Connector 65">
            <a:extLst>
              <a:ext uri="{FF2B5EF4-FFF2-40B4-BE49-F238E27FC236}">
                <a16:creationId xmlns:a16="http://schemas.microsoft.com/office/drawing/2014/main" id="{A47B253E-BD30-42CC-83F5-656B494431A1}"/>
              </a:ext>
            </a:extLst>
          </p:cNvPr>
          <p:cNvCxnSpPr>
            <a:cxnSpLocks/>
            <a:stCxn id="55" idx="2"/>
            <a:endCxn id="53" idx="7"/>
          </p:cNvCxnSpPr>
          <p:nvPr/>
        </p:nvCxnSpPr>
        <p:spPr>
          <a:xfrm flipH="1">
            <a:off x="3448635" y="3736481"/>
            <a:ext cx="240367" cy="260089"/>
          </a:xfrm>
          <a:prstGeom prst="line">
            <a:avLst/>
          </a:prstGeom>
          <a:noFill/>
          <a:ln w="9525" cap="flat" cmpd="sng" algn="ctr">
            <a:solidFill>
              <a:srgbClr val="505050"/>
            </a:solidFill>
            <a:prstDash val="solid"/>
            <a:headEnd type="none"/>
            <a:tailEnd type="none"/>
          </a:ln>
          <a:effectLst/>
        </p:spPr>
      </p:cxnSp>
      <p:cxnSp>
        <p:nvCxnSpPr>
          <p:cNvPr id="67" name="Straight Connector 66">
            <a:extLst>
              <a:ext uri="{FF2B5EF4-FFF2-40B4-BE49-F238E27FC236}">
                <a16:creationId xmlns:a16="http://schemas.microsoft.com/office/drawing/2014/main" id="{3E1EE8B5-1927-4099-8573-C0D6F587F244}"/>
              </a:ext>
            </a:extLst>
          </p:cNvPr>
          <p:cNvCxnSpPr>
            <a:cxnSpLocks/>
            <a:stCxn id="54" idx="2"/>
            <a:endCxn id="53" idx="7"/>
          </p:cNvCxnSpPr>
          <p:nvPr/>
        </p:nvCxnSpPr>
        <p:spPr>
          <a:xfrm flipH="1">
            <a:off x="3448635" y="3210830"/>
            <a:ext cx="240367" cy="785740"/>
          </a:xfrm>
          <a:prstGeom prst="line">
            <a:avLst/>
          </a:prstGeom>
          <a:noFill/>
          <a:ln w="9525" cap="flat" cmpd="sng" algn="ctr">
            <a:solidFill>
              <a:srgbClr val="505050"/>
            </a:solidFill>
            <a:prstDash val="solid"/>
            <a:headEnd type="none"/>
            <a:tailEnd type="none"/>
          </a:ln>
          <a:effectLst/>
        </p:spPr>
      </p:cxnSp>
      <p:sp>
        <p:nvSpPr>
          <p:cNvPr id="68" name="Oval 67">
            <a:extLst>
              <a:ext uri="{FF2B5EF4-FFF2-40B4-BE49-F238E27FC236}">
                <a16:creationId xmlns:a16="http://schemas.microsoft.com/office/drawing/2014/main" id="{49C890FE-A209-45D3-BBD4-97AEAA8AF541}"/>
              </a:ext>
            </a:extLst>
          </p:cNvPr>
          <p:cNvSpPr/>
          <p:nvPr/>
        </p:nvSpPr>
        <p:spPr bwMode="auto">
          <a:xfrm>
            <a:off x="2526750" y="4817342"/>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AFB084-1C72-4A18-B75E-14B031148B9A}"/>
              </a:ext>
            </a:extLst>
          </p:cNvPr>
          <p:cNvSpPr/>
          <p:nvPr/>
        </p:nvSpPr>
        <p:spPr bwMode="auto">
          <a:xfrm>
            <a:off x="2526750" y="5342993"/>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08ACD4CE-8C5D-4618-9F44-E893F3704A9F}"/>
              </a:ext>
            </a:extLst>
          </p:cNvPr>
          <p:cNvSpPr/>
          <p:nvPr/>
        </p:nvSpPr>
        <p:spPr bwMode="auto">
          <a:xfrm>
            <a:off x="3104301" y="4583333"/>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56C6C2A-E89D-4118-9424-7D2040993D5D}"/>
              </a:ext>
            </a:extLst>
          </p:cNvPr>
          <p:cNvSpPr/>
          <p:nvPr/>
        </p:nvSpPr>
        <p:spPr bwMode="auto">
          <a:xfrm>
            <a:off x="3107876" y="5146504"/>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E693063-A0E7-49CE-B269-CA6AC283A2BA}"/>
              </a:ext>
            </a:extLst>
          </p:cNvPr>
          <p:cNvSpPr/>
          <p:nvPr/>
        </p:nvSpPr>
        <p:spPr bwMode="auto">
          <a:xfrm>
            <a:off x="3104301" y="5745329"/>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FB85BD6-922C-41B5-BCC3-6076B6488DF9}"/>
              </a:ext>
            </a:extLst>
          </p:cNvPr>
          <p:cNvSpPr/>
          <p:nvPr/>
        </p:nvSpPr>
        <p:spPr bwMode="auto">
          <a:xfrm>
            <a:off x="3689002" y="4817342"/>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2CFA0E2-24BD-4C0F-B748-87416DE17A96}"/>
              </a:ext>
            </a:extLst>
          </p:cNvPr>
          <p:cNvSpPr/>
          <p:nvPr/>
        </p:nvSpPr>
        <p:spPr bwMode="auto">
          <a:xfrm>
            <a:off x="3689002" y="5342993"/>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E208277-744F-4799-AA79-085D52964C4B}"/>
              </a:ext>
            </a:extLst>
          </p:cNvPr>
          <p:cNvCxnSpPr>
            <a:cxnSpLocks/>
            <a:stCxn id="68" idx="6"/>
            <a:endCxn id="70" idx="3"/>
          </p:cNvCxnSpPr>
          <p:nvPr/>
        </p:nvCxnSpPr>
        <p:spPr>
          <a:xfrm flipV="1">
            <a:off x="2930162" y="4926748"/>
            <a:ext cx="233217" cy="91762"/>
          </a:xfrm>
          <a:prstGeom prst="line">
            <a:avLst/>
          </a:prstGeom>
          <a:noFill/>
          <a:ln w="9525" cap="flat" cmpd="sng" algn="ctr">
            <a:solidFill>
              <a:srgbClr val="505050"/>
            </a:solidFill>
            <a:prstDash val="solid"/>
            <a:headEnd type="none"/>
            <a:tailEnd type="none"/>
          </a:ln>
          <a:effectLst/>
        </p:spPr>
      </p:cxnSp>
      <p:cxnSp>
        <p:nvCxnSpPr>
          <p:cNvPr id="76" name="Straight Connector 75">
            <a:extLst>
              <a:ext uri="{FF2B5EF4-FFF2-40B4-BE49-F238E27FC236}">
                <a16:creationId xmlns:a16="http://schemas.microsoft.com/office/drawing/2014/main" id="{921B6013-83E5-45DA-B8CA-9399E4F17409}"/>
              </a:ext>
            </a:extLst>
          </p:cNvPr>
          <p:cNvCxnSpPr>
            <a:cxnSpLocks/>
            <a:stCxn id="69" idx="6"/>
            <a:endCxn id="71" idx="2"/>
          </p:cNvCxnSpPr>
          <p:nvPr/>
        </p:nvCxnSpPr>
        <p:spPr>
          <a:xfrm flipV="1">
            <a:off x="2930162" y="5347672"/>
            <a:ext cx="177714" cy="196489"/>
          </a:xfrm>
          <a:prstGeom prst="line">
            <a:avLst/>
          </a:prstGeom>
          <a:noFill/>
          <a:ln w="9525" cap="flat" cmpd="sng" algn="ctr">
            <a:solidFill>
              <a:srgbClr val="505050"/>
            </a:solidFill>
            <a:prstDash val="solid"/>
            <a:headEnd type="none"/>
            <a:tailEnd type="none"/>
          </a:ln>
          <a:effectLst/>
        </p:spPr>
      </p:cxnSp>
      <p:cxnSp>
        <p:nvCxnSpPr>
          <p:cNvPr id="77" name="Straight Connector 76">
            <a:extLst>
              <a:ext uri="{FF2B5EF4-FFF2-40B4-BE49-F238E27FC236}">
                <a16:creationId xmlns:a16="http://schemas.microsoft.com/office/drawing/2014/main" id="{2F86BC55-B0CB-4C4B-ADA5-672B45862022}"/>
              </a:ext>
            </a:extLst>
          </p:cNvPr>
          <p:cNvCxnSpPr>
            <a:cxnSpLocks/>
            <a:stCxn id="69" idx="6"/>
            <a:endCxn id="70" idx="3"/>
          </p:cNvCxnSpPr>
          <p:nvPr/>
        </p:nvCxnSpPr>
        <p:spPr>
          <a:xfrm flipV="1">
            <a:off x="2930162" y="4926748"/>
            <a:ext cx="233217" cy="617413"/>
          </a:xfrm>
          <a:prstGeom prst="line">
            <a:avLst/>
          </a:prstGeom>
          <a:noFill/>
          <a:ln w="9525" cap="flat" cmpd="sng" algn="ctr">
            <a:solidFill>
              <a:srgbClr val="505050"/>
            </a:solidFill>
            <a:prstDash val="solid"/>
            <a:headEnd type="none"/>
            <a:tailEnd type="none"/>
          </a:ln>
          <a:effectLst/>
        </p:spPr>
      </p:cxnSp>
      <p:cxnSp>
        <p:nvCxnSpPr>
          <p:cNvPr id="78" name="Straight Connector 77">
            <a:extLst>
              <a:ext uri="{FF2B5EF4-FFF2-40B4-BE49-F238E27FC236}">
                <a16:creationId xmlns:a16="http://schemas.microsoft.com/office/drawing/2014/main" id="{B41EF4A2-AAA8-40F0-83C0-440B0856CFEF}"/>
              </a:ext>
            </a:extLst>
          </p:cNvPr>
          <p:cNvCxnSpPr>
            <a:cxnSpLocks/>
            <a:stCxn id="71" idx="2"/>
            <a:endCxn id="68" idx="6"/>
          </p:cNvCxnSpPr>
          <p:nvPr/>
        </p:nvCxnSpPr>
        <p:spPr>
          <a:xfrm flipH="1" flipV="1">
            <a:off x="2930162" y="5018510"/>
            <a:ext cx="177714" cy="329162"/>
          </a:xfrm>
          <a:prstGeom prst="line">
            <a:avLst/>
          </a:prstGeom>
          <a:noFill/>
          <a:ln w="9525" cap="flat" cmpd="sng" algn="ctr">
            <a:solidFill>
              <a:srgbClr val="505050"/>
            </a:solidFill>
            <a:prstDash val="solid"/>
            <a:headEnd type="none"/>
            <a:tailEnd type="none"/>
          </a:ln>
          <a:effectLst/>
        </p:spPr>
      </p:cxnSp>
      <p:cxnSp>
        <p:nvCxnSpPr>
          <p:cNvPr id="79" name="Straight Connector 78">
            <a:extLst>
              <a:ext uri="{FF2B5EF4-FFF2-40B4-BE49-F238E27FC236}">
                <a16:creationId xmlns:a16="http://schemas.microsoft.com/office/drawing/2014/main" id="{A4617287-EF20-4358-9B77-E246776CF727}"/>
              </a:ext>
            </a:extLst>
          </p:cNvPr>
          <p:cNvCxnSpPr>
            <a:cxnSpLocks/>
            <a:stCxn id="72" idx="1"/>
            <a:endCxn id="69" idx="6"/>
          </p:cNvCxnSpPr>
          <p:nvPr/>
        </p:nvCxnSpPr>
        <p:spPr>
          <a:xfrm flipH="1" flipV="1">
            <a:off x="2930162" y="5544161"/>
            <a:ext cx="233217" cy="260089"/>
          </a:xfrm>
          <a:prstGeom prst="line">
            <a:avLst/>
          </a:prstGeom>
          <a:noFill/>
          <a:ln w="9525" cap="flat" cmpd="sng" algn="ctr">
            <a:solidFill>
              <a:srgbClr val="505050"/>
            </a:solidFill>
            <a:prstDash val="solid"/>
            <a:headEnd type="none"/>
            <a:tailEnd type="none"/>
          </a:ln>
          <a:effectLst/>
        </p:spPr>
      </p:cxnSp>
      <p:cxnSp>
        <p:nvCxnSpPr>
          <p:cNvPr id="80" name="Straight Connector 79">
            <a:extLst>
              <a:ext uri="{FF2B5EF4-FFF2-40B4-BE49-F238E27FC236}">
                <a16:creationId xmlns:a16="http://schemas.microsoft.com/office/drawing/2014/main" id="{A17D895B-78E7-4C87-8EB2-AE0D680F18CF}"/>
              </a:ext>
            </a:extLst>
          </p:cNvPr>
          <p:cNvCxnSpPr>
            <a:cxnSpLocks/>
            <a:stCxn id="72" idx="1"/>
            <a:endCxn id="68" idx="6"/>
          </p:cNvCxnSpPr>
          <p:nvPr/>
        </p:nvCxnSpPr>
        <p:spPr>
          <a:xfrm flipH="1" flipV="1">
            <a:off x="2930162" y="5018510"/>
            <a:ext cx="233217" cy="785740"/>
          </a:xfrm>
          <a:prstGeom prst="line">
            <a:avLst/>
          </a:prstGeom>
          <a:noFill/>
          <a:ln w="9525" cap="flat" cmpd="sng" algn="ctr">
            <a:solidFill>
              <a:srgbClr val="505050"/>
            </a:solidFill>
            <a:prstDash val="solid"/>
            <a:headEnd type="none"/>
            <a:tailEnd type="none"/>
          </a:ln>
          <a:effectLst/>
        </p:spPr>
      </p:cxnSp>
      <p:cxnSp>
        <p:nvCxnSpPr>
          <p:cNvPr id="81" name="Straight Connector 80">
            <a:extLst>
              <a:ext uri="{FF2B5EF4-FFF2-40B4-BE49-F238E27FC236}">
                <a16:creationId xmlns:a16="http://schemas.microsoft.com/office/drawing/2014/main" id="{3052F0E4-B91D-49ED-A832-27FD55260DD4}"/>
              </a:ext>
            </a:extLst>
          </p:cNvPr>
          <p:cNvCxnSpPr>
            <a:cxnSpLocks/>
            <a:stCxn id="73" idx="2"/>
            <a:endCxn id="70" idx="5"/>
          </p:cNvCxnSpPr>
          <p:nvPr/>
        </p:nvCxnSpPr>
        <p:spPr>
          <a:xfrm flipH="1" flipV="1">
            <a:off x="3448635" y="4926748"/>
            <a:ext cx="240367" cy="91762"/>
          </a:xfrm>
          <a:prstGeom prst="line">
            <a:avLst/>
          </a:prstGeom>
          <a:noFill/>
          <a:ln w="9525" cap="flat" cmpd="sng" algn="ctr">
            <a:solidFill>
              <a:srgbClr val="505050"/>
            </a:solidFill>
            <a:prstDash val="solid"/>
            <a:headEnd type="none"/>
            <a:tailEnd type="none"/>
          </a:ln>
          <a:effectLst/>
        </p:spPr>
      </p:cxnSp>
      <p:cxnSp>
        <p:nvCxnSpPr>
          <p:cNvPr id="82" name="Straight Connector 81">
            <a:extLst>
              <a:ext uri="{FF2B5EF4-FFF2-40B4-BE49-F238E27FC236}">
                <a16:creationId xmlns:a16="http://schemas.microsoft.com/office/drawing/2014/main" id="{412B98D2-AAF7-4620-AF60-56CEBD82CDB0}"/>
              </a:ext>
            </a:extLst>
          </p:cNvPr>
          <p:cNvCxnSpPr>
            <a:cxnSpLocks/>
            <a:stCxn id="74" idx="2"/>
            <a:endCxn id="70" idx="5"/>
          </p:cNvCxnSpPr>
          <p:nvPr/>
        </p:nvCxnSpPr>
        <p:spPr>
          <a:xfrm flipH="1" flipV="1">
            <a:off x="3448635" y="4926748"/>
            <a:ext cx="240367" cy="617413"/>
          </a:xfrm>
          <a:prstGeom prst="line">
            <a:avLst/>
          </a:prstGeom>
          <a:noFill/>
          <a:ln w="9525" cap="flat" cmpd="sng" algn="ctr">
            <a:solidFill>
              <a:srgbClr val="505050"/>
            </a:solidFill>
            <a:prstDash val="solid"/>
            <a:headEnd type="none"/>
            <a:tailEnd type="none"/>
          </a:ln>
          <a:effectLst/>
        </p:spPr>
      </p:cxnSp>
      <p:cxnSp>
        <p:nvCxnSpPr>
          <p:cNvPr id="83" name="Straight Connector 82">
            <a:extLst>
              <a:ext uri="{FF2B5EF4-FFF2-40B4-BE49-F238E27FC236}">
                <a16:creationId xmlns:a16="http://schemas.microsoft.com/office/drawing/2014/main" id="{4C8AB2A8-CDBA-4B82-9FF3-9008630531DF}"/>
              </a:ext>
            </a:extLst>
          </p:cNvPr>
          <p:cNvCxnSpPr>
            <a:cxnSpLocks/>
            <a:stCxn id="73" idx="2"/>
            <a:endCxn id="71" idx="6"/>
          </p:cNvCxnSpPr>
          <p:nvPr/>
        </p:nvCxnSpPr>
        <p:spPr>
          <a:xfrm flipH="1">
            <a:off x="3511288" y="5018510"/>
            <a:ext cx="177714" cy="329162"/>
          </a:xfrm>
          <a:prstGeom prst="line">
            <a:avLst/>
          </a:prstGeom>
          <a:noFill/>
          <a:ln w="9525" cap="flat" cmpd="sng" algn="ctr">
            <a:solidFill>
              <a:srgbClr val="505050"/>
            </a:solidFill>
            <a:prstDash val="solid"/>
            <a:headEnd type="none"/>
            <a:tailEnd type="none"/>
          </a:ln>
          <a:effectLst/>
        </p:spPr>
      </p:cxnSp>
      <p:cxnSp>
        <p:nvCxnSpPr>
          <p:cNvPr id="84" name="Straight Connector 83">
            <a:extLst>
              <a:ext uri="{FF2B5EF4-FFF2-40B4-BE49-F238E27FC236}">
                <a16:creationId xmlns:a16="http://schemas.microsoft.com/office/drawing/2014/main" id="{7BD4B5B9-C902-4E2E-BF33-63503B9D1EB2}"/>
              </a:ext>
            </a:extLst>
          </p:cNvPr>
          <p:cNvCxnSpPr>
            <a:cxnSpLocks/>
            <a:endCxn id="71" idx="6"/>
          </p:cNvCxnSpPr>
          <p:nvPr/>
        </p:nvCxnSpPr>
        <p:spPr>
          <a:xfrm flipH="1" flipV="1">
            <a:off x="3511288" y="5347672"/>
            <a:ext cx="177714" cy="213371"/>
          </a:xfrm>
          <a:prstGeom prst="line">
            <a:avLst/>
          </a:prstGeom>
          <a:noFill/>
          <a:ln w="9525" cap="flat" cmpd="sng" algn="ctr">
            <a:solidFill>
              <a:srgbClr val="505050"/>
            </a:solidFill>
            <a:prstDash val="solid"/>
            <a:headEnd type="none"/>
            <a:tailEnd type="none"/>
          </a:ln>
          <a:effectLst/>
        </p:spPr>
      </p:cxnSp>
      <p:cxnSp>
        <p:nvCxnSpPr>
          <p:cNvPr id="85" name="Straight Connector 84">
            <a:extLst>
              <a:ext uri="{FF2B5EF4-FFF2-40B4-BE49-F238E27FC236}">
                <a16:creationId xmlns:a16="http://schemas.microsoft.com/office/drawing/2014/main" id="{4A0629EB-D16A-440B-A8B0-173864890507}"/>
              </a:ext>
            </a:extLst>
          </p:cNvPr>
          <p:cNvCxnSpPr>
            <a:cxnSpLocks/>
            <a:stCxn id="74" idx="2"/>
            <a:endCxn id="72" idx="7"/>
          </p:cNvCxnSpPr>
          <p:nvPr/>
        </p:nvCxnSpPr>
        <p:spPr>
          <a:xfrm flipH="1">
            <a:off x="3448635" y="5544161"/>
            <a:ext cx="240367" cy="260089"/>
          </a:xfrm>
          <a:prstGeom prst="line">
            <a:avLst/>
          </a:prstGeom>
          <a:noFill/>
          <a:ln w="9525" cap="flat" cmpd="sng" algn="ctr">
            <a:solidFill>
              <a:srgbClr val="505050"/>
            </a:solidFill>
            <a:prstDash val="solid"/>
            <a:headEnd type="none"/>
            <a:tailEnd type="none"/>
          </a:ln>
          <a:effectLst/>
        </p:spPr>
      </p:cxnSp>
      <p:cxnSp>
        <p:nvCxnSpPr>
          <p:cNvPr id="86" name="Straight Connector 85">
            <a:extLst>
              <a:ext uri="{FF2B5EF4-FFF2-40B4-BE49-F238E27FC236}">
                <a16:creationId xmlns:a16="http://schemas.microsoft.com/office/drawing/2014/main" id="{CDBD228E-E9E5-4EDD-BB82-F2D35C79777B}"/>
              </a:ext>
            </a:extLst>
          </p:cNvPr>
          <p:cNvCxnSpPr>
            <a:cxnSpLocks/>
            <a:stCxn id="73" idx="2"/>
            <a:endCxn id="72" idx="7"/>
          </p:cNvCxnSpPr>
          <p:nvPr/>
        </p:nvCxnSpPr>
        <p:spPr>
          <a:xfrm flipH="1">
            <a:off x="3448635" y="5018510"/>
            <a:ext cx="240367" cy="785740"/>
          </a:xfrm>
          <a:prstGeom prst="line">
            <a:avLst/>
          </a:prstGeom>
          <a:noFill/>
          <a:ln w="9525" cap="flat" cmpd="sng" algn="ctr">
            <a:solidFill>
              <a:srgbClr val="505050"/>
            </a:solidFill>
            <a:prstDash val="solid"/>
            <a:headEnd type="none"/>
            <a:tailEnd type="none"/>
          </a:ln>
          <a:effectLst/>
        </p:spPr>
      </p:cxnSp>
      <p:sp>
        <p:nvSpPr>
          <p:cNvPr id="87" name="Oval 86">
            <a:extLst>
              <a:ext uri="{FF2B5EF4-FFF2-40B4-BE49-F238E27FC236}">
                <a16:creationId xmlns:a16="http://schemas.microsoft.com/office/drawing/2014/main" id="{75F85C6F-9567-4A66-8A5A-B114EBBF49E6}"/>
              </a:ext>
            </a:extLst>
          </p:cNvPr>
          <p:cNvSpPr/>
          <p:nvPr/>
        </p:nvSpPr>
        <p:spPr bwMode="auto">
          <a:xfrm>
            <a:off x="2526750" y="1261418"/>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6D2F6375-F759-405D-8D15-ABB98636FC32}"/>
              </a:ext>
            </a:extLst>
          </p:cNvPr>
          <p:cNvSpPr/>
          <p:nvPr/>
        </p:nvSpPr>
        <p:spPr bwMode="auto">
          <a:xfrm>
            <a:off x="2526750" y="1787069"/>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40F2EA52-DDC7-4768-9C7C-6D674037E996}"/>
              </a:ext>
            </a:extLst>
          </p:cNvPr>
          <p:cNvSpPr/>
          <p:nvPr/>
        </p:nvSpPr>
        <p:spPr bwMode="auto">
          <a:xfrm>
            <a:off x="3104301" y="1027409"/>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E26597D-156E-4273-8111-60DB04AE1E58}"/>
              </a:ext>
            </a:extLst>
          </p:cNvPr>
          <p:cNvSpPr/>
          <p:nvPr/>
        </p:nvSpPr>
        <p:spPr bwMode="auto">
          <a:xfrm>
            <a:off x="3107876" y="1590580"/>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11F3377C-FB6C-4847-B1E1-E19917542E4E}"/>
              </a:ext>
            </a:extLst>
          </p:cNvPr>
          <p:cNvSpPr/>
          <p:nvPr/>
        </p:nvSpPr>
        <p:spPr bwMode="auto">
          <a:xfrm>
            <a:off x="3104301" y="2189405"/>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CFDE5446-A714-40DE-A977-0DD11DC9DD2B}"/>
              </a:ext>
            </a:extLst>
          </p:cNvPr>
          <p:cNvSpPr/>
          <p:nvPr/>
        </p:nvSpPr>
        <p:spPr bwMode="auto">
          <a:xfrm>
            <a:off x="3689002" y="1261418"/>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B5EE89F9-B384-481B-94BD-E1FD2087F7DC}"/>
              </a:ext>
            </a:extLst>
          </p:cNvPr>
          <p:cNvSpPr/>
          <p:nvPr/>
        </p:nvSpPr>
        <p:spPr bwMode="auto">
          <a:xfrm>
            <a:off x="3689002" y="1787069"/>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4A717A9-D332-4E25-8F25-E9AAF5DB9A50}"/>
              </a:ext>
            </a:extLst>
          </p:cNvPr>
          <p:cNvCxnSpPr>
            <a:cxnSpLocks/>
          </p:cNvCxnSpPr>
          <p:nvPr/>
        </p:nvCxnSpPr>
        <p:spPr>
          <a:xfrm flipV="1">
            <a:off x="2930162" y="1370824"/>
            <a:ext cx="233217" cy="91762"/>
          </a:xfrm>
          <a:prstGeom prst="line">
            <a:avLst/>
          </a:prstGeom>
          <a:noFill/>
          <a:ln w="9525" cap="flat" cmpd="sng" algn="ctr">
            <a:solidFill>
              <a:srgbClr val="505050"/>
            </a:solidFill>
            <a:prstDash val="solid"/>
            <a:headEnd type="none"/>
            <a:tailEnd type="none"/>
          </a:ln>
          <a:effectLst/>
        </p:spPr>
      </p:cxnSp>
      <p:cxnSp>
        <p:nvCxnSpPr>
          <p:cNvPr id="95" name="Straight Connector 94">
            <a:extLst>
              <a:ext uri="{FF2B5EF4-FFF2-40B4-BE49-F238E27FC236}">
                <a16:creationId xmlns:a16="http://schemas.microsoft.com/office/drawing/2014/main" id="{8D26FC31-C1D9-4C1D-9013-9B1E46D43CD3}"/>
              </a:ext>
            </a:extLst>
          </p:cNvPr>
          <p:cNvCxnSpPr>
            <a:cxnSpLocks/>
          </p:cNvCxnSpPr>
          <p:nvPr/>
        </p:nvCxnSpPr>
        <p:spPr>
          <a:xfrm flipV="1">
            <a:off x="2930162" y="1791748"/>
            <a:ext cx="177714" cy="196489"/>
          </a:xfrm>
          <a:prstGeom prst="line">
            <a:avLst/>
          </a:prstGeom>
          <a:noFill/>
          <a:ln w="9525" cap="flat" cmpd="sng" algn="ctr">
            <a:solidFill>
              <a:srgbClr val="505050"/>
            </a:solidFill>
            <a:prstDash val="solid"/>
            <a:headEnd type="none"/>
            <a:tailEnd type="none"/>
          </a:ln>
          <a:effectLst/>
        </p:spPr>
      </p:cxnSp>
      <p:cxnSp>
        <p:nvCxnSpPr>
          <p:cNvPr id="96" name="Straight Connector 95">
            <a:extLst>
              <a:ext uri="{FF2B5EF4-FFF2-40B4-BE49-F238E27FC236}">
                <a16:creationId xmlns:a16="http://schemas.microsoft.com/office/drawing/2014/main" id="{A99DD2A3-CE47-41C4-93AD-FFA8A92475F2}"/>
              </a:ext>
            </a:extLst>
          </p:cNvPr>
          <p:cNvCxnSpPr>
            <a:cxnSpLocks/>
          </p:cNvCxnSpPr>
          <p:nvPr/>
        </p:nvCxnSpPr>
        <p:spPr>
          <a:xfrm flipV="1">
            <a:off x="2930162" y="1370824"/>
            <a:ext cx="233217" cy="617413"/>
          </a:xfrm>
          <a:prstGeom prst="line">
            <a:avLst/>
          </a:prstGeom>
          <a:noFill/>
          <a:ln w="9525" cap="flat" cmpd="sng" algn="ctr">
            <a:solidFill>
              <a:srgbClr val="505050"/>
            </a:solidFill>
            <a:prstDash val="solid"/>
            <a:headEnd type="none"/>
            <a:tailEnd type="none"/>
          </a:ln>
          <a:effectLst/>
        </p:spPr>
      </p:cxnSp>
      <p:cxnSp>
        <p:nvCxnSpPr>
          <p:cNvPr id="97" name="Straight Connector 96">
            <a:extLst>
              <a:ext uri="{FF2B5EF4-FFF2-40B4-BE49-F238E27FC236}">
                <a16:creationId xmlns:a16="http://schemas.microsoft.com/office/drawing/2014/main" id="{ECB96FC9-F157-47FF-A399-C5FD2372BD4D}"/>
              </a:ext>
            </a:extLst>
          </p:cNvPr>
          <p:cNvCxnSpPr>
            <a:cxnSpLocks/>
          </p:cNvCxnSpPr>
          <p:nvPr/>
        </p:nvCxnSpPr>
        <p:spPr>
          <a:xfrm flipH="1" flipV="1">
            <a:off x="2930162" y="1462586"/>
            <a:ext cx="177714" cy="329162"/>
          </a:xfrm>
          <a:prstGeom prst="line">
            <a:avLst/>
          </a:prstGeom>
          <a:noFill/>
          <a:ln w="9525" cap="flat" cmpd="sng" algn="ctr">
            <a:solidFill>
              <a:srgbClr val="505050"/>
            </a:solidFill>
            <a:prstDash val="solid"/>
            <a:headEnd type="none"/>
            <a:tailEnd type="none"/>
          </a:ln>
          <a:effectLst/>
        </p:spPr>
      </p:cxnSp>
      <p:cxnSp>
        <p:nvCxnSpPr>
          <p:cNvPr id="98" name="Straight Connector 97">
            <a:extLst>
              <a:ext uri="{FF2B5EF4-FFF2-40B4-BE49-F238E27FC236}">
                <a16:creationId xmlns:a16="http://schemas.microsoft.com/office/drawing/2014/main" id="{AAA1DF29-6664-4B9B-B24D-EDC7ABC1AE55}"/>
              </a:ext>
            </a:extLst>
          </p:cNvPr>
          <p:cNvCxnSpPr>
            <a:cxnSpLocks/>
          </p:cNvCxnSpPr>
          <p:nvPr/>
        </p:nvCxnSpPr>
        <p:spPr>
          <a:xfrm flipH="1" flipV="1">
            <a:off x="2930162" y="1988237"/>
            <a:ext cx="233217" cy="260089"/>
          </a:xfrm>
          <a:prstGeom prst="line">
            <a:avLst/>
          </a:prstGeom>
          <a:noFill/>
          <a:ln w="9525" cap="flat" cmpd="sng" algn="ctr">
            <a:solidFill>
              <a:srgbClr val="505050"/>
            </a:solidFill>
            <a:prstDash val="solid"/>
            <a:headEnd type="none"/>
            <a:tailEnd type="none"/>
          </a:ln>
          <a:effectLst/>
        </p:spPr>
      </p:cxnSp>
      <p:cxnSp>
        <p:nvCxnSpPr>
          <p:cNvPr id="99" name="Straight Connector 98">
            <a:extLst>
              <a:ext uri="{FF2B5EF4-FFF2-40B4-BE49-F238E27FC236}">
                <a16:creationId xmlns:a16="http://schemas.microsoft.com/office/drawing/2014/main" id="{F0C8167F-F645-4C56-A2B1-4C3FF9FFC981}"/>
              </a:ext>
            </a:extLst>
          </p:cNvPr>
          <p:cNvCxnSpPr>
            <a:cxnSpLocks/>
          </p:cNvCxnSpPr>
          <p:nvPr/>
        </p:nvCxnSpPr>
        <p:spPr>
          <a:xfrm flipH="1" flipV="1">
            <a:off x="2930162" y="1462586"/>
            <a:ext cx="233217" cy="785740"/>
          </a:xfrm>
          <a:prstGeom prst="line">
            <a:avLst/>
          </a:prstGeom>
          <a:noFill/>
          <a:ln w="9525" cap="flat" cmpd="sng" algn="ctr">
            <a:solidFill>
              <a:srgbClr val="505050"/>
            </a:solidFill>
            <a:prstDash val="solid"/>
            <a:headEnd type="none"/>
            <a:tailEnd type="none"/>
          </a:ln>
          <a:effectLst/>
        </p:spPr>
      </p:cxnSp>
      <p:cxnSp>
        <p:nvCxnSpPr>
          <p:cNvPr id="100" name="Straight Connector 99">
            <a:extLst>
              <a:ext uri="{FF2B5EF4-FFF2-40B4-BE49-F238E27FC236}">
                <a16:creationId xmlns:a16="http://schemas.microsoft.com/office/drawing/2014/main" id="{79A2347D-986A-42C2-B0D9-69950CC849D8}"/>
              </a:ext>
            </a:extLst>
          </p:cNvPr>
          <p:cNvCxnSpPr>
            <a:cxnSpLocks/>
          </p:cNvCxnSpPr>
          <p:nvPr/>
        </p:nvCxnSpPr>
        <p:spPr>
          <a:xfrm flipH="1" flipV="1">
            <a:off x="3448635" y="1370824"/>
            <a:ext cx="240367" cy="91762"/>
          </a:xfrm>
          <a:prstGeom prst="line">
            <a:avLst/>
          </a:prstGeom>
          <a:noFill/>
          <a:ln w="9525" cap="flat" cmpd="sng" algn="ctr">
            <a:solidFill>
              <a:srgbClr val="505050"/>
            </a:solidFill>
            <a:prstDash val="solid"/>
            <a:headEnd type="none"/>
            <a:tailEnd type="none"/>
          </a:ln>
          <a:effectLst/>
        </p:spPr>
      </p:cxnSp>
      <p:cxnSp>
        <p:nvCxnSpPr>
          <p:cNvPr id="101" name="Straight Connector 100">
            <a:extLst>
              <a:ext uri="{FF2B5EF4-FFF2-40B4-BE49-F238E27FC236}">
                <a16:creationId xmlns:a16="http://schemas.microsoft.com/office/drawing/2014/main" id="{FC5A620C-31C0-44F8-B329-49692AD30015}"/>
              </a:ext>
            </a:extLst>
          </p:cNvPr>
          <p:cNvCxnSpPr>
            <a:cxnSpLocks/>
          </p:cNvCxnSpPr>
          <p:nvPr/>
        </p:nvCxnSpPr>
        <p:spPr>
          <a:xfrm flipH="1" flipV="1">
            <a:off x="3448635" y="1370824"/>
            <a:ext cx="240367" cy="617413"/>
          </a:xfrm>
          <a:prstGeom prst="line">
            <a:avLst/>
          </a:prstGeom>
          <a:noFill/>
          <a:ln w="9525" cap="flat" cmpd="sng" algn="ctr">
            <a:solidFill>
              <a:srgbClr val="505050"/>
            </a:solidFill>
            <a:prstDash val="solid"/>
            <a:headEnd type="none"/>
            <a:tailEnd type="none"/>
          </a:ln>
          <a:effectLst/>
        </p:spPr>
      </p:cxnSp>
      <p:cxnSp>
        <p:nvCxnSpPr>
          <p:cNvPr id="102" name="Straight Connector 101">
            <a:extLst>
              <a:ext uri="{FF2B5EF4-FFF2-40B4-BE49-F238E27FC236}">
                <a16:creationId xmlns:a16="http://schemas.microsoft.com/office/drawing/2014/main" id="{D52B715A-EE3A-4A96-B775-B7CC34EF0569}"/>
              </a:ext>
            </a:extLst>
          </p:cNvPr>
          <p:cNvCxnSpPr>
            <a:cxnSpLocks/>
          </p:cNvCxnSpPr>
          <p:nvPr/>
        </p:nvCxnSpPr>
        <p:spPr>
          <a:xfrm flipH="1">
            <a:off x="3511288" y="1462586"/>
            <a:ext cx="177714" cy="329162"/>
          </a:xfrm>
          <a:prstGeom prst="line">
            <a:avLst/>
          </a:prstGeom>
          <a:noFill/>
          <a:ln w="9525" cap="flat" cmpd="sng" algn="ctr">
            <a:solidFill>
              <a:srgbClr val="505050"/>
            </a:solidFill>
            <a:prstDash val="solid"/>
            <a:headEnd type="none"/>
            <a:tailEnd type="none"/>
          </a:ln>
          <a:effectLst/>
        </p:spPr>
      </p:cxnSp>
      <p:cxnSp>
        <p:nvCxnSpPr>
          <p:cNvPr id="103" name="Straight Connector 102">
            <a:extLst>
              <a:ext uri="{FF2B5EF4-FFF2-40B4-BE49-F238E27FC236}">
                <a16:creationId xmlns:a16="http://schemas.microsoft.com/office/drawing/2014/main" id="{2D7ABE2A-CA07-4B82-B831-AC75C516A91B}"/>
              </a:ext>
            </a:extLst>
          </p:cNvPr>
          <p:cNvCxnSpPr>
            <a:cxnSpLocks/>
          </p:cNvCxnSpPr>
          <p:nvPr/>
        </p:nvCxnSpPr>
        <p:spPr>
          <a:xfrm flipH="1" flipV="1">
            <a:off x="3511288" y="1791748"/>
            <a:ext cx="177714" cy="213372"/>
          </a:xfrm>
          <a:prstGeom prst="line">
            <a:avLst/>
          </a:prstGeom>
          <a:noFill/>
          <a:ln w="9525" cap="flat" cmpd="sng" algn="ctr">
            <a:solidFill>
              <a:srgbClr val="505050"/>
            </a:solidFill>
            <a:prstDash val="solid"/>
            <a:headEnd type="none"/>
            <a:tailEnd type="none"/>
          </a:ln>
          <a:effectLst/>
        </p:spPr>
      </p:cxnSp>
      <p:cxnSp>
        <p:nvCxnSpPr>
          <p:cNvPr id="104" name="Straight Connector 103">
            <a:extLst>
              <a:ext uri="{FF2B5EF4-FFF2-40B4-BE49-F238E27FC236}">
                <a16:creationId xmlns:a16="http://schemas.microsoft.com/office/drawing/2014/main" id="{05692FA6-B62D-42A9-8A69-E23C8F0E9A2B}"/>
              </a:ext>
            </a:extLst>
          </p:cNvPr>
          <p:cNvCxnSpPr>
            <a:cxnSpLocks/>
          </p:cNvCxnSpPr>
          <p:nvPr/>
        </p:nvCxnSpPr>
        <p:spPr>
          <a:xfrm flipH="1">
            <a:off x="3448635" y="1988237"/>
            <a:ext cx="240367" cy="260089"/>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47812715-A58C-4F53-87E1-74017B4B437A}"/>
              </a:ext>
            </a:extLst>
          </p:cNvPr>
          <p:cNvCxnSpPr>
            <a:cxnSpLocks/>
          </p:cNvCxnSpPr>
          <p:nvPr/>
        </p:nvCxnSpPr>
        <p:spPr>
          <a:xfrm flipH="1">
            <a:off x="3448635" y="1462586"/>
            <a:ext cx="240367" cy="785740"/>
          </a:xfrm>
          <a:prstGeom prst="line">
            <a:avLst/>
          </a:prstGeom>
          <a:noFill/>
          <a:ln w="9525" cap="flat" cmpd="sng" algn="ctr">
            <a:solidFill>
              <a:srgbClr val="505050"/>
            </a:solidFill>
            <a:prstDash val="solid"/>
            <a:headEnd type="none"/>
            <a:tailEnd type="none"/>
          </a:ln>
          <a:effectLst/>
        </p:spPr>
      </p:cxnSp>
      <p:sp>
        <p:nvSpPr>
          <p:cNvPr id="126" name="Oval 125">
            <a:extLst>
              <a:ext uri="{FF2B5EF4-FFF2-40B4-BE49-F238E27FC236}">
                <a16:creationId xmlns:a16="http://schemas.microsoft.com/office/drawing/2014/main" id="{FC696564-8623-4DE6-B994-68FD3DD02B63}"/>
              </a:ext>
            </a:extLst>
          </p:cNvPr>
          <p:cNvSpPr/>
          <p:nvPr/>
        </p:nvSpPr>
        <p:spPr bwMode="auto">
          <a:xfrm>
            <a:off x="2164791" y="5056650"/>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Connector: Elbow 3">
            <a:extLst>
              <a:ext uri="{FF2B5EF4-FFF2-40B4-BE49-F238E27FC236}">
                <a16:creationId xmlns:a16="http://schemas.microsoft.com/office/drawing/2014/main" id="{65C47DAB-7E29-45C0-8F0A-2C49C6ABBFED}"/>
              </a:ext>
            </a:extLst>
          </p:cNvPr>
          <p:cNvCxnSpPr>
            <a:cxnSpLocks/>
            <a:stCxn id="25" idx="1"/>
          </p:cNvCxnSpPr>
          <p:nvPr/>
        </p:nvCxnSpPr>
        <p:spPr>
          <a:xfrm rot="10800000">
            <a:off x="2264486" y="3487841"/>
            <a:ext cx="5430689" cy="2832833"/>
          </a:xfrm>
          <a:prstGeom prst="bentConnector3">
            <a:avLst>
              <a:gd name="adj1" fmla="val 137853"/>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559DA7BF-0187-4ACF-9C7A-7EEBF22FFEB0}"/>
              </a:ext>
            </a:extLst>
          </p:cNvPr>
          <p:cNvSpPr/>
          <p:nvPr/>
        </p:nvSpPr>
        <p:spPr bwMode="auto">
          <a:xfrm>
            <a:off x="4035900" y="1524375"/>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7" name="Graphic 196" descr="Database">
            <a:extLst>
              <a:ext uri="{FF2B5EF4-FFF2-40B4-BE49-F238E27FC236}">
                <a16:creationId xmlns:a16="http://schemas.microsoft.com/office/drawing/2014/main" id="{7D859799-43F5-4EC6-8827-4590B1C04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92091" y="5307776"/>
            <a:ext cx="1403913" cy="734209"/>
          </a:xfrm>
          <a:prstGeom prst="rect">
            <a:avLst/>
          </a:prstGeom>
        </p:spPr>
      </p:pic>
      <p:cxnSp>
        <p:nvCxnSpPr>
          <p:cNvPr id="118" name="Straight Connector 117">
            <a:extLst>
              <a:ext uri="{FF2B5EF4-FFF2-40B4-BE49-F238E27FC236}">
                <a16:creationId xmlns:a16="http://schemas.microsoft.com/office/drawing/2014/main" id="{A73858C6-4032-4EF0-9FF0-46C55909C596}"/>
              </a:ext>
            </a:extLst>
          </p:cNvPr>
          <p:cNvCxnSpPr>
            <a:cxnSpLocks/>
          </p:cNvCxnSpPr>
          <p:nvPr/>
        </p:nvCxnSpPr>
        <p:spPr>
          <a:xfrm>
            <a:off x="7463542" y="781566"/>
            <a:ext cx="41961" cy="5909830"/>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F714F78-6789-4DF2-88A5-36C585D087F7}"/>
              </a:ext>
            </a:extLst>
          </p:cNvPr>
          <p:cNvSpPr txBox="1"/>
          <p:nvPr/>
        </p:nvSpPr>
        <p:spPr>
          <a:xfrm>
            <a:off x="9000225" y="3723514"/>
            <a:ext cx="2034445" cy="904863"/>
          </a:xfrm>
          <a:prstGeom prst="rect">
            <a:avLst/>
          </a:prstGeom>
          <a:noFill/>
        </p:spPr>
        <p:txBody>
          <a:bodyPr wrap="square" lIns="182880" tIns="146304" rIns="182880" bIns="146304" rtlCol="0">
            <a:spAutoFit/>
          </a:bodyPr>
          <a:lstStyle/>
          <a:p>
            <a:pPr>
              <a:lnSpc>
                <a:spcPct val="90000"/>
              </a:lnSpc>
              <a:spcAft>
                <a:spcPts val="600"/>
              </a:spcAft>
            </a:pPr>
            <a:r>
              <a:rPr lang="en-US" sz="4400">
                <a:solidFill>
                  <a:srgbClr val="3891D3"/>
                </a:solidFill>
              </a:rPr>
              <a:t>Labels</a:t>
            </a:r>
          </a:p>
        </p:txBody>
      </p:sp>
      <p:sp>
        <p:nvSpPr>
          <p:cNvPr id="119" name="TextBox 118">
            <a:extLst>
              <a:ext uri="{FF2B5EF4-FFF2-40B4-BE49-F238E27FC236}">
                <a16:creationId xmlns:a16="http://schemas.microsoft.com/office/drawing/2014/main" id="{70EE576C-E365-4CCE-B505-9D497B4DE52A}"/>
              </a:ext>
            </a:extLst>
          </p:cNvPr>
          <p:cNvSpPr txBox="1"/>
          <p:nvPr/>
        </p:nvSpPr>
        <p:spPr>
          <a:xfrm>
            <a:off x="-85816" y="2609815"/>
            <a:ext cx="2682440"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Inference</a:t>
            </a:r>
          </a:p>
        </p:txBody>
      </p:sp>
      <p:sp>
        <p:nvSpPr>
          <p:cNvPr id="127" name="TextBox 126">
            <a:extLst>
              <a:ext uri="{FF2B5EF4-FFF2-40B4-BE49-F238E27FC236}">
                <a16:creationId xmlns:a16="http://schemas.microsoft.com/office/drawing/2014/main" id="{FDA72BB2-7003-4B02-93DF-BF9FC0B0401E}"/>
              </a:ext>
            </a:extLst>
          </p:cNvPr>
          <p:cNvSpPr txBox="1"/>
          <p:nvPr/>
        </p:nvSpPr>
        <p:spPr>
          <a:xfrm>
            <a:off x="4000445" y="2987136"/>
            <a:ext cx="3644392"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Aggregation</a:t>
            </a:r>
          </a:p>
        </p:txBody>
      </p:sp>
      <p:cxnSp>
        <p:nvCxnSpPr>
          <p:cNvPr id="143" name="Straight Arrow Connector 142">
            <a:extLst>
              <a:ext uri="{FF2B5EF4-FFF2-40B4-BE49-F238E27FC236}">
                <a16:creationId xmlns:a16="http://schemas.microsoft.com/office/drawing/2014/main" id="{C3BFDED7-C436-4561-B5AB-0A85BF151188}"/>
              </a:ext>
            </a:extLst>
          </p:cNvPr>
          <p:cNvCxnSpPr>
            <a:cxnSpLocks/>
            <a:stCxn id="127" idx="3"/>
          </p:cNvCxnSpPr>
          <p:nvPr/>
        </p:nvCxnSpPr>
        <p:spPr>
          <a:xfrm>
            <a:off x="7644837" y="3439568"/>
            <a:ext cx="1842101" cy="37249"/>
          </a:xfrm>
          <a:prstGeom prst="straightConnector1">
            <a:avLst/>
          </a:prstGeom>
          <a:noFill/>
          <a:ln w="57150" cap="flat" cmpd="sng" algn="ctr">
            <a:solidFill>
              <a:srgbClr val="505050"/>
            </a:solidFill>
            <a:prstDash val="solid"/>
            <a:headEnd type="none"/>
            <a:tailEnd type="triangle"/>
          </a:ln>
          <a:effectLst/>
        </p:spPr>
      </p:cxnSp>
      <p:cxnSp>
        <p:nvCxnSpPr>
          <p:cNvPr id="145" name="Straight Arrow Connector 144">
            <a:extLst>
              <a:ext uri="{FF2B5EF4-FFF2-40B4-BE49-F238E27FC236}">
                <a16:creationId xmlns:a16="http://schemas.microsoft.com/office/drawing/2014/main" id="{3DA2F16B-ED6A-47DD-A0AA-8853E49B84C6}"/>
              </a:ext>
            </a:extLst>
          </p:cNvPr>
          <p:cNvCxnSpPr>
            <a:cxnSpLocks/>
            <a:stCxn id="164" idx="6"/>
            <a:endCxn id="127" idx="0"/>
          </p:cNvCxnSpPr>
          <p:nvPr/>
        </p:nvCxnSpPr>
        <p:spPr>
          <a:xfrm>
            <a:off x="4439312" y="1725543"/>
            <a:ext cx="1383329" cy="1261593"/>
          </a:xfrm>
          <a:prstGeom prst="straightConnector1">
            <a:avLst/>
          </a:prstGeom>
          <a:noFill/>
          <a:ln w="57150" cap="flat" cmpd="sng" algn="ctr">
            <a:solidFill>
              <a:srgbClr val="505050"/>
            </a:solidFill>
            <a:prstDash val="solid"/>
            <a:headEnd type="none"/>
            <a:tailEnd type="triangle"/>
          </a:ln>
          <a:effectLst/>
        </p:spPr>
      </p:cxnSp>
      <p:cxnSp>
        <p:nvCxnSpPr>
          <p:cNvPr id="149" name="Straight Arrow Connector 148">
            <a:extLst>
              <a:ext uri="{FF2B5EF4-FFF2-40B4-BE49-F238E27FC236}">
                <a16:creationId xmlns:a16="http://schemas.microsoft.com/office/drawing/2014/main" id="{082CC302-3758-4AE1-BAA4-7A800140F2AA}"/>
              </a:ext>
            </a:extLst>
          </p:cNvPr>
          <p:cNvCxnSpPr>
            <a:cxnSpLocks/>
            <a:stCxn id="153" idx="7"/>
            <a:endCxn id="127" idx="2"/>
          </p:cNvCxnSpPr>
          <p:nvPr/>
        </p:nvCxnSpPr>
        <p:spPr>
          <a:xfrm flipV="1">
            <a:off x="4419674" y="3891999"/>
            <a:ext cx="1402967" cy="1169625"/>
          </a:xfrm>
          <a:prstGeom prst="straightConnector1">
            <a:avLst/>
          </a:prstGeom>
          <a:noFill/>
          <a:ln w="57150" cap="flat" cmpd="sng" algn="ctr">
            <a:solidFill>
              <a:srgbClr val="505050"/>
            </a:solidFill>
            <a:prstDash val="solid"/>
            <a:headEnd type="none"/>
            <a:tailEnd type="triangle"/>
          </a:ln>
          <a:effectLst/>
        </p:spPr>
      </p:cxnSp>
      <p:sp>
        <p:nvSpPr>
          <p:cNvPr id="153" name="Oval 152">
            <a:extLst>
              <a:ext uri="{FF2B5EF4-FFF2-40B4-BE49-F238E27FC236}">
                <a16:creationId xmlns:a16="http://schemas.microsoft.com/office/drawing/2014/main" id="{17D90B73-4DE5-40CB-9488-4F54805BCD41}"/>
              </a:ext>
            </a:extLst>
          </p:cNvPr>
          <p:cNvSpPr/>
          <p:nvPr/>
        </p:nvSpPr>
        <p:spPr bwMode="auto">
          <a:xfrm>
            <a:off x="4075340" y="5002703"/>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Slide Number Placeholder 1">
            <a:extLst>
              <a:ext uri="{FF2B5EF4-FFF2-40B4-BE49-F238E27FC236}">
                <a16:creationId xmlns:a16="http://schemas.microsoft.com/office/drawing/2014/main" id="{36D9D79A-B388-4F9E-A2C8-4D46C252EF0B}"/>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78</a:t>
            </a:fld>
            <a:endParaRPr lang="en-US">
              <a:solidFill>
                <a:srgbClr val="505050">
                  <a:tint val="75000"/>
                </a:srgbClr>
              </a:solidFill>
              <a:latin typeface="Segoe UI"/>
            </a:endParaRPr>
          </a:p>
        </p:txBody>
      </p:sp>
    </p:spTree>
    <p:extLst>
      <p:ext uri="{BB962C8B-B14F-4D97-AF65-F5344CB8AC3E}">
        <p14:creationId xmlns:p14="http://schemas.microsoft.com/office/powerpoint/2010/main" val="2392582505"/>
      </p:ext>
    </p:extLst>
  </p:cSld>
  <p:clrMapOvr>
    <a:masterClrMapping/>
  </p:clrMapOvr>
  <mc:AlternateContent xmlns:mc="http://schemas.openxmlformats.org/markup-compatibility/2006" xmlns:p14="http://schemas.microsoft.com/office/powerpoint/2010/main">
    <mc:Choice Requires="p14">
      <p:transition spd="slow" p14:dur="2000" advTm="15938"/>
    </mc:Choice>
    <mc:Fallback xmlns="">
      <p:transition spd="slow" advTm="15938"/>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EA26A5E4-DF1A-4255-8219-1B40EE185E8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79</a:t>
            </a:fld>
            <a:endParaRPr lang="en-US">
              <a:solidFill>
                <a:srgbClr val="505050">
                  <a:tint val="75000"/>
                </a:srgbClr>
              </a:solidFill>
              <a:latin typeface="Segoe UI"/>
            </a:endParaRPr>
          </a:p>
        </p:txBody>
      </p:sp>
      <p:sp>
        <p:nvSpPr>
          <p:cNvPr id="5" name="Title 3">
            <a:extLst>
              <a:ext uri="{FF2B5EF4-FFF2-40B4-BE49-F238E27FC236}">
                <a16:creationId xmlns:a16="http://schemas.microsoft.com/office/drawing/2014/main" id="{B6A9EDBF-CB07-44E4-BFBE-1FAA07D8E88E}"/>
              </a:ext>
            </a:extLst>
          </p:cNvPr>
          <p:cNvSpPr txBox="1">
            <a:spLocks/>
          </p:cNvSpPr>
          <p:nvPr/>
        </p:nvSpPr>
        <p:spPr>
          <a:xfrm>
            <a:off x="42068" y="2246808"/>
            <a:ext cx="12107864" cy="2557334"/>
          </a:xfrm>
          <a:prstGeom prst="rect">
            <a:avLst/>
          </a:prstGeom>
          <a:noFill/>
        </p:spPr>
        <p:txBody>
          <a:bodyPr anchor="ct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r>
              <a:rPr kumimoji="0" lang="en-US" sz="9600" b="0" i="0" u="none" strike="noStrike" kern="1200" cap="none" spc="-100" normalizeH="0" baseline="0" noProof="0" err="1">
                <a:ln w="3175">
                  <a:noFill/>
                </a:ln>
                <a:solidFill>
                  <a:srgbClr val="FFFFFF"/>
                </a:solidFill>
                <a:effectLst/>
                <a:uLnTx/>
                <a:uFillTx/>
                <a:latin typeface="Segoe UI Light"/>
                <a:ea typeface="+mn-ea"/>
                <a:cs typeface="Segoe UI" pitchFamily="34" charset="0"/>
              </a:rPr>
              <a:t>Mul</a:t>
            </a:r>
            <a:r>
              <a:rPr lang="en-US" sz="9600" err="1">
                <a:solidFill>
                  <a:srgbClr val="FFFFFF"/>
                </a:solidFill>
                <a:latin typeface="Segoe UI Light"/>
              </a:rPr>
              <a:t>ti</a:t>
            </a:r>
            <a:r>
              <a:rPr lang="en-US" sz="9600">
                <a:solidFill>
                  <a:srgbClr val="FFFFFF"/>
                </a:solidFill>
                <a:latin typeface="Segoe UI Light"/>
              </a:rPr>
              <a:t>-label classification</a:t>
            </a:r>
            <a:endParaRPr kumimoji="0" lang="en-US" sz="96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9067187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0"/>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Requirements for CaPC</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graphicFrame>
        <p:nvGraphicFramePr>
          <p:cNvPr id="3" name="Table 4">
            <a:extLst>
              <a:ext uri="{FF2B5EF4-FFF2-40B4-BE49-F238E27FC236}">
                <a16:creationId xmlns:a16="http://schemas.microsoft.com/office/drawing/2014/main" id="{59B5963D-A0DE-40D5-BA7E-CB67249006A5}"/>
              </a:ext>
            </a:extLst>
          </p:cNvPr>
          <p:cNvGraphicFramePr>
            <a:graphicFrameLocks noGrp="1"/>
          </p:cNvGraphicFramePr>
          <p:nvPr>
            <p:extLst>
              <p:ext uri="{D42A27DB-BD31-4B8C-83A1-F6EECF244321}">
                <p14:modId xmlns:p14="http://schemas.microsoft.com/office/powerpoint/2010/main" val="1094528754"/>
              </p:ext>
            </p:extLst>
          </p:nvPr>
        </p:nvGraphicFramePr>
        <p:xfrm>
          <a:off x="543261" y="894200"/>
          <a:ext cx="11338560" cy="5270147"/>
        </p:xfrm>
        <a:graphic>
          <a:graphicData uri="http://schemas.openxmlformats.org/drawingml/2006/table">
            <a:tbl>
              <a:tblPr firstRow="1" bandRow="1">
                <a:tableStyleId>{7E9639D4-E3E2-4D34-9284-5A2195B3D0D7}</a:tableStyleId>
              </a:tblPr>
              <a:tblGrid>
                <a:gridCol w="5194151">
                  <a:extLst>
                    <a:ext uri="{9D8B030D-6E8A-4147-A177-3AD203B41FA5}">
                      <a16:colId xmlns:a16="http://schemas.microsoft.com/office/drawing/2014/main" val="2804416869"/>
                    </a:ext>
                  </a:extLst>
                </a:gridCol>
                <a:gridCol w="6144409">
                  <a:extLst>
                    <a:ext uri="{9D8B030D-6E8A-4147-A177-3AD203B41FA5}">
                      <a16:colId xmlns:a16="http://schemas.microsoft.com/office/drawing/2014/main" val="3782047655"/>
                    </a:ext>
                  </a:extLst>
                </a:gridCol>
              </a:tblGrid>
              <a:tr h="880653">
                <a:tc>
                  <a:txBody>
                    <a:bodyPr/>
                    <a:lstStyle/>
                    <a:p>
                      <a:r>
                        <a:rPr lang="en-US" sz="2900"/>
                        <a:t>Requirement</a:t>
                      </a:r>
                    </a:p>
                  </a:txBody>
                  <a:tcPr/>
                </a:tc>
                <a:tc>
                  <a:txBody>
                    <a:bodyPr/>
                    <a:lstStyle/>
                    <a:p>
                      <a:r>
                        <a:rPr lang="en-US" sz="2900"/>
                        <a:t>What do we do?</a:t>
                      </a:r>
                    </a:p>
                  </a:txBody>
                  <a:tcPr/>
                </a:tc>
                <a:extLst>
                  <a:ext uri="{0D108BD9-81ED-4DB2-BD59-A6C34878D82A}">
                    <a16:rowId xmlns:a16="http://schemas.microsoft.com/office/drawing/2014/main" val="1396177458"/>
                  </a:ext>
                </a:extLst>
              </a:tr>
              <a:tr h="1520032">
                <a:tc>
                  <a:txBody>
                    <a:bodyPr/>
                    <a:lstStyle/>
                    <a:p>
                      <a:r>
                        <a:rPr lang="en-US" sz="2900">
                          <a:solidFill>
                            <a:schemeClr val="tx1"/>
                          </a:solidFill>
                        </a:rPr>
                        <a:t>Privacy of training data</a:t>
                      </a:r>
                    </a:p>
                  </a:txBody>
                  <a:tcPr/>
                </a:tc>
                <a:tc>
                  <a:txBody>
                    <a:bodyPr/>
                    <a:lstStyle/>
                    <a:p>
                      <a:r>
                        <a:rPr lang="en-US" sz="2900"/>
                        <a:t>Guarantee protection of personally identifiable information contained in training data via Differential Privacy.</a:t>
                      </a:r>
                      <a:endParaRPr lang="en-US" sz="2900">
                        <a:gradFill>
                          <a:gsLst>
                            <a:gs pos="13869">
                              <a:srgbClr val="002050"/>
                            </a:gs>
                            <a:gs pos="42000">
                              <a:srgbClr val="002050"/>
                            </a:gs>
                          </a:gsLst>
                          <a:lin ang="5400000" scaled="0"/>
                        </a:gradFill>
                        <a:latin typeface="Segoe UI Light"/>
                      </a:endParaRPr>
                    </a:p>
                  </a:txBody>
                  <a:tcPr/>
                </a:tc>
                <a:extLst>
                  <a:ext uri="{0D108BD9-81ED-4DB2-BD59-A6C34878D82A}">
                    <a16:rowId xmlns:a16="http://schemas.microsoft.com/office/drawing/2014/main" val="3936692597"/>
                  </a:ext>
                </a:extLst>
              </a:tr>
              <a:tr h="1894102">
                <a:tc>
                  <a:txBody>
                    <a:bodyPr/>
                    <a:lstStyle/>
                    <a:p>
                      <a:r>
                        <a:rPr lang="en-US" sz="2900">
                          <a:solidFill>
                            <a:srgbClr val="FF0000"/>
                          </a:solidFill>
                        </a:rPr>
                        <a:t>Query confidentiality</a:t>
                      </a:r>
                    </a:p>
                  </a:txBody>
                  <a:tcPr/>
                </a:tc>
                <a:tc>
                  <a:txBody>
                    <a:bodyPr/>
                    <a:lstStyle/>
                    <a:p>
                      <a:r>
                        <a:rPr lang="en-US" sz="2900"/>
                        <a:t>Encrypt input data and do inference on encrypted data using Homomorphic  Encryption and Secure Multi-Party Computation.</a:t>
                      </a:r>
                    </a:p>
                  </a:txBody>
                  <a:tcPr/>
                </a:tc>
                <a:extLst>
                  <a:ext uri="{0D108BD9-81ED-4DB2-BD59-A6C34878D82A}">
                    <a16:rowId xmlns:a16="http://schemas.microsoft.com/office/drawing/2014/main" val="2605351290"/>
                  </a:ext>
                </a:extLst>
              </a:tr>
              <a:tr h="880653">
                <a:tc>
                  <a:txBody>
                    <a:bodyPr/>
                    <a:lstStyle/>
                    <a:p>
                      <a:r>
                        <a:rPr lang="en-US" sz="2900"/>
                        <a:t>Model confidentiality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900" kern="1200"/>
                        <a:t>Prevent leakage of the answering parties’ models to the querying party.</a:t>
                      </a:r>
                      <a:endParaRPr lang="en-US" sz="2900" kern="1200">
                        <a:gradFill>
                          <a:gsLst>
                            <a:gs pos="13869">
                              <a:srgbClr val="002050"/>
                            </a:gs>
                            <a:gs pos="42000">
                              <a:srgbClr val="002050"/>
                            </a:gs>
                          </a:gsLst>
                          <a:lin ang="5400000" scaled="0"/>
                        </a:gradFill>
                        <a:latin typeface="Segoe UI Light"/>
                        <a:ea typeface="+mn-ea"/>
                        <a:cs typeface="+mn-cs"/>
                      </a:endParaRPr>
                    </a:p>
                  </a:txBody>
                  <a:tcPr/>
                </a:tc>
                <a:extLst>
                  <a:ext uri="{0D108BD9-81ED-4DB2-BD59-A6C34878D82A}">
                    <a16:rowId xmlns:a16="http://schemas.microsoft.com/office/drawing/2014/main" val="577690928"/>
                  </a:ext>
                </a:extLst>
              </a:tr>
            </a:tbl>
          </a:graphicData>
        </a:graphic>
      </p:graphicFrame>
    </p:spTree>
    <p:extLst>
      <p:ext uri="{BB962C8B-B14F-4D97-AF65-F5344CB8AC3E}">
        <p14:creationId xmlns:p14="http://schemas.microsoft.com/office/powerpoint/2010/main" val="2706728336"/>
      </p:ext>
    </p:extLst>
  </p:cSld>
  <p:clrMapOvr>
    <a:masterClrMapping/>
  </p:clrMapOvr>
  <mc:AlternateContent xmlns:mc="http://schemas.openxmlformats.org/markup-compatibility/2006" xmlns:p14="http://schemas.microsoft.com/office/powerpoint/2010/main">
    <mc:Choice Requires="p14">
      <p:transition spd="slow" p14:dur="2000" advTm="68044"/>
    </mc:Choice>
    <mc:Fallback xmlns="">
      <p:transition spd="slow" advTm="68044"/>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7" name="Table 8">
            <a:extLst>
              <a:ext uri="{FF2B5EF4-FFF2-40B4-BE49-F238E27FC236}">
                <a16:creationId xmlns:a16="http://schemas.microsoft.com/office/drawing/2014/main" id="{599F13ED-A1F4-475A-9144-D2070D27320C}"/>
              </a:ext>
            </a:extLst>
          </p:cNvPr>
          <p:cNvGraphicFramePr>
            <a:graphicFrameLocks noGrp="1"/>
          </p:cNvGraphicFramePr>
          <p:nvPr/>
        </p:nvGraphicFramePr>
        <p:xfrm>
          <a:off x="5314629" y="1230230"/>
          <a:ext cx="5434500" cy="360426"/>
        </p:xfrm>
        <a:graphic>
          <a:graphicData uri="http://schemas.openxmlformats.org/drawingml/2006/table">
            <a:tbl>
              <a:tblPr firstRow="1" bandRow="1">
                <a:tableStyleId>{5940675A-B579-460E-94D1-54222C63F5DA}</a:tableStyleId>
              </a:tblPr>
              <a:tblGrid>
                <a:gridCol w="543450">
                  <a:extLst>
                    <a:ext uri="{9D8B030D-6E8A-4147-A177-3AD203B41FA5}">
                      <a16:colId xmlns:a16="http://schemas.microsoft.com/office/drawing/2014/main" val="3364846839"/>
                    </a:ext>
                  </a:extLst>
                </a:gridCol>
                <a:gridCol w="543450">
                  <a:extLst>
                    <a:ext uri="{9D8B030D-6E8A-4147-A177-3AD203B41FA5}">
                      <a16:colId xmlns:a16="http://schemas.microsoft.com/office/drawing/2014/main" val="3081377234"/>
                    </a:ext>
                  </a:extLst>
                </a:gridCol>
                <a:gridCol w="543450">
                  <a:extLst>
                    <a:ext uri="{9D8B030D-6E8A-4147-A177-3AD203B41FA5}">
                      <a16:colId xmlns:a16="http://schemas.microsoft.com/office/drawing/2014/main" val="703191983"/>
                    </a:ext>
                  </a:extLst>
                </a:gridCol>
                <a:gridCol w="543450">
                  <a:extLst>
                    <a:ext uri="{9D8B030D-6E8A-4147-A177-3AD203B41FA5}">
                      <a16:colId xmlns:a16="http://schemas.microsoft.com/office/drawing/2014/main" val="860134489"/>
                    </a:ext>
                  </a:extLst>
                </a:gridCol>
                <a:gridCol w="543450">
                  <a:extLst>
                    <a:ext uri="{9D8B030D-6E8A-4147-A177-3AD203B41FA5}">
                      <a16:colId xmlns:a16="http://schemas.microsoft.com/office/drawing/2014/main" val="399865740"/>
                    </a:ext>
                  </a:extLst>
                </a:gridCol>
                <a:gridCol w="543450">
                  <a:extLst>
                    <a:ext uri="{9D8B030D-6E8A-4147-A177-3AD203B41FA5}">
                      <a16:colId xmlns:a16="http://schemas.microsoft.com/office/drawing/2014/main" val="3014008329"/>
                    </a:ext>
                  </a:extLst>
                </a:gridCol>
                <a:gridCol w="543450">
                  <a:extLst>
                    <a:ext uri="{9D8B030D-6E8A-4147-A177-3AD203B41FA5}">
                      <a16:colId xmlns:a16="http://schemas.microsoft.com/office/drawing/2014/main" val="1234148072"/>
                    </a:ext>
                  </a:extLst>
                </a:gridCol>
                <a:gridCol w="543450">
                  <a:extLst>
                    <a:ext uri="{9D8B030D-6E8A-4147-A177-3AD203B41FA5}">
                      <a16:colId xmlns:a16="http://schemas.microsoft.com/office/drawing/2014/main" val="1107046977"/>
                    </a:ext>
                  </a:extLst>
                </a:gridCol>
                <a:gridCol w="543450">
                  <a:extLst>
                    <a:ext uri="{9D8B030D-6E8A-4147-A177-3AD203B41FA5}">
                      <a16:colId xmlns:a16="http://schemas.microsoft.com/office/drawing/2014/main" val="1304699457"/>
                    </a:ext>
                  </a:extLst>
                </a:gridCol>
                <a:gridCol w="543450">
                  <a:extLst>
                    <a:ext uri="{9D8B030D-6E8A-4147-A177-3AD203B41FA5}">
                      <a16:colId xmlns:a16="http://schemas.microsoft.com/office/drawing/2014/main" val="3405521884"/>
                    </a:ext>
                  </a:extLst>
                </a:gridCol>
              </a:tblGrid>
              <a:tr h="261626">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graphicFrame>
        <p:nvGraphicFramePr>
          <p:cNvPr id="10" name="Table 8">
            <a:extLst>
              <a:ext uri="{FF2B5EF4-FFF2-40B4-BE49-F238E27FC236}">
                <a16:creationId xmlns:a16="http://schemas.microsoft.com/office/drawing/2014/main" id="{3A5B7C0E-0DAE-4CD0-AFEC-0E51160EC457}"/>
              </a:ext>
            </a:extLst>
          </p:cNvPr>
          <p:cNvGraphicFramePr>
            <a:graphicFrameLocks noGrp="1"/>
          </p:cNvGraphicFramePr>
          <p:nvPr/>
        </p:nvGraphicFramePr>
        <p:xfrm>
          <a:off x="5314629" y="1825577"/>
          <a:ext cx="5434500" cy="1167243"/>
        </p:xfrm>
        <a:graphic>
          <a:graphicData uri="http://schemas.openxmlformats.org/drawingml/2006/table">
            <a:tbl>
              <a:tblPr firstRow="1" bandRow="1">
                <a:tableStyleId>{2D5ABB26-0587-4C30-8999-92F81FD0307C}</a:tableStyleId>
              </a:tblPr>
              <a:tblGrid>
                <a:gridCol w="543450">
                  <a:extLst>
                    <a:ext uri="{9D8B030D-6E8A-4147-A177-3AD203B41FA5}">
                      <a16:colId xmlns:a16="http://schemas.microsoft.com/office/drawing/2014/main" val="3364846839"/>
                    </a:ext>
                  </a:extLst>
                </a:gridCol>
                <a:gridCol w="543450">
                  <a:extLst>
                    <a:ext uri="{9D8B030D-6E8A-4147-A177-3AD203B41FA5}">
                      <a16:colId xmlns:a16="http://schemas.microsoft.com/office/drawing/2014/main" val="3081377234"/>
                    </a:ext>
                  </a:extLst>
                </a:gridCol>
                <a:gridCol w="543450">
                  <a:extLst>
                    <a:ext uri="{9D8B030D-6E8A-4147-A177-3AD203B41FA5}">
                      <a16:colId xmlns:a16="http://schemas.microsoft.com/office/drawing/2014/main" val="703191983"/>
                    </a:ext>
                  </a:extLst>
                </a:gridCol>
                <a:gridCol w="543450">
                  <a:extLst>
                    <a:ext uri="{9D8B030D-6E8A-4147-A177-3AD203B41FA5}">
                      <a16:colId xmlns:a16="http://schemas.microsoft.com/office/drawing/2014/main" val="860134489"/>
                    </a:ext>
                  </a:extLst>
                </a:gridCol>
                <a:gridCol w="543450">
                  <a:extLst>
                    <a:ext uri="{9D8B030D-6E8A-4147-A177-3AD203B41FA5}">
                      <a16:colId xmlns:a16="http://schemas.microsoft.com/office/drawing/2014/main" val="399865740"/>
                    </a:ext>
                  </a:extLst>
                </a:gridCol>
                <a:gridCol w="543450">
                  <a:extLst>
                    <a:ext uri="{9D8B030D-6E8A-4147-A177-3AD203B41FA5}">
                      <a16:colId xmlns:a16="http://schemas.microsoft.com/office/drawing/2014/main" val="3014008329"/>
                    </a:ext>
                  </a:extLst>
                </a:gridCol>
                <a:gridCol w="543450">
                  <a:extLst>
                    <a:ext uri="{9D8B030D-6E8A-4147-A177-3AD203B41FA5}">
                      <a16:colId xmlns:a16="http://schemas.microsoft.com/office/drawing/2014/main" val="1234148072"/>
                    </a:ext>
                  </a:extLst>
                </a:gridCol>
                <a:gridCol w="543450">
                  <a:extLst>
                    <a:ext uri="{9D8B030D-6E8A-4147-A177-3AD203B41FA5}">
                      <a16:colId xmlns:a16="http://schemas.microsoft.com/office/drawing/2014/main" val="1107046977"/>
                    </a:ext>
                  </a:extLst>
                </a:gridCol>
                <a:gridCol w="543450">
                  <a:extLst>
                    <a:ext uri="{9D8B030D-6E8A-4147-A177-3AD203B41FA5}">
                      <a16:colId xmlns:a16="http://schemas.microsoft.com/office/drawing/2014/main" val="1304699457"/>
                    </a:ext>
                  </a:extLst>
                </a:gridCol>
                <a:gridCol w="543450">
                  <a:extLst>
                    <a:ext uri="{9D8B030D-6E8A-4147-A177-3AD203B41FA5}">
                      <a16:colId xmlns:a16="http://schemas.microsoft.com/office/drawing/2014/main" val="3405521884"/>
                    </a:ext>
                  </a:extLst>
                </a:gridCol>
              </a:tblGrid>
              <a:tr h="1167243">
                <a:tc>
                  <a:txBody>
                    <a:bodyPr/>
                    <a:lstStyle/>
                    <a:p>
                      <a:pPr algn="r"/>
                      <a:r>
                        <a:rPr lang="en-US"/>
                        <a:t>airplane</a:t>
                      </a:r>
                    </a:p>
                  </a:txBody>
                  <a:tcPr vert="vert270"/>
                </a:tc>
                <a:tc>
                  <a:txBody>
                    <a:bodyPr/>
                    <a:lstStyle/>
                    <a:p>
                      <a:pPr algn="r"/>
                      <a:r>
                        <a:rPr lang="en-US" err="1"/>
                        <a:t>automibile</a:t>
                      </a:r>
                      <a:endParaRPr lang="en-US"/>
                    </a:p>
                  </a:txBody>
                  <a:tcPr vert="vert270"/>
                </a:tc>
                <a:tc>
                  <a:txBody>
                    <a:bodyPr/>
                    <a:lstStyle/>
                    <a:p>
                      <a:pPr algn="r"/>
                      <a:r>
                        <a:rPr lang="en-US"/>
                        <a:t>bird</a:t>
                      </a:r>
                    </a:p>
                  </a:txBody>
                  <a:tcPr vert="vert270"/>
                </a:tc>
                <a:tc>
                  <a:txBody>
                    <a:bodyPr/>
                    <a:lstStyle/>
                    <a:p>
                      <a:pPr algn="r"/>
                      <a:r>
                        <a:rPr lang="en-US"/>
                        <a:t>cat</a:t>
                      </a:r>
                    </a:p>
                  </a:txBody>
                  <a:tcPr vert="vert270"/>
                </a:tc>
                <a:tc>
                  <a:txBody>
                    <a:bodyPr/>
                    <a:lstStyle/>
                    <a:p>
                      <a:pPr algn="r"/>
                      <a:r>
                        <a:rPr lang="en-US"/>
                        <a:t>deer</a:t>
                      </a:r>
                    </a:p>
                  </a:txBody>
                  <a:tcPr vert="vert270"/>
                </a:tc>
                <a:tc>
                  <a:txBody>
                    <a:bodyPr/>
                    <a:lstStyle/>
                    <a:p>
                      <a:pPr algn="r"/>
                      <a:r>
                        <a:rPr lang="en-US"/>
                        <a:t>dog</a:t>
                      </a:r>
                    </a:p>
                  </a:txBody>
                  <a:tcPr vert="vert270"/>
                </a:tc>
                <a:tc>
                  <a:txBody>
                    <a:bodyPr/>
                    <a:lstStyle/>
                    <a:p>
                      <a:pPr algn="r"/>
                      <a:r>
                        <a:rPr lang="en-US"/>
                        <a:t>frog</a:t>
                      </a:r>
                    </a:p>
                  </a:txBody>
                  <a:tcPr vert="vert270"/>
                </a:tc>
                <a:tc>
                  <a:txBody>
                    <a:bodyPr/>
                    <a:lstStyle/>
                    <a:p>
                      <a:pPr algn="r"/>
                      <a:r>
                        <a:rPr lang="en-US"/>
                        <a:t>horse</a:t>
                      </a:r>
                    </a:p>
                  </a:txBody>
                  <a:tcPr vert="vert270"/>
                </a:tc>
                <a:tc>
                  <a:txBody>
                    <a:bodyPr/>
                    <a:lstStyle/>
                    <a:p>
                      <a:pPr algn="r"/>
                      <a:r>
                        <a:rPr lang="en-US"/>
                        <a:t>ship</a:t>
                      </a:r>
                    </a:p>
                  </a:txBody>
                  <a:tcPr vert="vert270"/>
                </a:tc>
                <a:tc>
                  <a:txBody>
                    <a:bodyPr/>
                    <a:lstStyle/>
                    <a:p>
                      <a:pPr algn="r"/>
                      <a:r>
                        <a:rPr lang="en-US" b="1">
                          <a:solidFill>
                            <a:srgbClr val="FF0000"/>
                          </a:solidFill>
                        </a:rPr>
                        <a:t>truck</a:t>
                      </a:r>
                    </a:p>
                  </a:txBody>
                  <a:tcPr vert="vert270"/>
                </a:tc>
                <a:extLst>
                  <a:ext uri="{0D108BD9-81ED-4DB2-BD59-A6C34878D82A}">
                    <a16:rowId xmlns:a16="http://schemas.microsoft.com/office/drawing/2014/main" val="2891392839"/>
                  </a:ext>
                </a:extLst>
              </a:tr>
            </a:tbl>
          </a:graphicData>
        </a:graphic>
      </p:graphicFrame>
      <p:pic>
        <p:nvPicPr>
          <p:cNvPr id="11" name="Picture 10">
            <a:extLst>
              <a:ext uri="{FF2B5EF4-FFF2-40B4-BE49-F238E27FC236}">
                <a16:creationId xmlns:a16="http://schemas.microsoft.com/office/drawing/2014/main" id="{5B6668C1-2051-4BB8-874E-60E3A34F28EC}"/>
              </a:ext>
            </a:extLst>
          </p:cNvPr>
          <p:cNvPicPr>
            <a:picLocks noChangeAspect="1"/>
          </p:cNvPicPr>
          <p:nvPr/>
        </p:nvPicPr>
        <p:blipFill>
          <a:blip r:embed="rId3"/>
          <a:stretch>
            <a:fillRect/>
          </a:stretch>
        </p:blipFill>
        <p:spPr>
          <a:xfrm>
            <a:off x="1057994" y="228062"/>
            <a:ext cx="2533650" cy="2590800"/>
          </a:xfrm>
          <a:prstGeom prst="rect">
            <a:avLst/>
          </a:prstGeom>
        </p:spPr>
      </p:pic>
      <p:sp>
        <p:nvSpPr>
          <p:cNvPr id="13" name="Title 2">
            <a:extLst>
              <a:ext uri="{FF2B5EF4-FFF2-40B4-BE49-F238E27FC236}">
                <a16:creationId xmlns:a16="http://schemas.microsoft.com/office/drawing/2014/main" id="{A10A05C7-9469-42BE-8916-6C263D73675C}"/>
              </a:ext>
            </a:extLst>
          </p:cNvPr>
          <p:cNvSpPr txBox="1">
            <a:spLocks/>
          </p:cNvSpPr>
          <p:nvPr/>
        </p:nvSpPr>
        <p:spPr>
          <a:xfrm>
            <a:off x="4633030" y="153994"/>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Multi-class classification</a:t>
            </a:r>
          </a:p>
        </p:txBody>
      </p:sp>
      <p:graphicFrame>
        <p:nvGraphicFramePr>
          <p:cNvPr id="15" name="Table 8">
            <a:extLst>
              <a:ext uri="{FF2B5EF4-FFF2-40B4-BE49-F238E27FC236}">
                <a16:creationId xmlns:a16="http://schemas.microsoft.com/office/drawing/2014/main" id="{266CC625-940E-4829-A652-465F27899083}"/>
              </a:ext>
            </a:extLst>
          </p:cNvPr>
          <p:cNvGraphicFramePr>
            <a:graphicFrameLocks noGrp="1"/>
          </p:cNvGraphicFramePr>
          <p:nvPr/>
        </p:nvGraphicFramePr>
        <p:xfrm>
          <a:off x="6551372" y="4348932"/>
          <a:ext cx="2763665"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gridCol w="552733">
                  <a:extLst>
                    <a:ext uri="{9D8B030D-6E8A-4147-A177-3AD203B41FA5}">
                      <a16:colId xmlns:a16="http://schemas.microsoft.com/office/drawing/2014/main" val="703191983"/>
                    </a:ext>
                  </a:extLst>
                </a:gridCol>
                <a:gridCol w="552733">
                  <a:extLst>
                    <a:ext uri="{9D8B030D-6E8A-4147-A177-3AD203B41FA5}">
                      <a16:colId xmlns:a16="http://schemas.microsoft.com/office/drawing/2014/main" val="399865740"/>
                    </a:ext>
                  </a:extLst>
                </a:gridCol>
                <a:gridCol w="552733">
                  <a:extLst>
                    <a:ext uri="{9D8B030D-6E8A-4147-A177-3AD203B41FA5}">
                      <a16:colId xmlns:a16="http://schemas.microsoft.com/office/drawing/2014/main" val="1234148072"/>
                    </a:ext>
                  </a:extLst>
                </a:gridCol>
                <a:gridCol w="552733">
                  <a:extLst>
                    <a:ext uri="{9D8B030D-6E8A-4147-A177-3AD203B41FA5}">
                      <a16:colId xmlns:a16="http://schemas.microsoft.com/office/drawing/2014/main" val="1304699457"/>
                    </a:ext>
                  </a:extLst>
                </a:gridCol>
              </a:tblGrid>
              <a:tr h="261626">
                <a:tc>
                  <a:txBody>
                    <a:bodyPr/>
                    <a:lstStyle/>
                    <a:p>
                      <a:pPr algn="ctr"/>
                      <a:r>
                        <a:rPr lang="en-US"/>
                        <a:t>0</a:t>
                      </a:r>
                    </a:p>
                  </a:txBody>
                  <a:tcPr/>
                </a:tc>
                <a:tc>
                  <a:txBody>
                    <a:bodyPr/>
                    <a:lstStyle/>
                    <a:p>
                      <a:pPr algn="ctr"/>
                      <a:r>
                        <a:rPr lang="en-US" b="1">
                          <a:solidFill>
                            <a:srgbClr val="FF0000"/>
                          </a:solidFill>
                        </a:rPr>
                        <a:t>1</a:t>
                      </a:r>
                    </a:p>
                  </a:txBody>
                  <a:tcPr/>
                </a:tc>
                <a:tc>
                  <a:txBody>
                    <a:bodyPr/>
                    <a:lstStyle/>
                    <a:p>
                      <a:pPr algn="ctr"/>
                      <a:r>
                        <a:rPr lang="en-US" b="1">
                          <a:solidFill>
                            <a:srgbClr val="FF0000"/>
                          </a:solidFill>
                        </a:rPr>
                        <a:t>1</a:t>
                      </a:r>
                    </a:p>
                  </a:txBody>
                  <a:tcPr/>
                </a:tc>
                <a:tc>
                  <a:txBody>
                    <a:bodyPr/>
                    <a:lstStyle/>
                    <a:p>
                      <a:pPr algn="ctr"/>
                      <a:r>
                        <a:rPr lang="en-US" b="1">
                          <a:solidFill>
                            <a:srgbClr val="FF0000"/>
                          </a:solidFill>
                        </a:rPr>
                        <a:t>1</a:t>
                      </a:r>
                    </a:p>
                  </a:txBody>
                  <a:tcPr/>
                </a:tc>
                <a:tc>
                  <a:txBody>
                    <a:bodyPr/>
                    <a:lstStyle/>
                    <a:p>
                      <a:pPr algn="ctr"/>
                      <a:r>
                        <a:rPr lang="en-US"/>
                        <a:t>0</a:t>
                      </a:r>
                    </a:p>
                  </a:txBody>
                  <a:tcPr/>
                </a:tc>
                <a:extLst>
                  <a:ext uri="{0D108BD9-81ED-4DB2-BD59-A6C34878D82A}">
                    <a16:rowId xmlns:a16="http://schemas.microsoft.com/office/drawing/2014/main" val="2891392839"/>
                  </a:ext>
                </a:extLst>
              </a:tr>
            </a:tbl>
          </a:graphicData>
        </a:graphic>
      </p:graphicFrame>
      <p:sp>
        <p:nvSpPr>
          <p:cNvPr id="19" name="Title 2">
            <a:extLst>
              <a:ext uri="{FF2B5EF4-FFF2-40B4-BE49-F238E27FC236}">
                <a16:creationId xmlns:a16="http://schemas.microsoft.com/office/drawing/2014/main" id="{AAD71BCF-DD7F-484F-96C3-BCBD7FB584E3}"/>
              </a:ext>
            </a:extLst>
          </p:cNvPr>
          <p:cNvSpPr txBox="1">
            <a:spLocks/>
          </p:cNvSpPr>
          <p:nvPr/>
        </p:nvSpPr>
        <p:spPr>
          <a:xfrm>
            <a:off x="4633030" y="3469719"/>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classification</a:t>
            </a:r>
          </a:p>
        </p:txBody>
      </p:sp>
      <p:graphicFrame>
        <p:nvGraphicFramePr>
          <p:cNvPr id="20" name="Table 20">
            <a:extLst>
              <a:ext uri="{FF2B5EF4-FFF2-40B4-BE49-F238E27FC236}">
                <a16:creationId xmlns:a16="http://schemas.microsoft.com/office/drawing/2014/main" id="{7FAA94B8-86E9-49A2-9CB8-9545274B1ED7}"/>
              </a:ext>
            </a:extLst>
          </p:cNvPr>
          <p:cNvGraphicFramePr>
            <a:graphicFrameLocks noGrp="1"/>
          </p:cNvGraphicFramePr>
          <p:nvPr/>
        </p:nvGraphicFramePr>
        <p:xfrm>
          <a:off x="6551372" y="4944279"/>
          <a:ext cx="2763665" cy="1759727"/>
        </p:xfrm>
        <a:graphic>
          <a:graphicData uri="http://schemas.openxmlformats.org/drawingml/2006/table">
            <a:tbl>
              <a:tblPr firstRow="1" bandRow="1">
                <a:tableStyleId>{2D5ABB26-0587-4C30-8999-92F81FD0307C}</a:tableStyleId>
              </a:tblPr>
              <a:tblGrid>
                <a:gridCol w="552733">
                  <a:extLst>
                    <a:ext uri="{9D8B030D-6E8A-4147-A177-3AD203B41FA5}">
                      <a16:colId xmlns:a16="http://schemas.microsoft.com/office/drawing/2014/main" val="21204084"/>
                    </a:ext>
                  </a:extLst>
                </a:gridCol>
                <a:gridCol w="552733">
                  <a:extLst>
                    <a:ext uri="{9D8B030D-6E8A-4147-A177-3AD203B41FA5}">
                      <a16:colId xmlns:a16="http://schemas.microsoft.com/office/drawing/2014/main" val="2476688710"/>
                    </a:ext>
                  </a:extLst>
                </a:gridCol>
                <a:gridCol w="552733">
                  <a:extLst>
                    <a:ext uri="{9D8B030D-6E8A-4147-A177-3AD203B41FA5}">
                      <a16:colId xmlns:a16="http://schemas.microsoft.com/office/drawing/2014/main" val="2442234665"/>
                    </a:ext>
                  </a:extLst>
                </a:gridCol>
                <a:gridCol w="552733">
                  <a:extLst>
                    <a:ext uri="{9D8B030D-6E8A-4147-A177-3AD203B41FA5}">
                      <a16:colId xmlns:a16="http://schemas.microsoft.com/office/drawing/2014/main" val="2627239036"/>
                    </a:ext>
                  </a:extLst>
                </a:gridCol>
                <a:gridCol w="552733">
                  <a:extLst>
                    <a:ext uri="{9D8B030D-6E8A-4147-A177-3AD203B41FA5}">
                      <a16:colId xmlns:a16="http://schemas.microsoft.com/office/drawing/2014/main" val="3249006763"/>
                    </a:ext>
                  </a:extLst>
                </a:gridCol>
              </a:tblGrid>
              <a:tr h="1759727">
                <a:tc>
                  <a:txBody>
                    <a:bodyPr/>
                    <a:lstStyle/>
                    <a:p>
                      <a:pPr algn="r"/>
                      <a:r>
                        <a:rPr lang="en-US"/>
                        <a:t>Young</a:t>
                      </a:r>
                    </a:p>
                  </a:txBody>
                  <a:tcPr vert="vert270"/>
                </a:tc>
                <a:tc>
                  <a:txBody>
                    <a:bodyPr/>
                    <a:lstStyle/>
                    <a:p>
                      <a:pPr algn="r"/>
                      <a:r>
                        <a:rPr lang="en-US" b="1">
                          <a:solidFill>
                            <a:srgbClr val="FF0000"/>
                          </a:solidFill>
                        </a:rPr>
                        <a:t>Male</a:t>
                      </a:r>
                    </a:p>
                  </a:txBody>
                  <a:tcPr vert="vert270"/>
                </a:tc>
                <a:tc>
                  <a:txBody>
                    <a:bodyPr/>
                    <a:lstStyle/>
                    <a:p>
                      <a:pPr algn="r"/>
                      <a:r>
                        <a:rPr lang="en-US" b="1">
                          <a:solidFill>
                            <a:srgbClr val="FF0000"/>
                          </a:solidFill>
                        </a:rPr>
                        <a:t>Smiling</a:t>
                      </a:r>
                    </a:p>
                  </a:txBody>
                  <a:tcPr vert="vert270"/>
                </a:tc>
                <a:tc>
                  <a:txBody>
                    <a:bodyPr/>
                    <a:lstStyle/>
                    <a:p>
                      <a:pPr algn="r"/>
                      <a:r>
                        <a:rPr lang="en-US" b="1">
                          <a:solidFill>
                            <a:srgbClr val="FF0000"/>
                          </a:solidFill>
                        </a:rPr>
                        <a:t> Oval face</a:t>
                      </a:r>
                    </a:p>
                  </a:txBody>
                  <a:tcPr vert="vert270"/>
                </a:tc>
                <a:tc>
                  <a:txBody>
                    <a:bodyPr/>
                    <a:lstStyle/>
                    <a:p>
                      <a:pPr algn="r"/>
                      <a:r>
                        <a:rPr lang="en-US"/>
                        <a:t> Eyeglasses</a:t>
                      </a:r>
                    </a:p>
                  </a:txBody>
                  <a:tcPr vert="vert270"/>
                </a:tc>
                <a:extLst>
                  <a:ext uri="{0D108BD9-81ED-4DB2-BD59-A6C34878D82A}">
                    <a16:rowId xmlns:a16="http://schemas.microsoft.com/office/drawing/2014/main" val="4285112813"/>
                  </a:ext>
                </a:extLst>
              </a:tr>
            </a:tbl>
          </a:graphicData>
        </a:graphic>
      </p:graphicFrame>
      <p:pic>
        <p:nvPicPr>
          <p:cNvPr id="3" name="Picture 2">
            <a:extLst>
              <a:ext uri="{FF2B5EF4-FFF2-40B4-BE49-F238E27FC236}">
                <a16:creationId xmlns:a16="http://schemas.microsoft.com/office/drawing/2014/main" id="{9C3D53CC-D230-4613-9AED-21EBD9FF84E0}"/>
              </a:ext>
            </a:extLst>
          </p:cNvPr>
          <p:cNvPicPr>
            <a:picLocks noChangeAspect="1"/>
          </p:cNvPicPr>
          <p:nvPr/>
        </p:nvPicPr>
        <p:blipFill>
          <a:blip r:embed="rId4"/>
          <a:stretch>
            <a:fillRect/>
          </a:stretch>
        </p:blipFill>
        <p:spPr>
          <a:xfrm>
            <a:off x="1057994" y="3762967"/>
            <a:ext cx="2533650" cy="2587558"/>
          </a:xfrm>
          <a:prstGeom prst="rect">
            <a:avLst/>
          </a:prstGeom>
        </p:spPr>
      </p:pic>
    </p:spTree>
    <p:extLst>
      <p:ext uri="{BB962C8B-B14F-4D97-AF65-F5344CB8AC3E}">
        <p14:creationId xmlns:p14="http://schemas.microsoft.com/office/powerpoint/2010/main" val="6248365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7" name="Table 8">
            <a:extLst>
              <a:ext uri="{FF2B5EF4-FFF2-40B4-BE49-F238E27FC236}">
                <a16:creationId xmlns:a16="http://schemas.microsoft.com/office/drawing/2014/main" id="{599F13ED-A1F4-475A-9144-D2070D27320C}"/>
              </a:ext>
            </a:extLst>
          </p:cNvPr>
          <p:cNvGraphicFramePr>
            <a:graphicFrameLocks noGrp="1"/>
          </p:cNvGraphicFramePr>
          <p:nvPr/>
        </p:nvGraphicFramePr>
        <p:xfrm>
          <a:off x="5314629" y="1230230"/>
          <a:ext cx="5434500" cy="360426"/>
        </p:xfrm>
        <a:graphic>
          <a:graphicData uri="http://schemas.openxmlformats.org/drawingml/2006/table">
            <a:tbl>
              <a:tblPr firstRow="1" bandRow="1">
                <a:tableStyleId>{5940675A-B579-460E-94D1-54222C63F5DA}</a:tableStyleId>
              </a:tblPr>
              <a:tblGrid>
                <a:gridCol w="543450">
                  <a:extLst>
                    <a:ext uri="{9D8B030D-6E8A-4147-A177-3AD203B41FA5}">
                      <a16:colId xmlns:a16="http://schemas.microsoft.com/office/drawing/2014/main" val="3364846839"/>
                    </a:ext>
                  </a:extLst>
                </a:gridCol>
                <a:gridCol w="543450">
                  <a:extLst>
                    <a:ext uri="{9D8B030D-6E8A-4147-A177-3AD203B41FA5}">
                      <a16:colId xmlns:a16="http://schemas.microsoft.com/office/drawing/2014/main" val="3081377234"/>
                    </a:ext>
                  </a:extLst>
                </a:gridCol>
                <a:gridCol w="543450">
                  <a:extLst>
                    <a:ext uri="{9D8B030D-6E8A-4147-A177-3AD203B41FA5}">
                      <a16:colId xmlns:a16="http://schemas.microsoft.com/office/drawing/2014/main" val="703191983"/>
                    </a:ext>
                  </a:extLst>
                </a:gridCol>
                <a:gridCol w="543450">
                  <a:extLst>
                    <a:ext uri="{9D8B030D-6E8A-4147-A177-3AD203B41FA5}">
                      <a16:colId xmlns:a16="http://schemas.microsoft.com/office/drawing/2014/main" val="860134489"/>
                    </a:ext>
                  </a:extLst>
                </a:gridCol>
                <a:gridCol w="543450">
                  <a:extLst>
                    <a:ext uri="{9D8B030D-6E8A-4147-A177-3AD203B41FA5}">
                      <a16:colId xmlns:a16="http://schemas.microsoft.com/office/drawing/2014/main" val="399865740"/>
                    </a:ext>
                  </a:extLst>
                </a:gridCol>
                <a:gridCol w="543450">
                  <a:extLst>
                    <a:ext uri="{9D8B030D-6E8A-4147-A177-3AD203B41FA5}">
                      <a16:colId xmlns:a16="http://schemas.microsoft.com/office/drawing/2014/main" val="3014008329"/>
                    </a:ext>
                  </a:extLst>
                </a:gridCol>
                <a:gridCol w="543450">
                  <a:extLst>
                    <a:ext uri="{9D8B030D-6E8A-4147-A177-3AD203B41FA5}">
                      <a16:colId xmlns:a16="http://schemas.microsoft.com/office/drawing/2014/main" val="1234148072"/>
                    </a:ext>
                  </a:extLst>
                </a:gridCol>
                <a:gridCol w="543450">
                  <a:extLst>
                    <a:ext uri="{9D8B030D-6E8A-4147-A177-3AD203B41FA5}">
                      <a16:colId xmlns:a16="http://schemas.microsoft.com/office/drawing/2014/main" val="1107046977"/>
                    </a:ext>
                  </a:extLst>
                </a:gridCol>
                <a:gridCol w="543450">
                  <a:extLst>
                    <a:ext uri="{9D8B030D-6E8A-4147-A177-3AD203B41FA5}">
                      <a16:colId xmlns:a16="http://schemas.microsoft.com/office/drawing/2014/main" val="1304699457"/>
                    </a:ext>
                  </a:extLst>
                </a:gridCol>
                <a:gridCol w="543450">
                  <a:extLst>
                    <a:ext uri="{9D8B030D-6E8A-4147-A177-3AD203B41FA5}">
                      <a16:colId xmlns:a16="http://schemas.microsoft.com/office/drawing/2014/main" val="3405521884"/>
                    </a:ext>
                  </a:extLst>
                </a:gridCol>
              </a:tblGrid>
              <a:tr h="261626">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graphicFrame>
        <p:nvGraphicFramePr>
          <p:cNvPr id="10" name="Table 8">
            <a:extLst>
              <a:ext uri="{FF2B5EF4-FFF2-40B4-BE49-F238E27FC236}">
                <a16:creationId xmlns:a16="http://schemas.microsoft.com/office/drawing/2014/main" id="{3A5B7C0E-0DAE-4CD0-AFEC-0E51160EC457}"/>
              </a:ext>
            </a:extLst>
          </p:cNvPr>
          <p:cNvGraphicFramePr>
            <a:graphicFrameLocks noGrp="1"/>
          </p:cNvGraphicFramePr>
          <p:nvPr/>
        </p:nvGraphicFramePr>
        <p:xfrm>
          <a:off x="5314629" y="1825577"/>
          <a:ext cx="5434500" cy="1167243"/>
        </p:xfrm>
        <a:graphic>
          <a:graphicData uri="http://schemas.openxmlformats.org/drawingml/2006/table">
            <a:tbl>
              <a:tblPr firstRow="1" bandRow="1">
                <a:tableStyleId>{2D5ABB26-0587-4C30-8999-92F81FD0307C}</a:tableStyleId>
              </a:tblPr>
              <a:tblGrid>
                <a:gridCol w="543450">
                  <a:extLst>
                    <a:ext uri="{9D8B030D-6E8A-4147-A177-3AD203B41FA5}">
                      <a16:colId xmlns:a16="http://schemas.microsoft.com/office/drawing/2014/main" val="3364846839"/>
                    </a:ext>
                  </a:extLst>
                </a:gridCol>
                <a:gridCol w="543450">
                  <a:extLst>
                    <a:ext uri="{9D8B030D-6E8A-4147-A177-3AD203B41FA5}">
                      <a16:colId xmlns:a16="http://schemas.microsoft.com/office/drawing/2014/main" val="3081377234"/>
                    </a:ext>
                  </a:extLst>
                </a:gridCol>
                <a:gridCol w="543450">
                  <a:extLst>
                    <a:ext uri="{9D8B030D-6E8A-4147-A177-3AD203B41FA5}">
                      <a16:colId xmlns:a16="http://schemas.microsoft.com/office/drawing/2014/main" val="703191983"/>
                    </a:ext>
                  </a:extLst>
                </a:gridCol>
                <a:gridCol w="543450">
                  <a:extLst>
                    <a:ext uri="{9D8B030D-6E8A-4147-A177-3AD203B41FA5}">
                      <a16:colId xmlns:a16="http://schemas.microsoft.com/office/drawing/2014/main" val="860134489"/>
                    </a:ext>
                  </a:extLst>
                </a:gridCol>
                <a:gridCol w="543450">
                  <a:extLst>
                    <a:ext uri="{9D8B030D-6E8A-4147-A177-3AD203B41FA5}">
                      <a16:colId xmlns:a16="http://schemas.microsoft.com/office/drawing/2014/main" val="399865740"/>
                    </a:ext>
                  </a:extLst>
                </a:gridCol>
                <a:gridCol w="543450">
                  <a:extLst>
                    <a:ext uri="{9D8B030D-6E8A-4147-A177-3AD203B41FA5}">
                      <a16:colId xmlns:a16="http://schemas.microsoft.com/office/drawing/2014/main" val="3014008329"/>
                    </a:ext>
                  </a:extLst>
                </a:gridCol>
                <a:gridCol w="543450">
                  <a:extLst>
                    <a:ext uri="{9D8B030D-6E8A-4147-A177-3AD203B41FA5}">
                      <a16:colId xmlns:a16="http://schemas.microsoft.com/office/drawing/2014/main" val="1234148072"/>
                    </a:ext>
                  </a:extLst>
                </a:gridCol>
                <a:gridCol w="543450">
                  <a:extLst>
                    <a:ext uri="{9D8B030D-6E8A-4147-A177-3AD203B41FA5}">
                      <a16:colId xmlns:a16="http://schemas.microsoft.com/office/drawing/2014/main" val="1107046977"/>
                    </a:ext>
                  </a:extLst>
                </a:gridCol>
                <a:gridCol w="543450">
                  <a:extLst>
                    <a:ext uri="{9D8B030D-6E8A-4147-A177-3AD203B41FA5}">
                      <a16:colId xmlns:a16="http://schemas.microsoft.com/office/drawing/2014/main" val="1304699457"/>
                    </a:ext>
                  </a:extLst>
                </a:gridCol>
                <a:gridCol w="543450">
                  <a:extLst>
                    <a:ext uri="{9D8B030D-6E8A-4147-A177-3AD203B41FA5}">
                      <a16:colId xmlns:a16="http://schemas.microsoft.com/office/drawing/2014/main" val="3405521884"/>
                    </a:ext>
                  </a:extLst>
                </a:gridCol>
              </a:tblGrid>
              <a:tr h="1167243">
                <a:tc>
                  <a:txBody>
                    <a:bodyPr/>
                    <a:lstStyle/>
                    <a:p>
                      <a:pPr algn="r"/>
                      <a:r>
                        <a:rPr lang="en-US"/>
                        <a:t>airplane</a:t>
                      </a:r>
                    </a:p>
                  </a:txBody>
                  <a:tcPr vert="vert270"/>
                </a:tc>
                <a:tc>
                  <a:txBody>
                    <a:bodyPr/>
                    <a:lstStyle/>
                    <a:p>
                      <a:pPr algn="r"/>
                      <a:r>
                        <a:rPr lang="en-US" err="1"/>
                        <a:t>automibile</a:t>
                      </a:r>
                      <a:endParaRPr lang="en-US"/>
                    </a:p>
                  </a:txBody>
                  <a:tcPr vert="vert270"/>
                </a:tc>
                <a:tc>
                  <a:txBody>
                    <a:bodyPr/>
                    <a:lstStyle/>
                    <a:p>
                      <a:pPr algn="r"/>
                      <a:r>
                        <a:rPr lang="en-US"/>
                        <a:t>bird</a:t>
                      </a:r>
                    </a:p>
                  </a:txBody>
                  <a:tcPr vert="vert270"/>
                </a:tc>
                <a:tc>
                  <a:txBody>
                    <a:bodyPr/>
                    <a:lstStyle/>
                    <a:p>
                      <a:pPr algn="r"/>
                      <a:r>
                        <a:rPr lang="en-US"/>
                        <a:t>cat</a:t>
                      </a:r>
                    </a:p>
                  </a:txBody>
                  <a:tcPr vert="vert270"/>
                </a:tc>
                <a:tc>
                  <a:txBody>
                    <a:bodyPr/>
                    <a:lstStyle/>
                    <a:p>
                      <a:pPr algn="r"/>
                      <a:r>
                        <a:rPr lang="en-US"/>
                        <a:t>deer</a:t>
                      </a:r>
                    </a:p>
                  </a:txBody>
                  <a:tcPr vert="vert270"/>
                </a:tc>
                <a:tc>
                  <a:txBody>
                    <a:bodyPr/>
                    <a:lstStyle/>
                    <a:p>
                      <a:pPr algn="r"/>
                      <a:r>
                        <a:rPr lang="en-US"/>
                        <a:t>dog</a:t>
                      </a:r>
                    </a:p>
                  </a:txBody>
                  <a:tcPr vert="vert270"/>
                </a:tc>
                <a:tc>
                  <a:txBody>
                    <a:bodyPr/>
                    <a:lstStyle/>
                    <a:p>
                      <a:pPr algn="r"/>
                      <a:r>
                        <a:rPr lang="en-US"/>
                        <a:t>frog</a:t>
                      </a:r>
                    </a:p>
                  </a:txBody>
                  <a:tcPr vert="vert270"/>
                </a:tc>
                <a:tc>
                  <a:txBody>
                    <a:bodyPr/>
                    <a:lstStyle/>
                    <a:p>
                      <a:pPr algn="r"/>
                      <a:r>
                        <a:rPr lang="en-US"/>
                        <a:t>horse</a:t>
                      </a:r>
                    </a:p>
                  </a:txBody>
                  <a:tcPr vert="vert270"/>
                </a:tc>
                <a:tc>
                  <a:txBody>
                    <a:bodyPr/>
                    <a:lstStyle/>
                    <a:p>
                      <a:pPr algn="r"/>
                      <a:r>
                        <a:rPr lang="en-US"/>
                        <a:t>ship</a:t>
                      </a:r>
                    </a:p>
                  </a:txBody>
                  <a:tcPr vert="vert270"/>
                </a:tc>
                <a:tc>
                  <a:txBody>
                    <a:bodyPr/>
                    <a:lstStyle/>
                    <a:p>
                      <a:pPr algn="r"/>
                      <a:r>
                        <a:rPr lang="en-US" b="1">
                          <a:solidFill>
                            <a:srgbClr val="FF0000"/>
                          </a:solidFill>
                        </a:rPr>
                        <a:t>truck</a:t>
                      </a:r>
                    </a:p>
                  </a:txBody>
                  <a:tcPr vert="vert270"/>
                </a:tc>
                <a:extLst>
                  <a:ext uri="{0D108BD9-81ED-4DB2-BD59-A6C34878D82A}">
                    <a16:rowId xmlns:a16="http://schemas.microsoft.com/office/drawing/2014/main" val="2891392839"/>
                  </a:ext>
                </a:extLst>
              </a:tr>
            </a:tbl>
          </a:graphicData>
        </a:graphic>
      </p:graphicFrame>
      <p:sp>
        <p:nvSpPr>
          <p:cNvPr id="13" name="Title 2">
            <a:extLst>
              <a:ext uri="{FF2B5EF4-FFF2-40B4-BE49-F238E27FC236}">
                <a16:creationId xmlns:a16="http://schemas.microsoft.com/office/drawing/2014/main" id="{A10A05C7-9469-42BE-8916-6C263D73675C}"/>
              </a:ext>
            </a:extLst>
          </p:cNvPr>
          <p:cNvSpPr txBox="1">
            <a:spLocks/>
          </p:cNvSpPr>
          <p:nvPr/>
        </p:nvSpPr>
        <p:spPr>
          <a:xfrm>
            <a:off x="4633030" y="153994"/>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Multi-class classification</a:t>
            </a:r>
          </a:p>
        </p:txBody>
      </p:sp>
      <p:graphicFrame>
        <p:nvGraphicFramePr>
          <p:cNvPr id="15" name="Table 8">
            <a:extLst>
              <a:ext uri="{FF2B5EF4-FFF2-40B4-BE49-F238E27FC236}">
                <a16:creationId xmlns:a16="http://schemas.microsoft.com/office/drawing/2014/main" id="{266CC625-940E-4829-A652-465F27899083}"/>
              </a:ext>
            </a:extLst>
          </p:cNvPr>
          <p:cNvGraphicFramePr>
            <a:graphicFrameLocks noGrp="1"/>
          </p:cNvGraphicFramePr>
          <p:nvPr/>
        </p:nvGraphicFramePr>
        <p:xfrm>
          <a:off x="6551372" y="4348932"/>
          <a:ext cx="3532970" cy="396240"/>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gridCol w="706594">
                  <a:extLst>
                    <a:ext uri="{9D8B030D-6E8A-4147-A177-3AD203B41FA5}">
                      <a16:colId xmlns:a16="http://schemas.microsoft.com/office/drawing/2014/main" val="399865740"/>
                    </a:ext>
                  </a:extLst>
                </a:gridCol>
                <a:gridCol w="706594">
                  <a:extLst>
                    <a:ext uri="{9D8B030D-6E8A-4147-A177-3AD203B41FA5}">
                      <a16:colId xmlns:a16="http://schemas.microsoft.com/office/drawing/2014/main" val="1234148072"/>
                    </a:ext>
                  </a:extLst>
                </a:gridCol>
                <a:gridCol w="706594">
                  <a:extLst>
                    <a:ext uri="{9D8B030D-6E8A-4147-A177-3AD203B41FA5}">
                      <a16:colId xmlns:a16="http://schemas.microsoft.com/office/drawing/2014/main" val="1304699457"/>
                    </a:ext>
                  </a:extLst>
                </a:gridCol>
              </a:tblGrid>
              <a:tr h="127365">
                <a:tc>
                  <a:txBody>
                    <a:bodyPr/>
                    <a:lstStyle/>
                    <a:p>
                      <a:pPr algn="ctr"/>
                      <a:r>
                        <a:rPr lang="en-US"/>
                        <a:t>0</a:t>
                      </a:r>
                    </a:p>
                  </a:txBody>
                  <a:tcPr/>
                </a:tc>
                <a:tc>
                  <a:txBody>
                    <a:bodyPr/>
                    <a:lstStyle/>
                    <a:p>
                      <a:pPr algn="ctr"/>
                      <a:r>
                        <a:rPr lang="en-US" b="1">
                          <a:solidFill>
                            <a:srgbClr val="FF0000"/>
                          </a:solidFill>
                        </a:rPr>
                        <a:t>1</a:t>
                      </a:r>
                    </a:p>
                  </a:txBody>
                  <a:tcPr/>
                </a:tc>
                <a:tc>
                  <a:txBody>
                    <a:bodyPr/>
                    <a:lstStyle/>
                    <a:p>
                      <a:pPr algn="ctr"/>
                      <a:r>
                        <a:rPr lang="en-US" b="1">
                          <a:solidFill>
                            <a:srgbClr val="FF0000"/>
                          </a:solidFill>
                        </a:rPr>
                        <a:t>1</a:t>
                      </a:r>
                    </a:p>
                  </a:txBody>
                  <a:tcPr/>
                </a:tc>
                <a:tc>
                  <a:txBody>
                    <a:bodyPr/>
                    <a:lstStyle/>
                    <a:p>
                      <a:pPr algn="ctr"/>
                      <a:r>
                        <a:rPr lang="en-US" sz="2000" b="1" i="0">
                          <a:solidFill>
                            <a:srgbClr val="FF0000"/>
                          </a:solidFill>
                        </a:rPr>
                        <a:t>1</a:t>
                      </a:r>
                    </a:p>
                  </a:txBody>
                  <a:tcPr/>
                </a:tc>
                <a:tc>
                  <a:txBody>
                    <a:bodyPr/>
                    <a:lstStyle/>
                    <a:p>
                      <a:pPr algn="ctr"/>
                      <a:r>
                        <a:rPr lang="en-US"/>
                        <a:t>0</a:t>
                      </a:r>
                    </a:p>
                  </a:txBody>
                  <a:tcPr/>
                </a:tc>
                <a:extLst>
                  <a:ext uri="{0D108BD9-81ED-4DB2-BD59-A6C34878D82A}">
                    <a16:rowId xmlns:a16="http://schemas.microsoft.com/office/drawing/2014/main" val="2891392839"/>
                  </a:ext>
                </a:extLst>
              </a:tr>
            </a:tbl>
          </a:graphicData>
        </a:graphic>
      </p:graphicFrame>
      <p:sp>
        <p:nvSpPr>
          <p:cNvPr id="19" name="Title 2">
            <a:extLst>
              <a:ext uri="{FF2B5EF4-FFF2-40B4-BE49-F238E27FC236}">
                <a16:creationId xmlns:a16="http://schemas.microsoft.com/office/drawing/2014/main" id="{AAD71BCF-DD7F-484F-96C3-BCBD7FB584E3}"/>
              </a:ext>
            </a:extLst>
          </p:cNvPr>
          <p:cNvSpPr txBox="1">
            <a:spLocks/>
          </p:cNvSpPr>
          <p:nvPr/>
        </p:nvSpPr>
        <p:spPr>
          <a:xfrm>
            <a:off x="4633030" y="3469719"/>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classification</a:t>
            </a:r>
          </a:p>
        </p:txBody>
      </p:sp>
      <p:graphicFrame>
        <p:nvGraphicFramePr>
          <p:cNvPr id="12" name="Table 8">
            <a:extLst>
              <a:ext uri="{FF2B5EF4-FFF2-40B4-BE49-F238E27FC236}">
                <a16:creationId xmlns:a16="http://schemas.microsoft.com/office/drawing/2014/main" id="{EE194DC8-1AEF-4C47-A50E-DB932A0DC8D6}"/>
              </a:ext>
            </a:extLst>
          </p:cNvPr>
          <p:cNvGraphicFramePr>
            <a:graphicFrameLocks noGrp="1"/>
          </p:cNvGraphicFramePr>
          <p:nvPr/>
        </p:nvGraphicFramePr>
        <p:xfrm>
          <a:off x="6551372" y="4871883"/>
          <a:ext cx="3532970" cy="360426"/>
        </p:xfrm>
        <a:graphic>
          <a:graphicData uri="http://schemas.openxmlformats.org/drawingml/2006/table">
            <a:tbl>
              <a:tblPr firstRow="1" bandRow="1">
                <a:tableStyleId>{2D5ABB26-0587-4C30-8999-92F81FD0307C}</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gridCol w="706594">
                  <a:extLst>
                    <a:ext uri="{9D8B030D-6E8A-4147-A177-3AD203B41FA5}">
                      <a16:colId xmlns:a16="http://schemas.microsoft.com/office/drawing/2014/main" val="399865740"/>
                    </a:ext>
                  </a:extLst>
                </a:gridCol>
                <a:gridCol w="706594">
                  <a:extLst>
                    <a:ext uri="{9D8B030D-6E8A-4147-A177-3AD203B41FA5}">
                      <a16:colId xmlns:a16="http://schemas.microsoft.com/office/drawing/2014/main" val="1234148072"/>
                    </a:ext>
                  </a:extLst>
                </a:gridCol>
                <a:gridCol w="706594">
                  <a:extLst>
                    <a:ext uri="{9D8B030D-6E8A-4147-A177-3AD203B41FA5}">
                      <a16:colId xmlns:a16="http://schemas.microsoft.com/office/drawing/2014/main" val="1304699457"/>
                    </a:ext>
                  </a:extLst>
                </a:gridCol>
              </a:tblGrid>
              <a:tr h="261626">
                <a:tc>
                  <a:txBody>
                    <a:bodyPr/>
                    <a:lstStyle/>
                    <a:p>
                      <a:pPr algn="ctr"/>
                      <a:r>
                        <a:rPr lang="en-US"/>
                        <a:t>A</a:t>
                      </a:r>
                    </a:p>
                  </a:txBody>
                  <a:tcPr/>
                </a:tc>
                <a:tc>
                  <a:txBody>
                    <a:bodyPr/>
                    <a:lstStyle/>
                    <a:p>
                      <a:pPr algn="ctr"/>
                      <a:r>
                        <a:rPr lang="en-US" b="1">
                          <a:solidFill>
                            <a:srgbClr val="FF0000"/>
                          </a:solidFill>
                        </a:rPr>
                        <a:t>B</a:t>
                      </a:r>
                    </a:p>
                  </a:txBody>
                  <a:tcPr/>
                </a:tc>
                <a:tc>
                  <a:txBody>
                    <a:bodyPr/>
                    <a:lstStyle/>
                    <a:p>
                      <a:pPr algn="ctr"/>
                      <a:r>
                        <a:rPr lang="en-US" b="1">
                          <a:solidFill>
                            <a:srgbClr val="FF0000"/>
                          </a:solidFill>
                        </a:rPr>
                        <a:t>C</a:t>
                      </a:r>
                    </a:p>
                  </a:txBody>
                  <a:tcPr/>
                </a:tc>
                <a:tc>
                  <a:txBody>
                    <a:bodyPr/>
                    <a:lstStyle/>
                    <a:p>
                      <a:pPr algn="ctr"/>
                      <a:r>
                        <a:rPr lang="en-US" b="1">
                          <a:solidFill>
                            <a:srgbClr val="FF0000"/>
                          </a:solidFill>
                        </a:rPr>
                        <a:t>D</a:t>
                      </a:r>
                    </a:p>
                  </a:txBody>
                  <a:tcPr/>
                </a:tc>
                <a:tc>
                  <a:txBody>
                    <a:bodyPr/>
                    <a:lstStyle/>
                    <a:p>
                      <a:pPr algn="ctr"/>
                      <a:r>
                        <a:rPr lang="en-US"/>
                        <a:t>E</a:t>
                      </a:r>
                    </a:p>
                  </a:txBody>
                  <a:tcPr/>
                </a:tc>
                <a:extLst>
                  <a:ext uri="{0D108BD9-81ED-4DB2-BD59-A6C34878D82A}">
                    <a16:rowId xmlns:a16="http://schemas.microsoft.com/office/drawing/2014/main" val="2891392839"/>
                  </a:ext>
                </a:extLst>
              </a:tr>
            </a:tbl>
          </a:graphicData>
        </a:graphic>
      </p:graphicFrame>
      <p:sp>
        <p:nvSpPr>
          <p:cNvPr id="3" name="TextBox 2">
            <a:extLst>
              <a:ext uri="{FF2B5EF4-FFF2-40B4-BE49-F238E27FC236}">
                <a16:creationId xmlns:a16="http://schemas.microsoft.com/office/drawing/2014/main" id="{5AF44A01-8506-4239-A1F0-ECCB9071BF0F}"/>
              </a:ext>
            </a:extLst>
          </p:cNvPr>
          <p:cNvSpPr txBox="1"/>
          <p:nvPr/>
        </p:nvSpPr>
        <p:spPr>
          <a:xfrm>
            <a:off x="4346436" y="4215213"/>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classification:</a:t>
            </a:r>
          </a:p>
        </p:txBody>
      </p:sp>
      <p:sp>
        <p:nvSpPr>
          <p:cNvPr id="14" name="TextBox 13">
            <a:extLst>
              <a:ext uri="{FF2B5EF4-FFF2-40B4-BE49-F238E27FC236}">
                <a16:creationId xmlns:a16="http://schemas.microsoft.com/office/drawing/2014/main" id="{3FE71E47-0505-4A32-9369-EF7CE948E9CB}"/>
              </a:ext>
            </a:extLst>
          </p:cNvPr>
          <p:cNvSpPr txBox="1"/>
          <p:nvPr/>
        </p:nvSpPr>
        <p:spPr>
          <a:xfrm>
            <a:off x="4346436" y="4709358"/>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label:</a:t>
            </a:r>
          </a:p>
        </p:txBody>
      </p:sp>
      <p:sp>
        <p:nvSpPr>
          <p:cNvPr id="16" name="TextBox 15">
            <a:extLst>
              <a:ext uri="{FF2B5EF4-FFF2-40B4-BE49-F238E27FC236}">
                <a16:creationId xmlns:a16="http://schemas.microsoft.com/office/drawing/2014/main" id="{5D55A95C-D235-46DF-9B8C-D2E7154EE802}"/>
              </a:ext>
            </a:extLst>
          </p:cNvPr>
          <p:cNvSpPr txBox="1"/>
          <p:nvPr/>
        </p:nvSpPr>
        <p:spPr>
          <a:xfrm>
            <a:off x="517228" y="271011"/>
            <a:ext cx="3094975"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505050"/>
                </a:solidFill>
                <a:effectLst/>
                <a:uLnTx/>
                <a:uFillTx/>
                <a:latin typeface="Segoe UI"/>
                <a:ea typeface="+mn-ea"/>
                <a:cs typeface="+mn-cs"/>
              </a:rPr>
              <a:t>Pâté</a:t>
            </a:r>
            <a:endParaRPr kumimoji="0" lang="en-US" sz="6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5043382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Transform from Multi-label to Multi-class</a:t>
            </a:r>
          </a:p>
        </p:txBody>
      </p:sp>
      <p:graphicFrame>
        <p:nvGraphicFramePr>
          <p:cNvPr id="10" name="Table 8">
            <a:extLst>
              <a:ext uri="{FF2B5EF4-FFF2-40B4-BE49-F238E27FC236}">
                <a16:creationId xmlns:a16="http://schemas.microsoft.com/office/drawing/2014/main" id="{8D9B2D33-DF9B-4BED-B051-AA54BBB468B1}"/>
              </a:ext>
            </a:extLst>
          </p:cNvPr>
          <p:cNvGraphicFramePr>
            <a:graphicFrameLocks noGrp="1"/>
          </p:cNvGraphicFramePr>
          <p:nvPr/>
        </p:nvGraphicFramePr>
        <p:xfrm>
          <a:off x="5807632" y="1236081"/>
          <a:ext cx="1413188" cy="360426"/>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27365">
                <a:tc>
                  <a:txBody>
                    <a:bodyPr/>
                    <a:lstStyle/>
                    <a:p>
                      <a:pPr algn="ctr"/>
                      <a:r>
                        <a:rPr lang="en-US"/>
                        <a:t>0</a:t>
                      </a:r>
                    </a:p>
                  </a:txBody>
                  <a:tcPr/>
                </a:tc>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graphicFrame>
        <p:nvGraphicFramePr>
          <p:cNvPr id="11" name="Table 8">
            <a:extLst>
              <a:ext uri="{FF2B5EF4-FFF2-40B4-BE49-F238E27FC236}">
                <a16:creationId xmlns:a16="http://schemas.microsoft.com/office/drawing/2014/main" id="{3C7F437F-9DA0-4F64-972C-A46E960B0616}"/>
              </a:ext>
            </a:extLst>
          </p:cNvPr>
          <p:cNvGraphicFramePr>
            <a:graphicFrameLocks noGrp="1"/>
          </p:cNvGraphicFramePr>
          <p:nvPr/>
        </p:nvGraphicFramePr>
        <p:xfrm>
          <a:off x="5807632" y="1759032"/>
          <a:ext cx="1413188" cy="360426"/>
        </p:xfrm>
        <a:graphic>
          <a:graphicData uri="http://schemas.openxmlformats.org/drawingml/2006/table">
            <a:tbl>
              <a:tblPr firstRow="1" bandRow="1">
                <a:tableStyleId>{2D5ABB26-0587-4C30-8999-92F81FD0307C}</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261626">
                <a:tc>
                  <a:txBody>
                    <a:bodyPr/>
                    <a:lstStyle/>
                    <a:p>
                      <a:pPr algn="ctr"/>
                      <a:r>
                        <a:rPr lang="en-US"/>
                        <a:t>A</a:t>
                      </a:r>
                    </a:p>
                  </a:txBody>
                  <a:tcPr/>
                </a:tc>
                <a:tc>
                  <a:txBody>
                    <a:bodyPr/>
                    <a:lstStyle/>
                    <a:p>
                      <a:pPr algn="ctr"/>
                      <a:r>
                        <a:rPr lang="en-US" b="1">
                          <a:solidFill>
                            <a:srgbClr val="FF0000"/>
                          </a:solidFill>
                        </a:rPr>
                        <a:t>B</a:t>
                      </a:r>
                    </a:p>
                  </a:txBody>
                  <a:tcPr/>
                </a:tc>
                <a:extLst>
                  <a:ext uri="{0D108BD9-81ED-4DB2-BD59-A6C34878D82A}">
                    <a16:rowId xmlns:a16="http://schemas.microsoft.com/office/drawing/2014/main" val="2891392839"/>
                  </a:ext>
                </a:extLst>
              </a:tr>
            </a:tbl>
          </a:graphicData>
        </a:graphic>
      </p:graphicFrame>
      <p:sp>
        <p:nvSpPr>
          <p:cNvPr id="12" name="TextBox 11">
            <a:extLst>
              <a:ext uri="{FF2B5EF4-FFF2-40B4-BE49-F238E27FC236}">
                <a16:creationId xmlns:a16="http://schemas.microsoft.com/office/drawing/2014/main" id="{5D9506C8-6D60-4A38-B2D4-54456FDFB855}"/>
              </a:ext>
            </a:extLst>
          </p:cNvPr>
          <p:cNvSpPr txBox="1"/>
          <p:nvPr/>
        </p:nvSpPr>
        <p:spPr>
          <a:xfrm>
            <a:off x="1785451" y="1102362"/>
            <a:ext cx="4022181"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Multi-label:</a:t>
            </a:r>
          </a:p>
        </p:txBody>
      </p:sp>
      <p:sp>
        <p:nvSpPr>
          <p:cNvPr id="13" name="TextBox 12">
            <a:extLst>
              <a:ext uri="{FF2B5EF4-FFF2-40B4-BE49-F238E27FC236}">
                <a16:creationId xmlns:a16="http://schemas.microsoft.com/office/drawing/2014/main" id="{DFCF9743-7771-43FA-A05F-41AA9B2D1388}"/>
              </a:ext>
            </a:extLst>
          </p:cNvPr>
          <p:cNvSpPr txBox="1"/>
          <p:nvPr/>
        </p:nvSpPr>
        <p:spPr>
          <a:xfrm>
            <a:off x="3602696" y="1596507"/>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label:</a:t>
            </a:r>
          </a:p>
        </p:txBody>
      </p:sp>
      <p:graphicFrame>
        <p:nvGraphicFramePr>
          <p:cNvPr id="14" name="Table 8">
            <a:extLst>
              <a:ext uri="{FF2B5EF4-FFF2-40B4-BE49-F238E27FC236}">
                <a16:creationId xmlns:a16="http://schemas.microsoft.com/office/drawing/2014/main" id="{029AB6E8-ADBC-412B-8AD8-D9BFA359CF8F}"/>
              </a:ext>
            </a:extLst>
          </p:cNvPr>
          <p:cNvGraphicFramePr>
            <a:graphicFrameLocks noGrp="1"/>
          </p:cNvGraphicFramePr>
          <p:nvPr/>
        </p:nvGraphicFramePr>
        <p:xfrm>
          <a:off x="2944457" y="3839852"/>
          <a:ext cx="1413188" cy="360426"/>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27365">
                <a:tc>
                  <a:txBody>
                    <a:bodyPr/>
                    <a:lstStyle/>
                    <a:p>
                      <a:pPr algn="ctr"/>
                      <a:r>
                        <a:rPr lang="en-US">
                          <a:solidFill>
                            <a:schemeClr val="tx1">
                              <a:lumMod val="50000"/>
                            </a:schemeClr>
                          </a:solidFill>
                        </a:rPr>
                        <a:t>0</a:t>
                      </a:r>
                    </a:p>
                  </a:txBody>
                  <a:tcPr/>
                </a:tc>
                <a:tc>
                  <a:txBody>
                    <a:bodyPr/>
                    <a:lstStyle/>
                    <a:p>
                      <a:pPr algn="ctr"/>
                      <a:r>
                        <a:rPr lang="en-US" b="0">
                          <a:solidFill>
                            <a:schemeClr val="tx1">
                              <a:lumMod val="50000"/>
                            </a:schemeClr>
                          </a:solidFill>
                        </a:rPr>
                        <a:t>0</a:t>
                      </a:r>
                    </a:p>
                  </a:txBody>
                  <a:tcPr/>
                </a:tc>
                <a:extLst>
                  <a:ext uri="{0D108BD9-81ED-4DB2-BD59-A6C34878D82A}">
                    <a16:rowId xmlns:a16="http://schemas.microsoft.com/office/drawing/2014/main" val="2891392839"/>
                  </a:ext>
                </a:extLst>
              </a:tr>
            </a:tbl>
          </a:graphicData>
        </a:graphic>
      </p:graphicFrame>
      <p:graphicFrame>
        <p:nvGraphicFramePr>
          <p:cNvPr id="15" name="Table 8">
            <a:extLst>
              <a:ext uri="{FF2B5EF4-FFF2-40B4-BE49-F238E27FC236}">
                <a16:creationId xmlns:a16="http://schemas.microsoft.com/office/drawing/2014/main" id="{EF46D6A6-A606-4EC2-A4BB-40ADE90CF654}"/>
              </a:ext>
            </a:extLst>
          </p:cNvPr>
          <p:cNvGraphicFramePr>
            <a:graphicFrameLocks noGrp="1"/>
          </p:cNvGraphicFramePr>
          <p:nvPr/>
        </p:nvGraphicFramePr>
        <p:xfrm>
          <a:off x="5101038" y="3839852"/>
          <a:ext cx="1413188" cy="360426"/>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27365">
                <a:tc>
                  <a:txBody>
                    <a:bodyPr/>
                    <a:lstStyle/>
                    <a:p>
                      <a:pPr algn="ctr"/>
                      <a:r>
                        <a:rPr lang="en-US">
                          <a:solidFill>
                            <a:schemeClr val="tx1">
                              <a:lumMod val="50000"/>
                            </a:schemeClr>
                          </a:solidFill>
                        </a:rPr>
                        <a:t>0</a:t>
                      </a:r>
                    </a:p>
                  </a:txBody>
                  <a:tcPr/>
                </a:tc>
                <a:tc>
                  <a:txBody>
                    <a:bodyPr/>
                    <a:lstStyle/>
                    <a:p>
                      <a:pPr algn="ctr"/>
                      <a:r>
                        <a:rPr lang="en-US" b="0">
                          <a:solidFill>
                            <a:schemeClr val="tx1">
                              <a:lumMod val="50000"/>
                            </a:schemeClr>
                          </a:solidFill>
                        </a:rPr>
                        <a:t>1</a:t>
                      </a:r>
                    </a:p>
                  </a:txBody>
                  <a:tcPr/>
                </a:tc>
                <a:extLst>
                  <a:ext uri="{0D108BD9-81ED-4DB2-BD59-A6C34878D82A}">
                    <a16:rowId xmlns:a16="http://schemas.microsoft.com/office/drawing/2014/main" val="2891392839"/>
                  </a:ext>
                </a:extLst>
              </a:tr>
            </a:tbl>
          </a:graphicData>
        </a:graphic>
      </p:graphicFrame>
      <p:graphicFrame>
        <p:nvGraphicFramePr>
          <p:cNvPr id="16" name="Table 8">
            <a:extLst>
              <a:ext uri="{FF2B5EF4-FFF2-40B4-BE49-F238E27FC236}">
                <a16:creationId xmlns:a16="http://schemas.microsoft.com/office/drawing/2014/main" id="{9D3A1523-544D-47CB-8CBA-98CF0DA2378D}"/>
              </a:ext>
            </a:extLst>
          </p:cNvPr>
          <p:cNvGraphicFramePr>
            <a:graphicFrameLocks noGrp="1"/>
          </p:cNvGraphicFramePr>
          <p:nvPr/>
        </p:nvGraphicFramePr>
        <p:xfrm>
          <a:off x="7254378" y="3839852"/>
          <a:ext cx="1413188" cy="360426"/>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27365">
                <a:tc>
                  <a:txBody>
                    <a:bodyPr/>
                    <a:lstStyle/>
                    <a:p>
                      <a:pPr algn="ctr"/>
                      <a:r>
                        <a:rPr lang="en-US">
                          <a:solidFill>
                            <a:schemeClr val="tx1">
                              <a:lumMod val="50000"/>
                            </a:schemeClr>
                          </a:solidFill>
                        </a:rPr>
                        <a:t>1</a:t>
                      </a:r>
                    </a:p>
                  </a:txBody>
                  <a:tcPr/>
                </a:tc>
                <a:tc>
                  <a:txBody>
                    <a:bodyPr/>
                    <a:lstStyle/>
                    <a:p>
                      <a:pPr algn="ctr"/>
                      <a:r>
                        <a:rPr lang="en-US" b="0">
                          <a:solidFill>
                            <a:schemeClr val="tx1">
                              <a:lumMod val="50000"/>
                            </a:schemeClr>
                          </a:solidFill>
                        </a:rPr>
                        <a:t>0</a:t>
                      </a:r>
                    </a:p>
                  </a:txBody>
                  <a:tcPr/>
                </a:tc>
                <a:extLst>
                  <a:ext uri="{0D108BD9-81ED-4DB2-BD59-A6C34878D82A}">
                    <a16:rowId xmlns:a16="http://schemas.microsoft.com/office/drawing/2014/main" val="2891392839"/>
                  </a:ext>
                </a:extLst>
              </a:tr>
            </a:tbl>
          </a:graphicData>
        </a:graphic>
      </p:graphicFrame>
      <p:graphicFrame>
        <p:nvGraphicFramePr>
          <p:cNvPr id="17" name="Table 8">
            <a:extLst>
              <a:ext uri="{FF2B5EF4-FFF2-40B4-BE49-F238E27FC236}">
                <a16:creationId xmlns:a16="http://schemas.microsoft.com/office/drawing/2014/main" id="{DA0E7451-5853-4AEF-8038-BF2EE13CBAD3}"/>
              </a:ext>
            </a:extLst>
          </p:cNvPr>
          <p:cNvGraphicFramePr>
            <a:graphicFrameLocks noGrp="1"/>
          </p:cNvGraphicFramePr>
          <p:nvPr/>
        </p:nvGraphicFramePr>
        <p:xfrm>
          <a:off x="9407718" y="3839852"/>
          <a:ext cx="1413188" cy="360426"/>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27365">
                <a:tc>
                  <a:txBody>
                    <a:bodyPr/>
                    <a:lstStyle/>
                    <a:p>
                      <a:pPr algn="ctr"/>
                      <a:r>
                        <a:rPr lang="en-US">
                          <a:solidFill>
                            <a:schemeClr val="tx1">
                              <a:lumMod val="50000"/>
                            </a:schemeClr>
                          </a:solidFill>
                        </a:rPr>
                        <a:t>1</a:t>
                      </a:r>
                    </a:p>
                  </a:txBody>
                  <a:tcPr/>
                </a:tc>
                <a:tc>
                  <a:txBody>
                    <a:bodyPr/>
                    <a:lstStyle/>
                    <a:p>
                      <a:pPr algn="ctr"/>
                      <a:r>
                        <a:rPr lang="en-US" b="0">
                          <a:solidFill>
                            <a:schemeClr val="tx1">
                              <a:lumMod val="50000"/>
                            </a:schemeClr>
                          </a:solidFill>
                        </a:rPr>
                        <a:t>1</a:t>
                      </a:r>
                    </a:p>
                  </a:txBody>
                  <a:tcPr/>
                </a:tc>
                <a:extLst>
                  <a:ext uri="{0D108BD9-81ED-4DB2-BD59-A6C34878D82A}">
                    <a16:rowId xmlns:a16="http://schemas.microsoft.com/office/drawing/2014/main" val="2891392839"/>
                  </a:ext>
                </a:extLst>
              </a:tr>
            </a:tbl>
          </a:graphicData>
        </a:graphic>
      </p:graphicFrame>
      <p:sp>
        <p:nvSpPr>
          <p:cNvPr id="18" name="TextBox 17">
            <a:extLst>
              <a:ext uri="{FF2B5EF4-FFF2-40B4-BE49-F238E27FC236}">
                <a16:creationId xmlns:a16="http://schemas.microsoft.com/office/drawing/2014/main" id="{0B4B77CB-B41D-4096-B83F-A1ECA8038A80}"/>
              </a:ext>
            </a:extLst>
          </p:cNvPr>
          <p:cNvSpPr txBox="1"/>
          <p:nvPr/>
        </p:nvSpPr>
        <p:spPr>
          <a:xfrm>
            <a:off x="1044319" y="3706133"/>
            <a:ext cx="1900138"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Multi-class:</a:t>
            </a:r>
          </a:p>
        </p:txBody>
      </p:sp>
      <p:sp>
        <p:nvSpPr>
          <p:cNvPr id="5" name="Arrow: Right 4">
            <a:extLst>
              <a:ext uri="{FF2B5EF4-FFF2-40B4-BE49-F238E27FC236}">
                <a16:creationId xmlns:a16="http://schemas.microsoft.com/office/drawing/2014/main" id="{E3B1115A-A55D-49A6-A978-7165301F23F5}"/>
              </a:ext>
            </a:extLst>
          </p:cNvPr>
          <p:cNvSpPr/>
          <p:nvPr/>
        </p:nvSpPr>
        <p:spPr bwMode="auto">
          <a:xfrm rot="5400000">
            <a:off x="6182353" y="2464341"/>
            <a:ext cx="752273" cy="920885"/>
          </a:xfrm>
          <a:prstGeom prst="rightArrow">
            <a:avLst/>
          </a:prstGeom>
          <a:no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DA90BB0E-0B88-40D9-A4FA-245B733CAC05}"/>
              </a:ext>
            </a:extLst>
          </p:cNvPr>
          <p:cNvSpPr txBox="1"/>
          <p:nvPr/>
        </p:nvSpPr>
        <p:spPr>
          <a:xfrm>
            <a:off x="1785451" y="4350963"/>
            <a:ext cx="115900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class:</a:t>
            </a:r>
          </a:p>
        </p:txBody>
      </p:sp>
      <p:sp>
        <p:nvSpPr>
          <p:cNvPr id="20" name="TextBox 19">
            <a:extLst>
              <a:ext uri="{FF2B5EF4-FFF2-40B4-BE49-F238E27FC236}">
                <a16:creationId xmlns:a16="http://schemas.microsoft.com/office/drawing/2014/main" id="{71A5B17F-5CFD-4DF6-B672-F66695DD96DE}"/>
              </a:ext>
            </a:extLst>
          </p:cNvPr>
          <p:cNvSpPr txBox="1"/>
          <p:nvPr/>
        </p:nvSpPr>
        <p:spPr>
          <a:xfrm>
            <a:off x="3385477" y="4333997"/>
            <a:ext cx="531148"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0</a:t>
            </a:r>
          </a:p>
        </p:txBody>
      </p:sp>
      <p:sp>
        <p:nvSpPr>
          <p:cNvPr id="21" name="TextBox 20">
            <a:extLst>
              <a:ext uri="{FF2B5EF4-FFF2-40B4-BE49-F238E27FC236}">
                <a16:creationId xmlns:a16="http://schemas.microsoft.com/office/drawing/2014/main" id="{B804DBF9-4223-4EE1-B114-DF8933B3D906}"/>
              </a:ext>
            </a:extLst>
          </p:cNvPr>
          <p:cNvSpPr txBox="1"/>
          <p:nvPr/>
        </p:nvSpPr>
        <p:spPr>
          <a:xfrm>
            <a:off x="5542058" y="4333997"/>
            <a:ext cx="531148"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a:t>
            </a:r>
          </a:p>
        </p:txBody>
      </p:sp>
      <p:sp>
        <p:nvSpPr>
          <p:cNvPr id="22" name="TextBox 21">
            <a:extLst>
              <a:ext uri="{FF2B5EF4-FFF2-40B4-BE49-F238E27FC236}">
                <a16:creationId xmlns:a16="http://schemas.microsoft.com/office/drawing/2014/main" id="{BAFFD5B7-C0EF-4FD3-AA07-CA015ABA2FAA}"/>
              </a:ext>
            </a:extLst>
          </p:cNvPr>
          <p:cNvSpPr txBox="1"/>
          <p:nvPr/>
        </p:nvSpPr>
        <p:spPr>
          <a:xfrm>
            <a:off x="7698639" y="4333997"/>
            <a:ext cx="531148"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2</a:t>
            </a:r>
          </a:p>
        </p:txBody>
      </p:sp>
      <p:sp>
        <p:nvSpPr>
          <p:cNvPr id="23" name="TextBox 22">
            <a:extLst>
              <a:ext uri="{FF2B5EF4-FFF2-40B4-BE49-F238E27FC236}">
                <a16:creationId xmlns:a16="http://schemas.microsoft.com/office/drawing/2014/main" id="{694C5031-D64E-423B-BABD-EDE6F30E46CD}"/>
              </a:ext>
            </a:extLst>
          </p:cNvPr>
          <p:cNvSpPr txBox="1"/>
          <p:nvPr/>
        </p:nvSpPr>
        <p:spPr>
          <a:xfrm>
            <a:off x="9848738" y="4424686"/>
            <a:ext cx="531148"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Tree>
    <p:extLst>
      <p:ext uri="{BB962C8B-B14F-4D97-AF65-F5344CB8AC3E}">
        <p14:creationId xmlns:p14="http://schemas.microsoft.com/office/powerpoint/2010/main" val="184427289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Transform from Multi-label to Multi-class</a:t>
            </a:r>
          </a:p>
        </p:txBody>
      </p:sp>
      <p:graphicFrame>
        <p:nvGraphicFramePr>
          <p:cNvPr id="10" name="Table 8">
            <a:extLst>
              <a:ext uri="{FF2B5EF4-FFF2-40B4-BE49-F238E27FC236}">
                <a16:creationId xmlns:a16="http://schemas.microsoft.com/office/drawing/2014/main" id="{8D9B2D33-DF9B-4BED-B051-AA54BBB468B1}"/>
              </a:ext>
            </a:extLst>
          </p:cNvPr>
          <p:cNvGraphicFramePr>
            <a:graphicFrameLocks noGrp="1"/>
          </p:cNvGraphicFramePr>
          <p:nvPr/>
        </p:nvGraphicFramePr>
        <p:xfrm>
          <a:off x="5807632" y="1236081"/>
          <a:ext cx="1413188" cy="360426"/>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27365">
                <a:tc>
                  <a:txBody>
                    <a:bodyPr/>
                    <a:lstStyle/>
                    <a:p>
                      <a:pPr algn="ctr"/>
                      <a:r>
                        <a:rPr lang="en-US"/>
                        <a:t>0</a:t>
                      </a:r>
                    </a:p>
                  </a:txBody>
                  <a:tcPr/>
                </a:tc>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graphicFrame>
        <p:nvGraphicFramePr>
          <p:cNvPr id="11" name="Table 8">
            <a:extLst>
              <a:ext uri="{FF2B5EF4-FFF2-40B4-BE49-F238E27FC236}">
                <a16:creationId xmlns:a16="http://schemas.microsoft.com/office/drawing/2014/main" id="{3C7F437F-9DA0-4F64-972C-A46E960B0616}"/>
              </a:ext>
            </a:extLst>
          </p:cNvPr>
          <p:cNvGraphicFramePr>
            <a:graphicFrameLocks noGrp="1"/>
          </p:cNvGraphicFramePr>
          <p:nvPr/>
        </p:nvGraphicFramePr>
        <p:xfrm>
          <a:off x="5807632" y="1759032"/>
          <a:ext cx="1413188" cy="360426"/>
        </p:xfrm>
        <a:graphic>
          <a:graphicData uri="http://schemas.openxmlformats.org/drawingml/2006/table">
            <a:tbl>
              <a:tblPr firstRow="1" bandRow="1">
                <a:tableStyleId>{2D5ABB26-0587-4C30-8999-92F81FD0307C}</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261626">
                <a:tc>
                  <a:txBody>
                    <a:bodyPr/>
                    <a:lstStyle/>
                    <a:p>
                      <a:pPr algn="ctr"/>
                      <a:r>
                        <a:rPr lang="en-US"/>
                        <a:t>A</a:t>
                      </a:r>
                    </a:p>
                  </a:txBody>
                  <a:tcPr/>
                </a:tc>
                <a:tc>
                  <a:txBody>
                    <a:bodyPr/>
                    <a:lstStyle/>
                    <a:p>
                      <a:pPr algn="ctr"/>
                      <a:r>
                        <a:rPr lang="en-US" b="1">
                          <a:solidFill>
                            <a:srgbClr val="FF0000"/>
                          </a:solidFill>
                        </a:rPr>
                        <a:t>B</a:t>
                      </a:r>
                    </a:p>
                  </a:txBody>
                  <a:tcPr/>
                </a:tc>
                <a:extLst>
                  <a:ext uri="{0D108BD9-81ED-4DB2-BD59-A6C34878D82A}">
                    <a16:rowId xmlns:a16="http://schemas.microsoft.com/office/drawing/2014/main" val="2891392839"/>
                  </a:ext>
                </a:extLst>
              </a:tr>
            </a:tbl>
          </a:graphicData>
        </a:graphic>
      </p:graphicFrame>
      <p:sp>
        <p:nvSpPr>
          <p:cNvPr id="12" name="TextBox 11">
            <a:extLst>
              <a:ext uri="{FF2B5EF4-FFF2-40B4-BE49-F238E27FC236}">
                <a16:creationId xmlns:a16="http://schemas.microsoft.com/office/drawing/2014/main" id="{5D9506C8-6D60-4A38-B2D4-54456FDFB855}"/>
              </a:ext>
            </a:extLst>
          </p:cNvPr>
          <p:cNvSpPr txBox="1"/>
          <p:nvPr/>
        </p:nvSpPr>
        <p:spPr>
          <a:xfrm>
            <a:off x="1785451" y="1102362"/>
            <a:ext cx="4022181"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Multi-label:</a:t>
            </a:r>
          </a:p>
        </p:txBody>
      </p:sp>
      <p:sp>
        <p:nvSpPr>
          <p:cNvPr id="13" name="TextBox 12">
            <a:extLst>
              <a:ext uri="{FF2B5EF4-FFF2-40B4-BE49-F238E27FC236}">
                <a16:creationId xmlns:a16="http://schemas.microsoft.com/office/drawing/2014/main" id="{DFCF9743-7771-43FA-A05F-41AA9B2D1388}"/>
              </a:ext>
            </a:extLst>
          </p:cNvPr>
          <p:cNvSpPr txBox="1"/>
          <p:nvPr/>
        </p:nvSpPr>
        <p:spPr>
          <a:xfrm>
            <a:off x="3602696" y="1596507"/>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label:</a:t>
            </a:r>
          </a:p>
        </p:txBody>
      </p:sp>
      <p:graphicFrame>
        <p:nvGraphicFramePr>
          <p:cNvPr id="14" name="Table 8">
            <a:extLst>
              <a:ext uri="{FF2B5EF4-FFF2-40B4-BE49-F238E27FC236}">
                <a16:creationId xmlns:a16="http://schemas.microsoft.com/office/drawing/2014/main" id="{029AB6E8-ADBC-412B-8AD8-D9BFA359CF8F}"/>
              </a:ext>
            </a:extLst>
          </p:cNvPr>
          <p:cNvGraphicFramePr>
            <a:graphicFrameLocks noGrp="1"/>
          </p:cNvGraphicFramePr>
          <p:nvPr/>
        </p:nvGraphicFramePr>
        <p:xfrm>
          <a:off x="2944457" y="3839852"/>
          <a:ext cx="1413188" cy="360426"/>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27365">
                <a:tc>
                  <a:txBody>
                    <a:bodyPr/>
                    <a:lstStyle/>
                    <a:p>
                      <a:pPr algn="ctr"/>
                      <a:r>
                        <a:rPr lang="en-US">
                          <a:solidFill>
                            <a:schemeClr val="tx1">
                              <a:lumMod val="50000"/>
                            </a:schemeClr>
                          </a:solidFill>
                        </a:rPr>
                        <a:t>0</a:t>
                      </a:r>
                    </a:p>
                  </a:txBody>
                  <a:tcPr/>
                </a:tc>
                <a:tc>
                  <a:txBody>
                    <a:bodyPr/>
                    <a:lstStyle/>
                    <a:p>
                      <a:pPr algn="ctr"/>
                      <a:r>
                        <a:rPr lang="en-US" b="0">
                          <a:solidFill>
                            <a:schemeClr val="tx1">
                              <a:lumMod val="50000"/>
                            </a:schemeClr>
                          </a:solidFill>
                        </a:rPr>
                        <a:t>0</a:t>
                      </a:r>
                    </a:p>
                  </a:txBody>
                  <a:tcPr/>
                </a:tc>
                <a:extLst>
                  <a:ext uri="{0D108BD9-81ED-4DB2-BD59-A6C34878D82A}">
                    <a16:rowId xmlns:a16="http://schemas.microsoft.com/office/drawing/2014/main" val="2891392839"/>
                  </a:ext>
                </a:extLst>
              </a:tr>
            </a:tbl>
          </a:graphicData>
        </a:graphic>
      </p:graphicFrame>
      <p:graphicFrame>
        <p:nvGraphicFramePr>
          <p:cNvPr id="15" name="Table 8">
            <a:extLst>
              <a:ext uri="{FF2B5EF4-FFF2-40B4-BE49-F238E27FC236}">
                <a16:creationId xmlns:a16="http://schemas.microsoft.com/office/drawing/2014/main" id="{EF46D6A6-A606-4EC2-A4BB-40ADE90CF654}"/>
              </a:ext>
            </a:extLst>
          </p:cNvPr>
          <p:cNvGraphicFramePr>
            <a:graphicFrameLocks noGrp="1"/>
          </p:cNvGraphicFramePr>
          <p:nvPr/>
        </p:nvGraphicFramePr>
        <p:xfrm>
          <a:off x="5101038" y="3839852"/>
          <a:ext cx="1413188" cy="360426"/>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27365">
                <a:tc>
                  <a:txBody>
                    <a:bodyPr/>
                    <a:lstStyle/>
                    <a:p>
                      <a:pPr algn="ctr"/>
                      <a:r>
                        <a:rPr lang="en-US">
                          <a:solidFill>
                            <a:schemeClr val="tx1">
                              <a:lumMod val="50000"/>
                            </a:schemeClr>
                          </a:solidFill>
                        </a:rPr>
                        <a:t>0</a:t>
                      </a:r>
                    </a:p>
                  </a:txBody>
                  <a:tcPr/>
                </a:tc>
                <a:tc>
                  <a:txBody>
                    <a:bodyPr/>
                    <a:lstStyle/>
                    <a:p>
                      <a:pPr algn="ctr"/>
                      <a:r>
                        <a:rPr lang="en-US" b="0">
                          <a:solidFill>
                            <a:schemeClr val="tx1">
                              <a:lumMod val="50000"/>
                            </a:schemeClr>
                          </a:solidFill>
                        </a:rPr>
                        <a:t>1</a:t>
                      </a:r>
                    </a:p>
                  </a:txBody>
                  <a:tcPr/>
                </a:tc>
                <a:extLst>
                  <a:ext uri="{0D108BD9-81ED-4DB2-BD59-A6C34878D82A}">
                    <a16:rowId xmlns:a16="http://schemas.microsoft.com/office/drawing/2014/main" val="2891392839"/>
                  </a:ext>
                </a:extLst>
              </a:tr>
            </a:tbl>
          </a:graphicData>
        </a:graphic>
      </p:graphicFrame>
      <p:graphicFrame>
        <p:nvGraphicFramePr>
          <p:cNvPr id="16" name="Table 8">
            <a:extLst>
              <a:ext uri="{FF2B5EF4-FFF2-40B4-BE49-F238E27FC236}">
                <a16:creationId xmlns:a16="http://schemas.microsoft.com/office/drawing/2014/main" id="{9D3A1523-544D-47CB-8CBA-98CF0DA2378D}"/>
              </a:ext>
            </a:extLst>
          </p:cNvPr>
          <p:cNvGraphicFramePr>
            <a:graphicFrameLocks noGrp="1"/>
          </p:cNvGraphicFramePr>
          <p:nvPr/>
        </p:nvGraphicFramePr>
        <p:xfrm>
          <a:off x="7254378" y="3839852"/>
          <a:ext cx="1413188" cy="360426"/>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27365">
                <a:tc>
                  <a:txBody>
                    <a:bodyPr/>
                    <a:lstStyle/>
                    <a:p>
                      <a:pPr algn="ctr"/>
                      <a:r>
                        <a:rPr lang="en-US">
                          <a:solidFill>
                            <a:schemeClr val="tx1">
                              <a:lumMod val="50000"/>
                            </a:schemeClr>
                          </a:solidFill>
                        </a:rPr>
                        <a:t>1</a:t>
                      </a:r>
                    </a:p>
                  </a:txBody>
                  <a:tcPr/>
                </a:tc>
                <a:tc>
                  <a:txBody>
                    <a:bodyPr/>
                    <a:lstStyle/>
                    <a:p>
                      <a:pPr algn="ctr"/>
                      <a:r>
                        <a:rPr lang="en-US" b="0">
                          <a:solidFill>
                            <a:schemeClr val="tx1">
                              <a:lumMod val="50000"/>
                            </a:schemeClr>
                          </a:solidFill>
                        </a:rPr>
                        <a:t>0</a:t>
                      </a:r>
                    </a:p>
                  </a:txBody>
                  <a:tcPr/>
                </a:tc>
                <a:extLst>
                  <a:ext uri="{0D108BD9-81ED-4DB2-BD59-A6C34878D82A}">
                    <a16:rowId xmlns:a16="http://schemas.microsoft.com/office/drawing/2014/main" val="2891392839"/>
                  </a:ext>
                </a:extLst>
              </a:tr>
            </a:tbl>
          </a:graphicData>
        </a:graphic>
      </p:graphicFrame>
      <p:graphicFrame>
        <p:nvGraphicFramePr>
          <p:cNvPr id="17" name="Table 8">
            <a:extLst>
              <a:ext uri="{FF2B5EF4-FFF2-40B4-BE49-F238E27FC236}">
                <a16:creationId xmlns:a16="http://schemas.microsoft.com/office/drawing/2014/main" id="{DA0E7451-5853-4AEF-8038-BF2EE13CBAD3}"/>
              </a:ext>
            </a:extLst>
          </p:cNvPr>
          <p:cNvGraphicFramePr>
            <a:graphicFrameLocks noGrp="1"/>
          </p:cNvGraphicFramePr>
          <p:nvPr/>
        </p:nvGraphicFramePr>
        <p:xfrm>
          <a:off x="9407718" y="3839852"/>
          <a:ext cx="1413188" cy="360426"/>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27365">
                <a:tc>
                  <a:txBody>
                    <a:bodyPr/>
                    <a:lstStyle/>
                    <a:p>
                      <a:pPr algn="ctr"/>
                      <a:r>
                        <a:rPr lang="en-US">
                          <a:solidFill>
                            <a:schemeClr val="tx1">
                              <a:lumMod val="50000"/>
                            </a:schemeClr>
                          </a:solidFill>
                        </a:rPr>
                        <a:t>1</a:t>
                      </a:r>
                    </a:p>
                  </a:txBody>
                  <a:tcPr/>
                </a:tc>
                <a:tc>
                  <a:txBody>
                    <a:bodyPr/>
                    <a:lstStyle/>
                    <a:p>
                      <a:pPr algn="ctr"/>
                      <a:r>
                        <a:rPr lang="en-US" b="0">
                          <a:solidFill>
                            <a:schemeClr val="tx1">
                              <a:lumMod val="50000"/>
                            </a:schemeClr>
                          </a:solidFill>
                        </a:rPr>
                        <a:t>1</a:t>
                      </a:r>
                    </a:p>
                  </a:txBody>
                  <a:tcPr/>
                </a:tc>
                <a:extLst>
                  <a:ext uri="{0D108BD9-81ED-4DB2-BD59-A6C34878D82A}">
                    <a16:rowId xmlns:a16="http://schemas.microsoft.com/office/drawing/2014/main" val="2891392839"/>
                  </a:ext>
                </a:extLst>
              </a:tr>
            </a:tbl>
          </a:graphicData>
        </a:graphic>
      </p:graphicFrame>
      <p:sp>
        <p:nvSpPr>
          <p:cNvPr id="18" name="TextBox 17">
            <a:extLst>
              <a:ext uri="{FF2B5EF4-FFF2-40B4-BE49-F238E27FC236}">
                <a16:creationId xmlns:a16="http://schemas.microsoft.com/office/drawing/2014/main" id="{0B4B77CB-B41D-4096-B83F-A1ECA8038A80}"/>
              </a:ext>
            </a:extLst>
          </p:cNvPr>
          <p:cNvSpPr txBox="1"/>
          <p:nvPr/>
        </p:nvSpPr>
        <p:spPr>
          <a:xfrm>
            <a:off x="1044319" y="3706133"/>
            <a:ext cx="1900138"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Multi-class:</a:t>
            </a:r>
          </a:p>
        </p:txBody>
      </p:sp>
      <p:sp>
        <p:nvSpPr>
          <p:cNvPr id="5" name="Arrow: Right 4">
            <a:extLst>
              <a:ext uri="{FF2B5EF4-FFF2-40B4-BE49-F238E27FC236}">
                <a16:creationId xmlns:a16="http://schemas.microsoft.com/office/drawing/2014/main" id="{E3B1115A-A55D-49A6-A978-7165301F23F5}"/>
              </a:ext>
            </a:extLst>
          </p:cNvPr>
          <p:cNvSpPr/>
          <p:nvPr/>
        </p:nvSpPr>
        <p:spPr bwMode="auto">
          <a:xfrm rot="5400000">
            <a:off x="6182353" y="2464341"/>
            <a:ext cx="752273" cy="920885"/>
          </a:xfrm>
          <a:prstGeom prst="rightArrow">
            <a:avLst/>
          </a:prstGeom>
          <a:no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DA90BB0E-0B88-40D9-A4FA-245B733CAC05}"/>
              </a:ext>
            </a:extLst>
          </p:cNvPr>
          <p:cNvSpPr txBox="1"/>
          <p:nvPr/>
        </p:nvSpPr>
        <p:spPr>
          <a:xfrm>
            <a:off x="1785451" y="4350963"/>
            <a:ext cx="115900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class:</a:t>
            </a:r>
          </a:p>
        </p:txBody>
      </p:sp>
      <p:sp>
        <p:nvSpPr>
          <p:cNvPr id="20" name="TextBox 19">
            <a:extLst>
              <a:ext uri="{FF2B5EF4-FFF2-40B4-BE49-F238E27FC236}">
                <a16:creationId xmlns:a16="http://schemas.microsoft.com/office/drawing/2014/main" id="{71A5B17F-5CFD-4DF6-B672-F66695DD96DE}"/>
              </a:ext>
            </a:extLst>
          </p:cNvPr>
          <p:cNvSpPr txBox="1"/>
          <p:nvPr/>
        </p:nvSpPr>
        <p:spPr>
          <a:xfrm>
            <a:off x="3385477" y="4333997"/>
            <a:ext cx="531148"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0</a:t>
            </a:r>
          </a:p>
        </p:txBody>
      </p:sp>
      <p:sp>
        <p:nvSpPr>
          <p:cNvPr id="21" name="TextBox 20">
            <a:extLst>
              <a:ext uri="{FF2B5EF4-FFF2-40B4-BE49-F238E27FC236}">
                <a16:creationId xmlns:a16="http://schemas.microsoft.com/office/drawing/2014/main" id="{B804DBF9-4223-4EE1-B114-DF8933B3D906}"/>
              </a:ext>
            </a:extLst>
          </p:cNvPr>
          <p:cNvSpPr txBox="1"/>
          <p:nvPr/>
        </p:nvSpPr>
        <p:spPr>
          <a:xfrm>
            <a:off x="5542058" y="4333997"/>
            <a:ext cx="531148"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a:t>
            </a:r>
          </a:p>
        </p:txBody>
      </p:sp>
      <p:sp>
        <p:nvSpPr>
          <p:cNvPr id="22" name="TextBox 21">
            <a:extLst>
              <a:ext uri="{FF2B5EF4-FFF2-40B4-BE49-F238E27FC236}">
                <a16:creationId xmlns:a16="http://schemas.microsoft.com/office/drawing/2014/main" id="{BAFFD5B7-C0EF-4FD3-AA07-CA015ABA2FAA}"/>
              </a:ext>
            </a:extLst>
          </p:cNvPr>
          <p:cNvSpPr txBox="1"/>
          <p:nvPr/>
        </p:nvSpPr>
        <p:spPr>
          <a:xfrm>
            <a:off x="7698639" y="4333997"/>
            <a:ext cx="531148"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2</a:t>
            </a:r>
          </a:p>
        </p:txBody>
      </p:sp>
      <p:sp>
        <p:nvSpPr>
          <p:cNvPr id="23" name="TextBox 22">
            <a:extLst>
              <a:ext uri="{FF2B5EF4-FFF2-40B4-BE49-F238E27FC236}">
                <a16:creationId xmlns:a16="http://schemas.microsoft.com/office/drawing/2014/main" id="{694C5031-D64E-423B-BABD-EDE6F30E46CD}"/>
              </a:ext>
            </a:extLst>
          </p:cNvPr>
          <p:cNvSpPr txBox="1"/>
          <p:nvPr/>
        </p:nvSpPr>
        <p:spPr>
          <a:xfrm>
            <a:off x="9848738" y="4424686"/>
            <a:ext cx="531148"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26B6AEB-560F-4C91-8A6A-262D5967FDC2}"/>
                  </a:ext>
                </a:extLst>
              </p:cNvPr>
              <p:cNvSpPr txBox="1"/>
              <p:nvPr/>
            </p:nvSpPr>
            <p:spPr>
              <a:xfrm>
                <a:off x="1840777" y="5446427"/>
                <a:ext cx="9435423" cy="7386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CelebA dataset with 40 labels </a:t>
                </a:r>
                <a:r>
                  <a:rPr kumimoji="0" lang="en-US" sz="3200" b="0" i="0" u="none" strike="noStrike" kern="1200" cap="none" spc="0" normalizeH="0" baseline="0" noProof="0">
                    <a:ln>
                      <a:noFill/>
                    </a:ln>
                    <a:solidFill>
                      <a:srgbClr val="FF0000"/>
                    </a:solidFill>
                    <a:effectLst/>
                    <a:uLnTx/>
                    <a:uFillTx/>
                    <a:latin typeface="Segoe UI"/>
                    <a:ea typeface="+mn-ea"/>
                    <a:cs typeface="+mn-cs"/>
                  </a:rPr>
                  <a:t>requires </a:t>
                </a:r>
                <a14:m>
                  <m:oMath xmlns:m="http://schemas.openxmlformats.org/officeDocument/2006/math">
                    <m:sSup>
                      <m:sSupPr>
                        <m:ctrlPr>
                          <a:rPr kumimoji="0" lang="en-US" sz="3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2</m:t>
                        </m:r>
                      </m:e>
                      <m:sup>
                        <m:r>
                          <a:rPr kumimoji="0" lang="en-US" sz="3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40</m:t>
                        </m:r>
                      </m:sup>
                    </m:sSup>
                  </m:oMath>
                </a14:m>
                <a:r>
                  <a:rPr kumimoji="0" lang="en-US" sz="3200" b="0" i="0" u="none" strike="noStrike" kern="1200" cap="none" spc="0" normalizeH="0" baseline="0" noProof="0">
                    <a:ln>
                      <a:noFill/>
                    </a:ln>
                    <a:solidFill>
                      <a:srgbClr val="FF0000"/>
                    </a:solidFill>
                    <a:effectLst/>
                    <a:uLnTx/>
                    <a:uFillTx/>
                    <a:latin typeface="Segoe UI"/>
                    <a:ea typeface="+mn-ea"/>
                    <a:cs typeface="+mn-cs"/>
                  </a:rPr>
                  <a:t> classes</a:t>
                </a:r>
                <a:endPar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mc:Choice>
        <mc:Fallback xmlns="">
          <p:sp>
            <p:nvSpPr>
              <p:cNvPr id="24" name="TextBox 23">
                <a:extLst>
                  <a:ext uri="{FF2B5EF4-FFF2-40B4-BE49-F238E27FC236}">
                    <a16:creationId xmlns:a16="http://schemas.microsoft.com/office/drawing/2014/main" id="{D26B6AEB-560F-4C91-8A6A-262D5967FDC2}"/>
                  </a:ext>
                </a:extLst>
              </p:cNvPr>
              <p:cNvSpPr txBox="1">
                <a:spLocks noRot="1" noChangeAspect="1" noMove="1" noResize="1" noEditPoints="1" noAdjustHandles="1" noChangeArrowheads="1" noChangeShapeType="1" noTextEdit="1"/>
              </p:cNvSpPr>
              <p:nvPr/>
            </p:nvSpPr>
            <p:spPr>
              <a:xfrm>
                <a:off x="1840777" y="5446427"/>
                <a:ext cx="9435423" cy="738664"/>
              </a:xfrm>
              <a:prstGeom prst="rect">
                <a:avLst/>
              </a:prstGeom>
              <a:blipFill>
                <a:blip r:embed="rId3"/>
                <a:stretch>
                  <a:fillRect t="-3279" r="-646" b="-12295"/>
                </a:stretch>
              </a:blipFill>
            </p:spPr>
            <p:txBody>
              <a:bodyPr/>
              <a:lstStyle/>
              <a:p>
                <a:r>
                  <a:rPr lang="en-US">
                    <a:noFill/>
                  </a:rPr>
                  <a:t> </a:t>
                </a:r>
              </a:p>
            </p:txBody>
          </p:sp>
        </mc:Fallback>
      </mc:AlternateContent>
    </p:spTree>
    <p:extLst>
      <p:ext uri="{BB962C8B-B14F-4D97-AF65-F5344CB8AC3E}">
        <p14:creationId xmlns:p14="http://schemas.microsoft.com/office/powerpoint/2010/main" val="96219516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Transform from Multi-label to Binary-class</a:t>
            </a:r>
          </a:p>
        </p:txBody>
      </p:sp>
      <p:graphicFrame>
        <p:nvGraphicFramePr>
          <p:cNvPr id="10" name="Table 8">
            <a:extLst>
              <a:ext uri="{FF2B5EF4-FFF2-40B4-BE49-F238E27FC236}">
                <a16:creationId xmlns:a16="http://schemas.microsoft.com/office/drawing/2014/main" id="{8D9B2D33-DF9B-4BED-B051-AA54BBB468B1}"/>
              </a:ext>
            </a:extLst>
          </p:cNvPr>
          <p:cNvGraphicFramePr>
            <a:graphicFrameLocks noGrp="1"/>
          </p:cNvGraphicFramePr>
          <p:nvPr/>
        </p:nvGraphicFramePr>
        <p:xfrm>
          <a:off x="5389406" y="2035041"/>
          <a:ext cx="1413188" cy="360426"/>
        </p:xfrm>
        <a:graphic>
          <a:graphicData uri="http://schemas.openxmlformats.org/drawingml/2006/table">
            <a:tbl>
              <a:tblPr firstRow="1" bandRow="1">
                <a:tableStyleId>{5940675A-B579-460E-94D1-54222C63F5DA}</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27365">
                <a:tc>
                  <a:txBody>
                    <a:bodyPr/>
                    <a:lstStyle/>
                    <a:p>
                      <a:pPr algn="ctr"/>
                      <a:r>
                        <a:rPr lang="en-US"/>
                        <a:t>0</a:t>
                      </a:r>
                    </a:p>
                  </a:txBody>
                  <a:tcPr/>
                </a:tc>
                <a:tc>
                  <a:txBody>
                    <a:bodyPr/>
                    <a:lstStyle/>
                    <a:p>
                      <a:pPr algn="ctr"/>
                      <a:r>
                        <a:rPr lang="en-US" b="0">
                          <a:solidFill>
                            <a:schemeClr val="tx1">
                              <a:lumMod val="50000"/>
                            </a:schemeClr>
                          </a:solidFill>
                        </a:rPr>
                        <a:t>1</a:t>
                      </a:r>
                    </a:p>
                  </a:txBody>
                  <a:tcPr/>
                </a:tc>
                <a:extLst>
                  <a:ext uri="{0D108BD9-81ED-4DB2-BD59-A6C34878D82A}">
                    <a16:rowId xmlns:a16="http://schemas.microsoft.com/office/drawing/2014/main" val="2891392839"/>
                  </a:ext>
                </a:extLst>
              </a:tr>
            </a:tbl>
          </a:graphicData>
        </a:graphic>
      </p:graphicFrame>
      <p:graphicFrame>
        <p:nvGraphicFramePr>
          <p:cNvPr id="11" name="Table 8">
            <a:extLst>
              <a:ext uri="{FF2B5EF4-FFF2-40B4-BE49-F238E27FC236}">
                <a16:creationId xmlns:a16="http://schemas.microsoft.com/office/drawing/2014/main" id="{3C7F437F-9DA0-4F64-972C-A46E960B0616}"/>
              </a:ext>
            </a:extLst>
          </p:cNvPr>
          <p:cNvGraphicFramePr>
            <a:graphicFrameLocks noGrp="1"/>
          </p:cNvGraphicFramePr>
          <p:nvPr/>
        </p:nvGraphicFramePr>
        <p:xfrm>
          <a:off x="5389406" y="2557992"/>
          <a:ext cx="1413188" cy="360426"/>
        </p:xfrm>
        <a:graphic>
          <a:graphicData uri="http://schemas.openxmlformats.org/drawingml/2006/table">
            <a:tbl>
              <a:tblPr firstRow="1" bandRow="1">
                <a:tableStyleId>{2D5ABB26-0587-4C30-8999-92F81FD0307C}</a:tableStyleId>
              </a:tblPr>
              <a:tblGrid>
                <a:gridCol w="706594">
                  <a:extLst>
                    <a:ext uri="{9D8B030D-6E8A-4147-A177-3AD203B41FA5}">
                      <a16:colId xmlns:a16="http://schemas.microsoft.com/office/drawing/2014/main" val="3364846839"/>
                    </a:ext>
                  </a:extLst>
                </a:gridCol>
                <a:gridCol w="706594">
                  <a:extLst>
                    <a:ext uri="{9D8B030D-6E8A-4147-A177-3AD203B41FA5}">
                      <a16:colId xmlns:a16="http://schemas.microsoft.com/office/drawing/2014/main" val="703191983"/>
                    </a:ext>
                  </a:extLst>
                </a:gridCol>
              </a:tblGrid>
              <a:tr h="146782">
                <a:tc>
                  <a:txBody>
                    <a:bodyPr/>
                    <a:lstStyle/>
                    <a:p>
                      <a:pPr algn="ctr"/>
                      <a:r>
                        <a:rPr lang="en-US"/>
                        <a:t>A</a:t>
                      </a:r>
                    </a:p>
                  </a:txBody>
                  <a:tcPr/>
                </a:tc>
                <a:tc>
                  <a:txBody>
                    <a:bodyPr/>
                    <a:lstStyle/>
                    <a:p>
                      <a:pPr marL="0" algn="ctr" defTabSz="914367" rtl="0" eaLnBrk="1" latinLnBrk="0" hangingPunct="1"/>
                      <a:r>
                        <a:rPr lang="en-US" sz="1765" kern="1200">
                          <a:solidFill>
                            <a:schemeClr val="tx1"/>
                          </a:solidFill>
                          <a:latin typeface="+mn-lt"/>
                          <a:ea typeface="+mn-ea"/>
                          <a:cs typeface="+mn-cs"/>
                        </a:rPr>
                        <a:t>B</a:t>
                      </a:r>
                    </a:p>
                  </a:txBody>
                  <a:tcPr/>
                </a:tc>
                <a:extLst>
                  <a:ext uri="{0D108BD9-81ED-4DB2-BD59-A6C34878D82A}">
                    <a16:rowId xmlns:a16="http://schemas.microsoft.com/office/drawing/2014/main" val="2891392839"/>
                  </a:ext>
                </a:extLst>
              </a:tr>
            </a:tbl>
          </a:graphicData>
        </a:graphic>
      </p:graphicFrame>
      <p:sp>
        <p:nvSpPr>
          <p:cNvPr id="12" name="TextBox 11">
            <a:extLst>
              <a:ext uri="{FF2B5EF4-FFF2-40B4-BE49-F238E27FC236}">
                <a16:creationId xmlns:a16="http://schemas.microsoft.com/office/drawing/2014/main" id="{5D9506C8-6D60-4A38-B2D4-54456FDFB855}"/>
              </a:ext>
            </a:extLst>
          </p:cNvPr>
          <p:cNvSpPr txBox="1"/>
          <p:nvPr/>
        </p:nvSpPr>
        <p:spPr>
          <a:xfrm>
            <a:off x="1379542" y="1930248"/>
            <a:ext cx="4022181"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Multi-label:</a:t>
            </a:r>
          </a:p>
        </p:txBody>
      </p:sp>
      <p:sp>
        <p:nvSpPr>
          <p:cNvPr id="13" name="TextBox 12">
            <a:extLst>
              <a:ext uri="{FF2B5EF4-FFF2-40B4-BE49-F238E27FC236}">
                <a16:creationId xmlns:a16="http://schemas.microsoft.com/office/drawing/2014/main" id="{DFCF9743-7771-43FA-A05F-41AA9B2D1388}"/>
              </a:ext>
            </a:extLst>
          </p:cNvPr>
          <p:cNvSpPr txBox="1"/>
          <p:nvPr/>
        </p:nvSpPr>
        <p:spPr>
          <a:xfrm>
            <a:off x="3184470" y="2395467"/>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label:</a:t>
            </a:r>
          </a:p>
        </p:txBody>
      </p:sp>
      <p:graphicFrame>
        <p:nvGraphicFramePr>
          <p:cNvPr id="24" name="Table 8">
            <a:extLst>
              <a:ext uri="{FF2B5EF4-FFF2-40B4-BE49-F238E27FC236}">
                <a16:creationId xmlns:a16="http://schemas.microsoft.com/office/drawing/2014/main" id="{D4683B7D-5146-4BE8-9E70-184F43261223}"/>
              </a:ext>
            </a:extLst>
          </p:cNvPr>
          <p:cNvGraphicFramePr>
            <a:graphicFrameLocks noGrp="1"/>
          </p:cNvGraphicFramePr>
          <p:nvPr/>
        </p:nvGraphicFramePr>
        <p:xfrm>
          <a:off x="1415030" y="4912205"/>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a:t>0</a:t>
                      </a:r>
                    </a:p>
                  </a:txBody>
                  <a:tcPr/>
                </a:tc>
                <a:extLst>
                  <a:ext uri="{0D108BD9-81ED-4DB2-BD59-A6C34878D82A}">
                    <a16:rowId xmlns:a16="http://schemas.microsoft.com/office/drawing/2014/main" val="2891392839"/>
                  </a:ext>
                </a:extLst>
              </a:tr>
            </a:tbl>
          </a:graphicData>
        </a:graphic>
      </p:graphicFrame>
      <p:graphicFrame>
        <p:nvGraphicFramePr>
          <p:cNvPr id="25" name="Table 8">
            <a:extLst>
              <a:ext uri="{FF2B5EF4-FFF2-40B4-BE49-F238E27FC236}">
                <a16:creationId xmlns:a16="http://schemas.microsoft.com/office/drawing/2014/main" id="{D0F20884-0C94-4734-8C11-4CABFF8D8FE1}"/>
              </a:ext>
            </a:extLst>
          </p:cNvPr>
          <p:cNvGraphicFramePr>
            <a:graphicFrameLocks noGrp="1"/>
          </p:cNvGraphicFramePr>
          <p:nvPr/>
        </p:nvGraphicFramePr>
        <p:xfrm>
          <a:off x="2631737" y="4139485"/>
          <a:ext cx="552733" cy="360426"/>
        </p:xfrm>
        <a:graphic>
          <a:graphicData uri="http://schemas.openxmlformats.org/drawingml/2006/table">
            <a:tbl>
              <a:tblPr firstRow="1" bandRow="1">
                <a:tableStyleId>{2D5ABB26-0587-4C30-8999-92F81FD0307C}</a:tableStyleId>
              </a:tblPr>
              <a:tblGrid>
                <a:gridCol w="552733">
                  <a:extLst>
                    <a:ext uri="{9D8B030D-6E8A-4147-A177-3AD203B41FA5}">
                      <a16:colId xmlns:a16="http://schemas.microsoft.com/office/drawing/2014/main" val="3364846839"/>
                    </a:ext>
                  </a:extLst>
                </a:gridCol>
              </a:tblGrid>
              <a:tr h="139977">
                <a:tc>
                  <a:txBody>
                    <a:bodyPr/>
                    <a:lstStyle/>
                    <a:p>
                      <a:pPr marL="0" algn="ctr" defTabSz="914367" rtl="0" eaLnBrk="1" latinLnBrk="0" hangingPunct="1"/>
                      <a:r>
                        <a:rPr lang="en-US" sz="1765" kern="1200">
                          <a:solidFill>
                            <a:schemeClr val="tx1"/>
                          </a:solidFill>
                          <a:latin typeface="+mn-lt"/>
                          <a:ea typeface="+mn-ea"/>
                          <a:cs typeface="+mn-cs"/>
                        </a:rPr>
                        <a:t>A</a:t>
                      </a:r>
                    </a:p>
                  </a:txBody>
                  <a:tcPr/>
                </a:tc>
                <a:extLst>
                  <a:ext uri="{0D108BD9-81ED-4DB2-BD59-A6C34878D82A}">
                    <a16:rowId xmlns:a16="http://schemas.microsoft.com/office/drawing/2014/main" val="2891392839"/>
                  </a:ext>
                </a:extLst>
              </a:tr>
            </a:tbl>
          </a:graphicData>
        </a:graphic>
      </p:graphicFrame>
      <p:sp>
        <p:nvSpPr>
          <p:cNvPr id="26" name="TextBox 25">
            <a:extLst>
              <a:ext uri="{FF2B5EF4-FFF2-40B4-BE49-F238E27FC236}">
                <a16:creationId xmlns:a16="http://schemas.microsoft.com/office/drawing/2014/main" id="{72078491-F92A-4687-A00A-59E037E4ABA5}"/>
              </a:ext>
            </a:extLst>
          </p:cNvPr>
          <p:cNvSpPr txBox="1"/>
          <p:nvPr/>
        </p:nvSpPr>
        <p:spPr>
          <a:xfrm>
            <a:off x="588929" y="4005766"/>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label:</a:t>
            </a:r>
          </a:p>
        </p:txBody>
      </p:sp>
      <p:graphicFrame>
        <p:nvGraphicFramePr>
          <p:cNvPr id="27" name="Table 8">
            <a:extLst>
              <a:ext uri="{FF2B5EF4-FFF2-40B4-BE49-F238E27FC236}">
                <a16:creationId xmlns:a16="http://schemas.microsoft.com/office/drawing/2014/main" id="{17FA4070-70A7-4342-BC6C-39471F2B56A3}"/>
              </a:ext>
            </a:extLst>
          </p:cNvPr>
          <p:cNvGraphicFramePr>
            <a:graphicFrameLocks noGrp="1"/>
          </p:cNvGraphicFramePr>
          <p:nvPr/>
        </p:nvGraphicFramePr>
        <p:xfrm>
          <a:off x="4208011" y="4912205"/>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sp>
        <p:nvSpPr>
          <p:cNvPr id="28" name="TextBox 27">
            <a:extLst>
              <a:ext uri="{FF2B5EF4-FFF2-40B4-BE49-F238E27FC236}">
                <a16:creationId xmlns:a16="http://schemas.microsoft.com/office/drawing/2014/main" id="{839AC193-ECA5-469F-968B-F0699B51A69C}"/>
              </a:ext>
            </a:extLst>
          </p:cNvPr>
          <p:cNvSpPr txBox="1"/>
          <p:nvPr/>
        </p:nvSpPr>
        <p:spPr>
          <a:xfrm>
            <a:off x="2145354" y="4778486"/>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negative: </a:t>
            </a:r>
          </a:p>
        </p:txBody>
      </p:sp>
      <p:sp>
        <p:nvSpPr>
          <p:cNvPr id="29" name="TextBox 28">
            <a:extLst>
              <a:ext uri="{FF2B5EF4-FFF2-40B4-BE49-F238E27FC236}">
                <a16:creationId xmlns:a16="http://schemas.microsoft.com/office/drawing/2014/main" id="{5E9167DE-540B-4FDF-9A0C-CCD60884F36A}"/>
              </a:ext>
            </a:extLst>
          </p:cNvPr>
          <p:cNvSpPr txBox="1"/>
          <p:nvPr/>
        </p:nvSpPr>
        <p:spPr>
          <a:xfrm>
            <a:off x="-41543" y="4778486"/>
            <a:ext cx="157729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positive: </a:t>
            </a:r>
          </a:p>
        </p:txBody>
      </p:sp>
      <p:cxnSp>
        <p:nvCxnSpPr>
          <p:cNvPr id="4" name="Straight Arrow Connector 3">
            <a:extLst>
              <a:ext uri="{FF2B5EF4-FFF2-40B4-BE49-F238E27FC236}">
                <a16:creationId xmlns:a16="http://schemas.microsoft.com/office/drawing/2014/main" id="{1280DFFD-611B-4F9D-9235-021138F7395D}"/>
              </a:ext>
            </a:extLst>
          </p:cNvPr>
          <p:cNvCxnSpPr>
            <a:cxnSpLocks/>
          </p:cNvCxnSpPr>
          <p:nvPr/>
        </p:nvCxnSpPr>
        <p:spPr>
          <a:xfrm flipH="1">
            <a:off x="4626101" y="3023092"/>
            <a:ext cx="999227" cy="766218"/>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35" name="Table 8">
            <a:extLst>
              <a:ext uri="{FF2B5EF4-FFF2-40B4-BE49-F238E27FC236}">
                <a16:creationId xmlns:a16="http://schemas.microsoft.com/office/drawing/2014/main" id="{B8A9BFAD-0604-49A9-A301-A8925B9EFC5F}"/>
              </a:ext>
            </a:extLst>
          </p:cNvPr>
          <p:cNvGraphicFramePr>
            <a:graphicFrameLocks noGrp="1"/>
          </p:cNvGraphicFramePr>
          <p:nvPr/>
        </p:nvGraphicFramePr>
        <p:xfrm>
          <a:off x="8423623" y="4912205"/>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graphicFrame>
        <p:nvGraphicFramePr>
          <p:cNvPr id="36" name="Table 8">
            <a:extLst>
              <a:ext uri="{FF2B5EF4-FFF2-40B4-BE49-F238E27FC236}">
                <a16:creationId xmlns:a16="http://schemas.microsoft.com/office/drawing/2014/main" id="{CDFD5E34-D75E-4CA7-B6D9-D7CB72F8DEB0}"/>
              </a:ext>
            </a:extLst>
          </p:cNvPr>
          <p:cNvGraphicFramePr>
            <a:graphicFrameLocks noGrp="1"/>
          </p:cNvGraphicFramePr>
          <p:nvPr/>
        </p:nvGraphicFramePr>
        <p:xfrm>
          <a:off x="9640330" y="4139485"/>
          <a:ext cx="552733" cy="360426"/>
        </p:xfrm>
        <a:graphic>
          <a:graphicData uri="http://schemas.openxmlformats.org/drawingml/2006/table">
            <a:tbl>
              <a:tblPr firstRow="1" bandRow="1">
                <a:tableStyleId>{2D5ABB26-0587-4C30-8999-92F81FD0307C}</a:tableStyleId>
              </a:tblPr>
              <a:tblGrid>
                <a:gridCol w="552733">
                  <a:extLst>
                    <a:ext uri="{9D8B030D-6E8A-4147-A177-3AD203B41FA5}">
                      <a16:colId xmlns:a16="http://schemas.microsoft.com/office/drawing/2014/main" val="3364846839"/>
                    </a:ext>
                  </a:extLst>
                </a:gridCol>
              </a:tblGrid>
              <a:tr h="139977">
                <a:tc>
                  <a:txBody>
                    <a:bodyPr/>
                    <a:lstStyle/>
                    <a:p>
                      <a:pPr marL="0" algn="ctr" defTabSz="914367" rtl="0" eaLnBrk="1" latinLnBrk="0" hangingPunct="1"/>
                      <a:r>
                        <a:rPr lang="en-US" sz="1765" kern="1200">
                          <a:solidFill>
                            <a:schemeClr val="tx1"/>
                          </a:solidFill>
                          <a:latin typeface="+mn-lt"/>
                          <a:ea typeface="+mn-ea"/>
                          <a:cs typeface="+mn-cs"/>
                        </a:rPr>
                        <a:t>B</a:t>
                      </a:r>
                    </a:p>
                  </a:txBody>
                  <a:tcPr/>
                </a:tc>
                <a:extLst>
                  <a:ext uri="{0D108BD9-81ED-4DB2-BD59-A6C34878D82A}">
                    <a16:rowId xmlns:a16="http://schemas.microsoft.com/office/drawing/2014/main" val="2891392839"/>
                  </a:ext>
                </a:extLst>
              </a:tr>
            </a:tbl>
          </a:graphicData>
        </a:graphic>
      </p:graphicFrame>
      <p:sp>
        <p:nvSpPr>
          <p:cNvPr id="37" name="TextBox 36">
            <a:extLst>
              <a:ext uri="{FF2B5EF4-FFF2-40B4-BE49-F238E27FC236}">
                <a16:creationId xmlns:a16="http://schemas.microsoft.com/office/drawing/2014/main" id="{682ED0E8-A723-45AB-8422-7F76ACACB1F4}"/>
              </a:ext>
            </a:extLst>
          </p:cNvPr>
          <p:cNvSpPr txBox="1"/>
          <p:nvPr/>
        </p:nvSpPr>
        <p:spPr>
          <a:xfrm>
            <a:off x="7597522" y="4005766"/>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label:</a:t>
            </a:r>
          </a:p>
        </p:txBody>
      </p:sp>
      <p:graphicFrame>
        <p:nvGraphicFramePr>
          <p:cNvPr id="38" name="Table 8">
            <a:extLst>
              <a:ext uri="{FF2B5EF4-FFF2-40B4-BE49-F238E27FC236}">
                <a16:creationId xmlns:a16="http://schemas.microsoft.com/office/drawing/2014/main" id="{CBE340E3-D94A-468A-9693-49038B3BDC09}"/>
              </a:ext>
            </a:extLst>
          </p:cNvPr>
          <p:cNvGraphicFramePr>
            <a:graphicFrameLocks noGrp="1"/>
          </p:cNvGraphicFramePr>
          <p:nvPr/>
        </p:nvGraphicFramePr>
        <p:xfrm>
          <a:off x="11216604" y="4912205"/>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a:t>0</a:t>
                      </a:r>
                    </a:p>
                  </a:txBody>
                  <a:tcPr/>
                </a:tc>
                <a:extLst>
                  <a:ext uri="{0D108BD9-81ED-4DB2-BD59-A6C34878D82A}">
                    <a16:rowId xmlns:a16="http://schemas.microsoft.com/office/drawing/2014/main" val="2891392839"/>
                  </a:ext>
                </a:extLst>
              </a:tr>
            </a:tbl>
          </a:graphicData>
        </a:graphic>
      </p:graphicFrame>
      <p:sp>
        <p:nvSpPr>
          <p:cNvPr id="39" name="TextBox 38">
            <a:extLst>
              <a:ext uri="{FF2B5EF4-FFF2-40B4-BE49-F238E27FC236}">
                <a16:creationId xmlns:a16="http://schemas.microsoft.com/office/drawing/2014/main" id="{D5C5E71D-2AFE-4B11-9499-B51925B5C6C5}"/>
              </a:ext>
            </a:extLst>
          </p:cNvPr>
          <p:cNvSpPr txBox="1"/>
          <p:nvPr/>
        </p:nvSpPr>
        <p:spPr>
          <a:xfrm>
            <a:off x="9153947" y="4778486"/>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negative: </a:t>
            </a:r>
          </a:p>
        </p:txBody>
      </p:sp>
      <p:sp>
        <p:nvSpPr>
          <p:cNvPr id="40" name="TextBox 39">
            <a:extLst>
              <a:ext uri="{FF2B5EF4-FFF2-40B4-BE49-F238E27FC236}">
                <a16:creationId xmlns:a16="http://schemas.microsoft.com/office/drawing/2014/main" id="{BDBD72F2-D4C8-4D84-9C06-231E46C9E25A}"/>
              </a:ext>
            </a:extLst>
          </p:cNvPr>
          <p:cNvSpPr txBox="1"/>
          <p:nvPr/>
        </p:nvSpPr>
        <p:spPr>
          <a:xfrm>
            <a:off x="6360966" y="4778486"/>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positive: </a:t>
            </a:r>
          </a:p>
        </p:txBody>
      </p:sp>
      <p:cxnSp>
        <p:nvCxnSpPr>
          <p:cNvPr id="55" name="Straight Arrow Connector 54">
            <a:extLst>
              <a:ext uri="{FF2B5EF4-FFF2-40B4-BE49-F238E27FC236}">
                <a16:creationId xmlns:a16="http://schemas.microsoft.com/office/drawing/2014/main" id="{7173C532-63C6-4812-B7B5-02C7D8694F2E}"/>
              </a:ext>
            </a:extLst>
          </p:cNvPr>
          <p:cNvCxnSpPr>
            <a:cxnSpLocks/>
          </p:cNvCxnSpPr>
          <p:nvPr/>
        </p:nvCxnSpPr>
        <p:spPr>
          <a:xfrm>
            <a:off x="6445696" y="3023092"/>
            <a:ext cx="976005" cy="766218"/>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2685984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7" name="Table 8">
            <a:extLst>
              <a:ext uri="{FF2B5EF4-FFF2-40B4-BE49-F238E27FC236}">
                <a16:creationId xmlns:a16="http://schemas.microsoft.com/office/drawing/2014/main" id="{599F13ED-A1F4-475A-9144-D2070D27320C}"/>
              </a:ext>
            </a:extLst>
          </p:cNvPr>
          <p:cNvGraphicFramePr>
            <a:graphicFrameLocks noGrp="1"/>
          </p:cNvGraphicFramePr>
          <p:nvPr/>
        </p:nvGraphicFramePr>
        <p:xfrm>
          <a:off x="5314629" y="1230230"/>
          <a:ext cx="5434500" cy="360426"/>
        </p:xfrm>
        <a:graphic>
          <a:graphicData uri="http://schemas.openxmlformats.org/drawingml/2006/table">
            <a:tbl>
              <a:tblPr firstRow="1" bandRow="1">
                <a:tableStyleId>{5940675A-B579-460E-94D1-54222C63F5DA}</a:tableStyleId>
              </a:tblPr>
              <a:tblGrid>
                <a:gridCol w="543450">
                  <a:extLst>
                    <a:ext uri="{9D8B030D-6E8A-4147-A177-3AD203B41FA5}">
                      <a16:colId xmlns:a16="http://schemas.microsoft.com/office/drawing/2014/main" val="3364846839"/>
                    </a:ext>
                  </a:extLst>
                </a:gridCol>
                <a:gridCol w="543450">
                  <a:extLst>
                    <a:ext uri="{9D8B030D-6E8A-4147-A177-3AD203B41FA5}">
                      <a16:colId xmlns:a16="http://schemas.microsoft.com/office/drawing/2014/main" val="3081377234"/>
                    </a:ext>
                  </a:extLst>
                </a:gridCol>
                <a:gridCol w="543450">
                  <a:extLst>
                    <a:ext uri="{9D8B030D-6E8A-4147-A177-3AD203B41FA5}">
                      <a16:colId xmlns:a16="http://schemas.microsoft.com/office/drawing/2014/main" val="703191983"/>
                    </a:ext>
                  </a:extLst>
                </a:gridCol>
                <a:gridCol w="543450">
                  <a:extLst>
                    <a:ext uri="{9D8B030D-6E8A-4147-A177-3AD203B41FA5}">
                      <a16:colId xmlns:a16="http://schemas.microsoft.com/office/drawing/2014/main" val="860134489"/>
                    </a:ext>
                  </a:extLst>
                </a:gridCol>
                <a:gridCol w="543450">
                  <a:extLst>
                    <a:ext uri="{9D8B030D-6E8A-4147-A177-3AD203B41FA5}">
                      <a16:colId xmlns:a16="http://schemas.microsoft.com/office/drawing/2014/main" val="399865740"/>
                    </a:ext>
                  </a:extLst>
                </a:gridCol>
                <a:gridCol w="543450">
                  <a:extLst>
                    <a:ext uri="{9D8B030D-6E8A-4147-A177-3AD203B41FA5}">
                      <a16:colId xmlns:a16="http://schemas.microsoft.com/office/drawing/2014/main" val="3014008329"/>
                    </a:ext>
                  </a:extLst>
                </a:gridCol>
                <a:gridCol w="543450">
                  <a:extLst>
                    <a:ext uri="{9D8B030D-6E8A-4147-A177-3AD203B41FA5}">
                      <a16:colId xmlns:a16="http://schemas.microsoft.com/office/drawing/2014/main" val="1234148072"/>
                    </a:ext>
                  </a:extLst>
                </a:gridCol>
                <a:gridCol w="543450">
                  <a:extLst>
                    <a:ext uri="{9D8B030D-6E8A-4147-A177-3AD203B41FA5}">
                      <a16:colId xmlns:a16="http://schemas.microsoft.com/office/drawing/2014/main" val="1107046977"/>
                    </a:ext>
                  </a:extLst>
                </a:gridCol>
                <a:gridCol w="543450">
                  <a:extLst>
                    <a:ext uri="{9D8B030D-6E8A-4147-A177-3AD203B41FA5}">
                      <a16:colId xmlns:a16="http://schemas.microsoft.com/office/drawing/2014/main" val="1304699457"/>
                    </a:ext>
                  </a:extLst>
                </a:gridCol>
                <a:gridCol w="543450">
                  <a:extLst>
                    <a:ext uri="{9D8B030D-6E8A-4147-A177-3AD203B41FA5}">
                      <a16:colId xmlns:a16="http://schemas.microsoft.com/office/drawing/2014/main" val="3405521884"/>
                    </a:ext>
                  </a:extLst>
                </a:gridCol>
              </a:tblGrid>
              <a:tr h="261626">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graphicFrame>
        <p:nvGraphicFramePr>
          <p:cNvPr id="10" name="Table 8">
            <a:extLst>
              <a:ext uri="{FF2B5EF4-FFF2-40B4-BE49-F238E27FC236}">
                <a16:creationId xmlns:a16="http://schemas.microsoft.com/office/drawing/2014/main" id="{3A5B7C0E-0DAE-4CD0-AFEC-0E51160EC457}"/>
              </a:ext>
            </a:extLst>
          </p:cNvPr>
          <p:cNvGraphicFramePr>
            <a:graphicFrameLocks noGrp="1"/>
          </p:cNvGraphicFramePr>
          <p:nvPr/>
        </p:nvGraphicFramePr>
        <p:xfrm>
          <a:off x="5314629" y="1825577"/>
          <a:ext cx="5434500" cy="1167243"/>
        </p:xfrm>
        <a:graphic>
          <a:graphicData uri="http://schemas.openxmlformats.org/drawingml/2006/table">
            <a:tbl>
              <a:tblPr firstRow="1" bandRow="1">
                <a:tableStyleId>{2D5ABB26-0587-4C30-8999-92F81FD0307C}</a:tableStyleId>
              </a:tblPr>
              <a:tblGrid>
                <a:gridCol w="543450">
                  <a:extLst>
                    <a:ext uri="{9D8B030D-6E8A-4147-A177-3AD203B41FA5}">
                      <a16:colId xmlns:a16="http://schemas.microsoft.com/office/drawing/2014/main" val="3364846839"/>
                    </a:ext>
                  </a:extLst>
                </a:gridCol>
                <a:gridCol w="543450">
                  <a:extLst>
                    <a:ext uri="{9D8B030D-6E8A-4147-A177-3AD203B41FA5}">
                      <a16:colId xmlns:a16="http://schemas.microsoft.com/office/drawing/2014/main" val="3081377234"/>
                    </a:ext>
                  </a:extLst>
                </a:gridCol>
                <a:gridCol w="543450">
                  <a:extLst>
                    <a:ext uri="{9D8B030D-6E8A-4147-A177-3AD203B41FA5}">
                      <a16:colId xmlns:a16="http://schemas.microsoft.com/office/drawing/2014/main" val="703191983"/>
                    </a:ext>
                  </a:extLst>
                </a:gridCol>
                <a:gridCol w="543450">
                  <a:extLst>
                    <a:ext uri="{9D8B030D-6E8A-4147-A177-3AD203B41FA5}">
                      <a16:colId xmlns:a16="http://schemas.microsoft.com/office/drawing/2014/main" val="860134489"/>
                    </a:ext>
                  </a:extLst>
                </a:gridCol>
                <a:gridCol w="543450">
                  <a:extLst>
                    <a:ext uri="{9D8B030D-6E8A-4147-A177-3AD203B41FA5}">
                      <a16:colId xmlns:a16="http://schemas.microsoft.com/office/drawing/2014/main" val="399865740"/>
                    </a:ext>
                  </a:extLst>
                </a:gridCol>
                <a:gridCol w="543450">
                  <a:extLst>
                    <a:ext uri="{9D8B030D-6E8A-4147-A177-3AD203B41FA5}">
                      <a16:colId xmlns:a16="http://schemas.microsoft.com/office/drawing/2014/main" val="3014008329"/>
                    </a:ext>
                  </a:extLst>
                </a:gridCol>
                <a:gridCol w="543450">
                  <a:extLst>
                    <a:ext uri="{9D8B030D-6E8A-4147-A177-3AD203B41FA5}">
                      <a16:colId xmlns:a16="http://schemas.microsoft.com/office/drawing/2014/main" val="1234148072"/>
                    </a:ext>
                  </a:extLst>
                </a:gridCol>
                <a:gridCol w="543450">
                  <a:extLst>
                    <a:ext uri="{9D8B030D-6E8A-4147-A177-3AD203B41FA5}">
                      <a16:colId xmlns:a16="http://schemas.microsoft.com/office/drawing/2014/main" val="1107046977"/>
                    </a:ext>
                  </a:extLst>
                </a:gridCol>
                <a:gridCol w="543450">
                  <a:extLst>
                    <a:ext uri="{9D8B030D-6E8A-4147-A177-3AD203B41FA5}">
                      <a16:colId xmlns:a16="http://schemas.microsoft.com/office/drawing/2014/main" val="1304699457"/>
                    </a:ext>
                  </a:extLst>
                </a:gridCol>
                <a:gridCol w="543450">
                  <a:extLst>
                    <a:ext uri="{9D8B030D-6E8A-4147-A177-3AD203B41FA5}">
                      <a16:colId xmlns:a16="http://schemas.microsoft.com/office/drawing/2014/main" val="3405521884"/>
                    </a:ext>
                  </a:extLst>
                </a:gridCol>
              </a:tblGrid>
              <a:tr h="1167243">
                <a:tc>
                  <a:txBody>
                    <a:bodyPr/>
                    <a:lstStyle/>
                    <a:p>
                      <a:pPr algn="r"/>
                      <a:r>
                        <a:rPr lang="en-US"/>
                        <a:t>airplane</a:t>
                      </a:r>
                    </a:p>
                  </a:txBody>
                  <a:tcPr vert="vert270"/>
                </a:tc>
                <a:tc>
                  <a:txBody>
                    <a:bodyPr/>
                    <a:lstStyle/>
                    <a:p>
                      <a:pPr algn="r"/>
                      <a:r>
                        <a:rPr lang="en-US" err="1"/>
                        <a:t>automibile</a:t>
                      </a:r>
                      <a:endParaRPr lang="en-US"/>
                    </a:p>
                  </a:txBody>
                  <a:tcPr vert="vert270"/>
                </a:tc>
                <a:tc>
                  <a:txBody>
                    <a:bodyPr/>
                    <a:lstStyle/>
                    <a:p>
                      <a:pPr algn="r"/>
                      <a:r>
                        <a:rPr lang="en-US"/>
                        <a:t>bird</a:t>
                      </a:r>
                    </a:p>
                  </a:txBody>
                  <a:tcPr vert="vert270"/>
                </a:tc>
                <a:tc>
                  <a:txBody>
                    <a:bodyPr/>
                    <a:lstStyle/>
                    <a:p>
                      <a:pPr algn="r"/>
                      <a:r>
                        <a:rPr lang="en-US"/>
                        <a:t>cat</a:t>
                      </a:r>
                    </a:p>
                  </a:txBody>
                  <a:tcPr vert="vert270"/>
                </a:tc>
                <a:tc>
                  <a:txBody>
                    <a:bodyPr/>
                    <a:lstStyle/>
                    <a:p>
                      <a:pPr algn="r"/>
                      <a:r>
                        <a:rPr lang="en-US"/>
                        <a:t>deer</a:t>
                      </a:r>
                    </a:p>
                  </a:txBody>
                  <a:tcPr vert="vert270"/>
                </a:tc>
                <a:tc>
                  <a:txBody>
                    <a:bodyPr/>
                    <a:lstStyle/>
                    <a:p>
                      <a:pPr algn="r"/>
                      <a:r>
                        <a:rPr lang="en-US"/>
                        <a:t>dog</a:t>
                      </a:r>
                    </a:p>
                  </a:txBody>
                  <a:tcPr vert="vert270"/>
                </a:tc>
                <a:tc>
                  <a:txBody>
                    <a:bodyPr/>
                    <a:lstStyle/>
                    <a:p>
                      <a:pPr algn="r"/>
                      <a:r>
                        <a:rPr lang="en-US"/>
                        <a:t>frog</a:t>
                      </a:r>
                    </a:p>
                  </a:txBody>
                  <a:tcPr vert="vert270"/>
                </a:tc>
                <a:tc>
                  <a:txBody>
                    <a:bodyPr/>
                    <a:lstStyle/>
                    <a:p>
                      <a:pPr algn="r"/>
                      <a:r>
                        <a:rPr lang="en-US"/>
                        <a:t>horse</a:t>
                      </a:r>
                    </a:p>
                  </a:txBody>
                  <a:tcPr vert="vert270"/>
                </a:tc>
                <a:tc>
                  <a:txBody>
                    <a:bodyPr/>
                    <a:lstStyle/>
                    <a:p>
                      <a:pPr algn="r"/>
                      <a:r>
                        <a:rPr lang="en-US"/>
                        <a:t>ship</a:t>
                      </a:r>
                    </a:p>
                  </a:txBody>
                  <a:tcPr vert="vert270"/>
                </a:tc>
                <a:tc>
                  <a:txBody>
                    <a:bodyPr/>
                    <a:lstStyle/>
                    <a:p>
                      <a:pPr algn="r"/>
                      <a:r>
                        <a:rPr lang="en-US" b="1">
                          <a:solidFill>
                            <a:srgbClr val="FF0000"/>
                          </a:solidFill>
                        </a:rPr>
                        <a:t>truck</a:t>
                      </a:r>
                    </a:p>
                  </a:txBody>
                  <a:tcPr vert="vert270"/>
                </a:tc>
                <a:extLst>
                  <a:ext uri="{0D108BD9-81ED-4DB2-BD59-A6C34878D82A}">
                    <a16:rowId xmlns:a16="http://schemas.microsoft.com/office/drawing/2014/main" val="2891392839"/>
                  </a:ext>
                </a:extLst>
              </a:tr>
            </a:tbl>
          </a:graphicData>
        </a:graphic>
      </p:graphicFrame>
      <p:sp>
        <p:nvSpPr>
          <p:cNvPr id="13" name="Title 2">
            <a:extLst>
              <a:ext uri="{FF2B5EF4-FFF2-40B4-BE49-F238E27FC236}">
                <a16:creationId xmlns:a16="http://schemas.microsoft.com/office/drawing/2014/main" id="{A10A05C7-9469-42BE-8916-6C263D73675C}"/>
              </a:ext>
            </a:extLst>
          </p:cNvPr>
          <p:cNvSpPr txBox="1">
            <a:spLocks/>
          </p:cNvSpPr>
          <p:nvPr/>
        </p:nvSpPr>
        <p:spPr>
          <a:xfrm>
            <a:off x="4633030" y="153994"/>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Multi-class classification</a:t>
            </a:r>
          </a:p>
        </p:txBody>
      </p:sp>
      <p:graphicFrame>
        <p:nvGraphicFramePr>
          <p:cNvPr id="15" name="Table 8">
            <a:extLst>
              <a:ext uri="{FF2B5EF4-FFF2-40B4-BE49-F238E27FC236}">
                <a16:creationId xmlns:a16="http://schemas.microsoft.com/office/drawing/2014/main" id="{266CC625-940E-4829-A652-465F27899083}"/>
              </a:ext>
            </a:extLst>
          </p:cNvPr>
          <p:cNvGraphicFramePr>
            <a:graphicFrameLocks noGrp="1"/>
          </p:cNvGraphicFramePr>
          <p:nvPr/>
        </p:nvGraphicFramePr>
        <p:xfrm>
          <a:off x="6551372" y="4348932"/>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a:t>0</a:t>
                      </a:r>
                    </a:p>
                  </a:txBody>
                  <a:tcPr/>
                </a:tc>
                <a:extLst>
                  <a:ext uri="{0D108BD9-81ED-4DB2-BD59-A6C34878D82A}">
                    <a16:rowId xmlns:a16="http://schemas.microsoft.com/office/drawing/2014/main" val="2891392839"/>
                  </a:ext>
                </a:extLst>
              </a:tr>
            </a:tbl>
          </a:graphicData>
        </a:graphic>
      </p:graphicFrame>
      <p:sp>
        <p:nvSpPr>
          <p:cNvPr id="19" name="Title 2">
            <a:extLst>
              <a:ext uri="{FF2B5EF4-FFF2-40B4-BE49-F238E27FC236}">
                <a16:creationId xmlns:a16="http://schemas.microsoft.com/office/drawing/2014/main" id="{AAD71BCF-DD7F-484F-96C3-BCBD7FB584E3}"/>
              </a:ext>
            </a:extLst>
          </p:cNvPr>
          <p:cNvSpPr txBox="1">
            <a:spLocks/>
          </p:cNvSpPr>
          <p:nvPr/>
        </p:nvSpPr>
        <p:spPr>
          <a:xfrm>
            <a:off x="4633030" y="3469719"/>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classification</a:t>
            </a:r>
          </a:p>
        </p:txBody>
      </p:sp>
      <p:graphicFrame>
        <p:nvGraphicFramePr>
          <p:cNvPr id="12" name="Table 8">
            <a:extLst>
              <a:ext uri="{FF2B5EF4-FFF2-40B4-BE49-F238E27FC236}">
                <a16:creationId xmlns:a16="http://schemas.microsoft.com/office/drawing/2014/main" id="{EE194DC8-1AEF-4C47-A50E-DB932A0DC8D6}"/>
              </a:ext>
            </a:extLst>
          </p:cNvPr>
          <p:cNvGraphicFramePr>
            <a:graphicFrameLocks noGrp="1"/>
          </p:cNvGraphicFramePr>
          <p:nvPr/>
        </p:nvGraphicFramePr>
        <p:xfrm>
          <a:off x="6551372" y="4828991"/>
          <a:ext cx="552733" cy="360426"/>
        </p:xfrm>
        <a:graphic>
          <a:graphicData uri="http://schemas.openxmlformats.org/drawingml/2006/table">
            <a:tbl>
              <a:tblPr firstRow="1" bandRow="1">
                <a:tableStyleId>{2D5ABB26-0587-4C30-8999-92F81FD0307C}</a:tableStyleId>
              </a:tblPr>
              <a:tblGrid>
                <a:gridCol w="552733">
                  <a:extLst>
                    <a:ext uri="{9D8B030D-6E8A-4147-A177-3AD203B41FA5}">
                      <a16:colId xmlns:a16="http://schemas.microsoft.com/office/drawing/2014/main" val="3364846839"/>
                    </a:ext>
                  </a:extLst>
                </a:gridCol>
              </a:tblGrid>
              <a:tr h="139977">
                <a:tc>
                  <a:txBody>
                    <a:bodyPr/>
                    <a:lstStyle/>
                    <a:p>
                      <a:pPr algn="ctr"/>
                      <a:r>
                        <a:rPr lang="en-US" b="1">
                          <a:solidFill>
                            <a:srgbClr val="FF0000"/>
                          </a:solidFill>
                        </a:rPr>
                        <a:t>A</a:t>
                      </a:r>
                    </a:p>
                  </a:txBody>
                  <a:tcPr/>
                </a:tc>
                <a:extLst>
                  <a:ext uri="{0D108BD9-81ED-4DB2-BD59-A6C34878D82A}">
                    <a16:rowId xmlns:a16="http://schemas.microsoft.com/office/drawing/2014/main" val="2891392839"/>
                  </a:ext>
                </a:extLst>
              </a:tr>
            </a:tbl>
          </a:graphicData>
        </a:graphic>
      </p:graphicFrame>
      <p:sp>
        <p:nvSpPr>
          <p:cNvPr id="3" name="TextBox 2">
            <a:extLst>
              <a:ext uri="{FF2B5EF4-FFF2-40B4-BE49-F238E27FC236}">
                <a16:creationId xmlns:a16="http://schemas.microsoft.com/office/drawing/2014/main" id="{5AF44A01-8506-4239-A1F0-ECCB9071BF0F}"/>
              </a:ext>
            </a:extLst>
          </p:cNvPr>
          <p:cNvSpPr txBox="1"/>
          <p:nvPr/>
        </p:nvSpPr>
        <p:spPr>
          <a:xfrm>
            <a:off x="4346436" y="4215213"/>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classification:</a:t>
            </a:r>
          </a:p>
        </p:txBody>
      </p:sp>
      <p:sp>
        <p:nvSpPr>
          <p:cNvPr id="14" name="TextBox 13">
            <a:extLst>
              <a:ext uri="{FF2B5EF4-FFF2-40B4-BE49-F238E27FC236}">
                <a16:creationId xmlns:a16="http://schemas.microsoft.com/office/drawing/2014/main" id="{3FE71E47-0505-4A32-9369-EF7CE948E9CB}"/>
              </a:ext>
            </a:extLst>
          </p:cNvPr>
          <p:cNvSpPr txBox="1"/>
          <p:nvPr/>
        </p:nvSpPr>
        <p:spPr>
          <a:xfrm>
            <a:off x="4346436" y="4709358"/>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label:</a:t>
            </a:r>
          </a:p>
        </p:txBody>
      </p:sp>
      <p:sp>
        <p:nvSpPr>
          <p:cNvPr id="4" name="TextBox 3">
            <a:extLst>
              <a:ext uri="{FF2B5EF4-FFF2-40B4-BE49-F238E27FC236}">
                <a16:creationId xmlns:a16="http://schemas.microsoft.com/office/drawing/2014/main" id="{D4483464-8A26-4315-85DD-2A1365AFE613}"/>
              </a:ext>
            </a:extLst>
          </p:cNvPr>
          <p:cNvSpPr txBox="1"/>
          <p:nvPr/>
        </p:nvSpPr>
        <p:spPr>
          <a:xfrm>
            <a:off x="517228" y="271011"/>
            <a:ext cx="3094975"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505050"/>
                </a:solidFill>
                <a:effectLst/>
                <a:uLnTx/>
                <a:uFillTx/>
                <a:latin typeface="Segoe UI"/>
                <a:ea typeface="+mn-ea"/>
                <a:cs typeface="+mn-cs"/>
              </a:rPr>
              <a:t>Pâté</a:t>
            </a:r>
            <a:endParaRPr kumimoji="0" lang="en-US" sz="6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016BBBA8-CF8B-4EDF-BE33-85952E64E006}"/>
              </a:ext>
            </a:extLst>
          </p:cNvPr>
          <p:cNvSpPr txBox="1"/>
          <p:nvPr/>
        </p:nvSpPr>
        <p:spPr>
          <a:xfrm>
            <a:off x="7139552" y="4245484"/>
            <a:ext cx="1712618" cy="10372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(negative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outcome)</a:t>
            </a:r>
          </a:p>
        </p:txBody>
      </p:sp>
      <p:graphicFrame>
        <p:nvGraphicFramePr>
          <p:cNvPr id="23" name="Table 8">
            <a:extLst>
              <a:ext uri="{FF2B5EF4-FFF2-40B4-BE49-F238E27FC236}">
                <a16:creationId xmlns:a16="http://schemas.microsoft.com/office/drawing/2014/main" id="{B89531DD-DCA7-43E0-B0EB-A2DE4327A6C6}"/>
              </a:ext>
            </a:extLst>
          </p:cNvPr>
          <p:cNvGraphicFramePr>
            <a:graphicFrameLocks noGrp="1"/>
          </p:cNvGraphicFramePr>
          <p:nvPr/>
        </p:nvGraphicFramePr>
        <p:xfrm>
          <a:off x="10077858" y="4511457"/>
          <a:ext cx="1105466"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gridCol w="552733">
                  <a:extLst>
                    <a:ext uri="{9D8B030D-6E8A-4147-A177-3AD203B41FA5}">
                      <a16:colId xmlns:a16="http://schemas.microsoft.com/office/drawing/2014/main" val="703191983"/>
                    </a:ext>
                  </a:extLst>
                </a:gridCol>
              </a:tblGrid>
              <a:tr h="261626">
                <a:tc>
                  <a:txBody>
                    <a:bodyPr/>
                    <a:lstStyle/>
                    <a:p>
                      <a:pPr algn="ctr"/>
                      <a:r>
                        <a:rPr lang="en-US"/>
                        <a:t>0</a:t>
                      </a:r>
                    </a:p>
                  </a:txBody>
                  <a:tcPr/>
                </a:tc>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graphicFrame>
        <p:nvGraphicFramePr>
          <p:cNvPr id="24" name="Table 20">
            <a:extLst>
              <a:ext uri="{FF2B5EF4-FFF2-40B4-BE49-F238E27FC236}">
                <a16:creationId xmlns:a16="http://schemas.microsoft.com/office/drawing/2014/main" id="{ED3B2FEB-92C4-4227-B84F-39EAF3708C57}"/>
              </a:ext>
            </a:extLst>
          </p:cNvPr>
          <p:cNvGraphicFramePr>
            <a:graphicFrameLocks noGrp="1"/>
          </p:cNvGraphicFramePr>
          <p:nvPr/>
        </p:nvGraphicFramePr>
        <p:xfrm>
          <a:off x="9974094" y="5106804"/>
          <a:ext cx="1209230" cy="1759727"/>
        </p:xfrm>
        <a:graphic>
          <a:graphicData uri="http://schemas.openxmlformats.org/drawingml/2006/table">
            <a:tbl>
              <a:tblPr firstRow="1" bandRow="1">
                <a:tableStyleId>{2D5ABB26-0587-4C30-8999-92F81FD0307C}</a:tableStyleId>
              </a:tblPr>
              <a:tblGrid>
                <a:gridCol w="604615">
                  <a:extLst>
                    <a:ext uri="{9D8B030D-6E8A-4147-A177-3AD203B41FA5}">
                      <a16:colId xmlns:a16="http://schemas.microsoft.com/office/drawing/2014/main" val="21204084"/>
                    </a:ext>
                  </a:extLst>
                </a:gridCol>
                <a:gridCol w="604615">
                  <a:extLst>
                    <a:ext uri="{9D8B030D-6E8A-4147-A177-3AD203B41FA5}">
                      <a16:colId xmlns:a16="http://schemas.microsoft.com/office/drawing/2014/main" val="2476688710"/>
                    </a:ext>
                  </a:extLst>
                </a:gridCol>
              </a:tblGrid>
              <a:tr h="1759727">
                <a:tc>
                  <a:txBody>
                    <a:bodyPr/>
                    <a:lstStyle/>
                    <a:p>
                      <a:pPr algn="r"/>
                      <a:r>
                        <a:rPr lang="en-US"/>
                        <a:t>present</a:t>
                      </a:r>
                    </a:p>
                    <a:p>
                      <a:pPr algn="r"/>
                      <a:r>
                        <a:rPr lang="en-US"/>
                        <a:t>(positive)</a:t>
                      </a:r>
                    </a:p>
                  </a:txBody>
                  <a:tcPr vert="vert270"/>
                </a:tc>
                <a:tc>
                  <a:txBody>
                    <a:bodyPr/>
                    <a:lstStyle/>
                    <a:p>
                      <a:pPr algn="r"/>
                      <a:r>
                        <a:rPr lang="en-US" b="1">
                          <a:solidFill>
                            <a:srgbClr val="FF0000"/>
                          </a:solidFill>
                        </a:rPr>
                        <a:t>absent (negative)</a:t>
                      </a:r>
                    </a:p>
                  </a:txBody>
                  <a:tcPr vert="vert270"/>
                </a:tc>
                <a:extLst>
                  <a:ext uri="{0D108BD9-81ED-4DB2-BD59-A6C34878D82A}">
                    <a16:rowId xmlns:a16="http://schemas.microsoft.com/office/drawing/2014/main" val="428511281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7BB34E-FD77-4181-A327-BBAD9F5055BA}"/>
                  </a:ext>
                </a:extLst>
              </p:cNvPr>
              <p:cNvSpPr txBox="1"/>
              <p:nvPr/>
            </p:nvSpPr>
            <p:spPr>
              <a:xfrm>
                <a:off x="8983488" y="4698913"/>
                <a:ext cx="770111" cy="7417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48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oMath>
                  </m:oMathPara>
                </a14:m>
                <a:endParaRPr kumimoji="0" lang="en-US" sz="48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endParaRPr>
              </a:p>
            </p:txBody>
          </p:sp>
        </mc:Choice>
        <mc:Fallback xmlns="">
          <p:sp>
            <p:nvSpPr>
              <p:cNvPr id="6" name="TextBox 5">
                <a:extLst>
                  <a:ext uri="{FF2B5EF4-FFF2-40B4-BE49-F238E27FC236}">
                    <a16:creationId xmlns:a16="http://schemas.microsoft.com/office/drawing/2014/main" id="{B37BB34E-FD77-4181-A327-BBAD9F5055BA}"/>
                  </a:ext>
                </a:extLst>
              </p:cNvPr>
              <p:cNvSpPr txBox="1">
                <a:spLocks noRot="1" noChangeAspect="1" noMove="1" noResize="1" noEditPoints="1" noAdjustHandles="1" noChangeArrowheads="1" noChangeShapeType="1" noTextEdit="1"/>
              </p:cNvSpPr>
              <p:nvPr/>
            </p:nvSpPr>
            <p:spPr>
              <a:xfrm>
                <a:off x="8983488" y="4698913"/>
                <a:ext cx="770111" cy="74174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528760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7" name="Table 8">
            <a:extLst>
              <a:ext uri="{FF2B5EF4-FFF2-40B4-BE49-F238E27FC236}">
                <a16:creationId xmlns:a16="http://schemas.microsoft.com/office/drawing/2014/main" id="{599F13ED-A1F4-475A-9144-D2070D27320C}"/>
              </a:ext>
            </a:extLst>
          </p:cNvPr>
          <p:cNvGraphicFramePr>
            <a:graphicFrameLocks noGrp="1"/>
          </p:cNvGraphicFramePr>
          <p:nvPr/>
        </p:nvGraphicFramePr>
        <p:xfrm>
          <a:off x="5314629" y="1230230"/>
          <a:ext cx="5434500" cy="360426"/>
        </p:xfrm>
        <a:graphic>
          <a:graphicData uri="http://schemas.openxmlformats.org/drawingml/2006/table">
            <a:tbl>
              <a:tblPr firstRow="1" bandRow="1">
                <a:tableStyleId>{5940675A-B579-460E-94D1-54222C63F5DA}</a:tableStyleId>
              </a:tblPr>
              <a:tblGrid>
                <a:gridCol w="543450">
                  <a:extLst>
                    <a:ext uri="{9D8B030D-6E8A-4147-A177-3AD203B41FA5}">
                      <a16:colId xmlns:a16="http://schemas.microsoft.com/office/drawing/2014/main" val="3364846839"/>
                    </a:ext>
                  </a:extLst>
                </a:gridCol>
                <a:gridCol w="543450">
                  <a:extLst>
                    <a:ext uri="{9D8B030D-6E8A-4147-A177-3AD203B41FA5}">
                      <a16:colId xmlns:a16="http://schemas.microsoft.com/office/drawing/2014/main" val="3081377234"/>
                    </a:ext>
                  </a:extLst>
                </a:gridCol>
                <a:gridCol w="543450">
                  <a:extLst>
                    <a:ext uri="{9D8B030D-6E8A-4147-A177-3AD203B41FA5}">
                      <a16:colId xmlns:a16="http://schemas.microsoft.com/office/drawing/2014/main" val="703191983"/>
                    </a:ext>
                  </a:extLst>
                </a:gridCol>
                <a:gridCol w="543450">
                  <a:extLst>
                    <a:ext uri="{9D8B030D-6E8A-4147-A177-3AD203B41FA5}">
                      <a16:colId xmlns:a16="http://schemas.microsoft.com/office/drawing/2014/main" val="860134489"/>
                    </a:ext>
                  </a:extLst>
                </a:gridCol>
                <a:gridCol w="543450">
                  <a:extLst>
                    <a:ext uri="{9D8B030D-6E8A-4147-A177-3AD203B41FA5}">
                      <a16:colId xmlns:a16="http://schemas.microsoft.com/office/drawing/2014/main" val="399865740"/>
                    </a:ext>
                  </a:extLst>
                </a:gridCol>
                <a:gridCol w="543450">
                  <a:extLst>
                    <a:ext uri="{9D8B030D-6E8A-4147-A177-3AD203B41FA5}">
                      <a16:colId xmlns:a16="http://schemas.microsoft.com/office/drawing/2014/main" val="3014008329"/>
                    </a:ext>
                  </a:extLst>
                </a:gridCol>
                <a:gridCol w="543450">
                  <a:extLst>
                    <a:ext uri="{9D8B030D-6E8A-4147-A177-3AD203B41FA5}">
                      <a16:colId xmlns:a16="http://schemas.microsoft.com/office/drawing/2014/main" val="1234148072"/>
                    </a:ext>
                  </a:extLst>
                </a:gridCol>
                <a:gridCol w="543450">
                  <a:extLst>
                    <a:ext uri="{9D8B030D-6E8A-4147-A177-3AD203B41FA5}">
                      <a16:colId xmlns:a16="http://schemas.microsoft.com/office/drawing/2014/main" val="1107046977"/>
                    </a:ext>
                  </a:extLst>
                </a:gridCol>
                <a:gridCol w="543450">
                  <a:extLst>
                    <a:ext uri="{9D8B030D-6E8A-4147-A177-3AD203B41FA5}">
                      <a16:colId xmlns:a16="http://schemas.microsoft.com/office/drawing/2014/main" val="1304699457"/>
                    </a:ext>
                  </a:extLst>
                </a:gridCol>
                <a:gridCol w="543450">
                  <a:extLst>
                    <a:ext uri="{9D8B030D-6E8A-4147-A177-3AD203B41FA5}">
                      <a16:colId xmlns:a16="http://schemas.microsoft.com/office/drawing/2014/main" val="3405521884"/>
                    </a:ext>
                  </a:extLst>
                </a:gridCol>
              </a:tblGrid>
              <a:tr h="261626">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graphicFrame>
        <p:nvGraphicFramePr>
          <p:cNvPr id="10" name="Table 8">
            <a:extLst>
              <a:ext uri="{FF2B5EF4-FFF2-40B4-BE49-F238E27FC236}">
                <a16:creationId xmlns:a16="http://schemas.microsoft.com/office/drawing/2014/main" id="{3A5B7C0E-0DAE-4CD0-AFEC-0E51160EC457}"/>
              </a:ext>
            </a:extLst>
          </p:cNvPr>
          <p:cNvGraphicFramePr>
            <a:graphicFrameLocks noGrp="1"/>
          </p:cNvGraphicFramePr>
          <p:nvPr/>
        </p:nvGraphicFramePr>
        <p:xfrm>
          <a:off x="5314629" y="1825577"/>
          <a:ext cx="5434500" cy="1167243"/>
        </p:xfrm>
        <a:graphic>
          <a:graphicData uri="http://schemas.openxmlformats.org/drawingml/2006/table">
            <a:tbl>
              <a:tblPr firstRow="1" bandRow="1">
                <a:tableStyleId>{2D5ABB26-0587-4C30-8999-92F81FD0307C}</a:tableStyleId>
              </a:tblPr>
              <a:tblGrid>
                <a:gridCol w="543450">
                  <a:extLst>
                    <a:ext uri="{9D8B030D-6E8A-4147-A177-3AD203B41FA5}">
                      <a16:colId xmlns:a16="http://schemas.microsoft.com/office/drawing/2014/main" val="3364846839"/>
                    </a:ext>
                  </a:extLst>
                </a:gridCol>
                <a:gridCol w="543450">
                  <a:extLst>
                    <a:ext uri="{9D8B030D-6E8A-4147-A177-3AD203B41FA5}">
                      <a16:colId xmlns:a16="http://schemas.microsoft.com/office/drawing/2014/main" val="3081377234"/>
                    </a:ext>
                  </a:extLst>
                </a:gridCol>
                <a:gridCol w="543450">
                  <a:extLst>
                    <a:ext uri="{9D8B030D-6E8A-4147-A177-3AD203B41FA5}">
                      <a16:colId xmlns:a16="http://schemas.microsoft.com/office/drawing/2014/main" val="703191983"/>
                    </a:ext>
                  </a:extLst>
                </a:gridCol>
                <a:gridCol w="543450">
                  <a:extLst>
                    <a:ext uri="{9D8B030D-6E8A-4147-A177-3AD203B41FA5}">
                      <a16:colId xmlns:a16="http://schemas.microsoft.com/office/drawing/2014/main" val="860134489"/>
                    </a:ext>
                  </a:extLst>
                </a:gridCol>
                <a:gridCol w="543450">
                  <a:extLst>
                    <a:ext uri="{9D8B030D-6E8A-4147-A177-3AD203B41FA5}">
                      <a16:colId xmlns:a16="http://schemas.microsoft.com/office/drawing/2014/main" val="399865740"/>
                    </a:ext>
                  </a:extLst>
                </a:gridCol>
                <a:gridCol w="543450">
                  <a:extLst>
                    <a:ext uri="{9D8B030D-6E8A-4147-A177-3AD203B41FA5}">
                      <a16:colId xmlns:a16="http://schemas.microsoft.com/office/drawing/2014/main" val="3014008329"/>
                    </a:ext>
                  </a:extLst>
                </a:gridCol>
                <a:gridCol w="543450">
                  <a:extLst>
                    <a:ext uri="{9D8B030D-6E8A-4147-A177-3AD203B41FA5}">
                      <a16:colId xmlns:a16="http://schemas.microsoft.com/office/drawing/2014/main" val="1234148072"/>
                    </a:ext>
                  </a:extLst>
                </a:gridCol>
                <a:gridCol w="543450">
                  <a:extLst>
                    <a:ext uri="{9D8B030D-6E8A-4147-A177-3AD203B41FA5}">
                      <a16:colId xmlns:a16="http://schemas.microsoft.com/office/drawing/2014/main" val="1107046977"/>
                    </a:ext>
                  </a:extLst>
                </a:gridCol>
                <a:gridCol w="543450">
                  <a:extLst>
                    <a:ext uri="{9D8B030D-6E8A-4147-A177-3AD203B41FA5}">
                      <a16:colId xmlns:a16="http://schemas.microsoft.com/office/drawing/2014/main" val="1304699457"/>
                    </a:ext>
                  </a:extLst>
                </a:gridCol>
                <a:gridCol w="543450">
                  <a:extLst>
                    <a:ext uri="{9D8B030D-6E8A-4147-A177-3AD203B41FA5}">
                      <a16:colId xmlns:a16="http://schemas.microsoft.com/office/drawing/2014/main" val="3405521884"/>
                    </a:ext>
                  </a:extLst>
                </a:gridCol>
              </a:tblGrid>
              <a:tr h="1167243">
                <a:tc>
                  <a:txBody>
                    <a:bodyPr/>
                    <a:lstStyle/>
                    <a:p>
                      <a:pPr algn="r"/>
                      <a:r>
                        <a:rPr lang="en-US"/>
                        <a:t>airplane</a:t>
                      </a:r>
                    </a:p>
                  </a:txBody>
                  <a:tcPr vert="vert270"/>
                </a:tc>
                <a:tc>
                  <a:txBody>
                    <a:bodyPr/>
                    <a:lstStyle/>
                    <a:p>
                      <a:pPr algn="r"/>
                      <a:r>
                        <a:rPr lang="en-US" err="1"/>
                        <a:t>automibile</a:t>
                      </a:r>
                      <a:endParaRPr lang="en-US"/>
                    </a:p>
                  </a:txBody>
                  <a:tcPr vert="vert270"/>
                </a:tc>
                <a:tc>
                  <a:txBody>
                    <a:bodyPr/>
                    <a:lstStyle/>
                    <a:p>
                      <a:pPr algn="r"/>
                      <a:r>
                        <a:rPr lang="en-US"/>
                        <a:t>bird</a:t>
                      </a:r>
                    </a:p>
                  </a:txBody>
                  <a:tcPr vert="vert270"/>
                </a:tc>
                <a:tc>
                  <a:txBody>
                    <a:bodyPr/>
                    <a:lstStyle/>
                    <a:p>
                      <a:pPr algn="r"/>
                      <a:r>
                        <a:rPr lang="en-US"/>
                        <a:t>cat</a:t>
                      </a:r>
                    </a:p>
                  </a:txBody>
                  <a:tcPr vert="vert270"/>
                </a:tc>
                <a:tc>
                  <a:txBody>
                    <a:bodyPr/>
                    <a:lstStyle/>
                    <a:p>
                      <a:pPr algn="r"/>
                      <a:r>
                        <a:rPr lang="en-US"/>
                        <a:t>deer</a:t>
                      </a:r>
                    </a:p>
                  </a:txBody>
                  <a:tcPr vert="vert270"/>
                </a:tc>
                <a:tc>
                  <a:txBody>
                    <a:bodyPr/>
                    <a:lstStyle/>
                    <a:p>
                      <a:pPr algn="r"/>
                      <a:r>
                        <a:rPr lang="en-US"/>
                        <a:t>dog</a:t>
                      </a:r>
                    </a:p>
                  </a:txBody>
                  <a:tcPr vert="vert270"/>
                </a:tc>
                <a:tc>
                  <a:txBody>
                    <a:bodyPr/>
                    <a:lstStyle/>
                    <a:p>
                      <a:pPr algn="r"/>
                      <a:r>
                        <a:rPr lang="en-US"/>
                        <a:t>frog</a:t>
                      </a:r>
                    </a:p>
                  </a:txBody>
                  <a:tcPr vert="vert270"/>
                </a:tc>
                <a:tc>
                  <a:txBody>
                    <a:bodyPr/>
                    <a:lstStyle/>
                    <a:p>
                      <a:pPr algn="r"/>
                      <a:r>
                        <a:rPr lang="en-US"/>
                        <a:t>horse</a:t>
                      </a:r>
                    </a:p>
                  </a:txBody>
                  <a:tcPr vert="vert270"/>
                </a:tc>
                <a:tc>
                  <a:txBody>
                    <a:bodyPr/>
                    <a:lstStyle/>
                    <a:p>
                      <a:pPr algn="r"/>
                      <a:r>
                        <a:rPr lang="en-US"/>
                        <a:t>ship</a:t>
                      </a:r>
                    </a:p>
                  </a:txBody>
                  <a:tcPr vert="vert270"/>
                </a:tc>
                <a:tc>
                  <a:txBody>
                    <a:bodyPr/>
                    <a:lstStyle/>
                    <a:p>
                      <a:pPr algn="r"/>
                      <a:r>
                        <a:rPr lang="en-US" b="1">
                          <a:solidFill>
                            <a:srgbClr val="FF0000"/>
                          </a:solidFill>
                        </a:rPr>
                        <a:t>truck</a:t>
                      </a:r>
                    </a:p>
                  </a:txBody>
                  <a:tcPr vert="vert270"/>
                </a:tc>
                <a:extLst>
                  <a:ext uri="{0D108BD9-81ED-4DB2-BD59-A6C34878D82A}">
                    <a16:rowId xmlns:a16="http://schemas.microsoft.com/office/drawing/2014/main" val="2891392839"/>
                  </a:ext>
                </a:extLst>
              </a:tr>
            </a:tbl>
          </a:graphicData>
        </a:graphic>
      </p:graphicFrame>
      <p:sp>
        <p:nvSpPr>
          <p:cNvPr id="13" name="Title 2">
            <a:extLst>
              <a:ext uri="{FF2B5EF4-FFF2-40B4-BE49-F238E27FC236}">
                <a16:creationId xmlns:a16="http://schemas.microsoft.com/office/drawing/2014/main" id="{A10A05C7-9469-42BE-8916-6C263D73675C}"/>
              </a:ext>
            </a:extLst>
          </p:cNvPr>
          <p:cNvSpPr txBox="1">
            <a:spLocks/>
          </p:cNvSpPr>
          <p:nvPr/>
        </p:nvSpPr>
        <p:spPr>
          <a:xfrm>
            <a:off x="4633030" y="153994"/>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Multi-class classification</a:t>
            </a:r>
          </a:p>
        </p:txBody>
      </p:sp>
      <p:sp>
        <p:nvSpPr>
          <p:cNvPr id="19" name="Title 2">
            <a:extLst>
              <a:ext uri="{FF2B5EF4-FFF2-40B4-BE49-F238E27FC236}">
                <a16:creationId xmlns:a16="http://schemas.microsoft.com/office/drawing/2014/main" id="{AAD71BCF-DD7F-484F-96C3-BCBD7FB584E3}"/>
              </a:ext>
            </a:extLst>
          </p:cNvPr>
          <p:cNvSpPr txBox="1">
            <a:spLocks/>
          </p:cNvSpPr>
          <p:nvPr/>
        </p:nvSpPr>
        <p:spPr>
          <a:xfrm>
            <a:off x="4633030" y="3469719"/>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classification</a:t>
            </a:r>
          </a:p>
        </p:txBody>
      </p:sp>
      <p:sp>
        <p:nvSpPr>
          <p:cNvPr id="4" name="TextBox 3">
            <a:extLst>
              <a:ext uri="{FF2B5EF4-FFF2-40B4-BE49-F238E27FC236}">
                <a16:creationId xmlns:a16="http://schemas.microsoft.com/office/drawing/2014/main" id="{D4483464-8A26-4315-85DD-2A1365AFE613}"/>
              </a:ext>
            </a:extLst>
          </p:cNvPr>
          <p:cNvSpPr txBox="1"/>
          <p:nvPr/>
        </p:nvSpPr>
        <p:spPr>
          <a:xfrm>
            <a:off x="517228" y="271011"/>
            <a:ext cx="3094975" cy="203440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505050"/>
                </a:solidFill>
                <a:effectLst/>
                <a:uLnTx/>
                <a:uFillTx/>
                <a:latin typeface="Segoe UI"/>
                <a:ea typeface="+mn-ea"/>
                <a:cs typeface="+mn-cs"/>
              </a:rPr>
              <a:t>Pâté </a:t>
            </a:r>
            <a:r>
              <a:rPr kumimoji="0" lang="en-US" sz="6000" b="0" i="0" u="none" strike="noStrike" kern="1200" cap="none" spc="0" normalizeH="0" baseline="0" noProof="0">
                <a:ln>
                  <a:noFill/>
                </a:ln>
                <a:solidFill>
                  <a:srgbClr val="FF0000"/>
                </a:solidFill>
                <a:effectLst/>
                <a:uLnTx/>
                <a:uFillTx/>
                <a:latin typeface="Segoe UI"/>
                <a:ea typeface="+mn-ea"/>
                <a:cs typeface="+mn-cs"/>
              </a:rPr>
              <a:t>output</a:t>
            </a:r>
          </a:p>
        </p:txBody>
      </p:sp>
      <p:graphicFrame>
        <p:nvGraphicFramePr>
          <p:cNvPr id="16" name="Table 8">
            <a:extLst>
              <a:ext uri="{FF2B5EF4-FFF2-40B4-BE49-F238E27FC236}">
                <a16:creationId xmlns:a16="http://schemas.microsoft.com/office/drawing/2014/main" id="{BCD7BECB-CA2A-4325-AB00-4D57DB0A1370}"/>
              </a:ext>
            </a:extLst>
          </p:cNvPr>
          <p:cNvGraphicFramePr>
            <a:graphicFrameLocks noGrp="1"/>
          </p:cNvGraphicFramePr>
          <p:nvPr/>
        </p:nvGraphicFramePr>
        <p:xfrm>
          <a:off x="1875611" y="4901834"/>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a:t>0</a:t>
                      </a:r>
                    </a:p>
                  </a:txBody>
                  <a:tcPr/>
                </a:tc>
                <a:extLst>
                  <a:ext uri="{0D108BD9-81ED-4DB2-BD59-A6C34878D82A}">
                    <a16:rowId xmlns:a16="http://schemas.microsoft.com/office/drawing/2014/main" val="2891392839"/>
                  </a:ext>
                </a:extLst>
              </a:tr>
            </a:tbl>
          </a:graphicData>
        </a:graphic>
      </p:graphicFrame>
      <p:graphicFrame>
        <p:nvGraphicFramePr>
          <p:cNvPr id="17" name="Table 8">
            <a:extLst>
              <a:ext uri="{FF2B5EF4-FFF2-40B4-BE49-F238E27FC236}">
                <a16:creationId xmlns:a16="http://schemas.microsoft.com/office/drawing/2014/main" id="{08BFE52B-84B6-4B70-A4C6-A39F66E0F9DF}"/>
              </a:ext>
            </a:extLst>
          </p:cNvPr>
          <p:cNvGraphicFramePr>
            <a:graphicFrameLocks noGrp="1"/>
          </p:cNvGraphicFramePr>
          <p:nvPr/>
        </p:nvGraphicFramePr>
        <p:xfrm>
          <a:off x="2971594" y="5668567"/>
          <a:ext cx="552733" cy="360426"/>
        </p:xfrm>
        <a:graphic>
          <a:graphicData uri="http://schemas.openxmlformats.org/drawingml/2006/table">
            <a:tbl>
              <a:tblPr firstRow="1" bandRow="1">
                <a:tableStyleId>{2D5ABB26-0587-4C30-8999-92F81FD0307C}</a:tableStyleId>
              </a:tblPr>
              <a:tblGrid>
                <a:gridCol w="552733">
                  <a:extLst>
                    <a:ext uri="{9D8B030D-6E8A-4147-A177-3AD203B41FA5}">
                      <a16:colId xmlns:a16="http://schemas.microsoft.com/office/drawing/2014/main" val="3364846839"/>
                    </a:ext>
                  </a:extLst>
                </a:gridCol>
              </a:tblGrid>
              <a:tr h="139977">
                <a:tc>
                  <a:txBody>
                    <a:bodyPr/>
                    <a:lstStyle/>
                    <a:p>
                      <a:pPr algn="ctr"/>
                      <a:r>
                        <a:rPr lang="en-US" b="1">
                          <a:solidFill>
                            <a:srgbClr val="FF0000"/>
                          </a:solidFill>
                        </a:rPr>
                        <a:t>A</a:t>
                      </a:r>
                    </a:p>
                  </a:txBody>
                  <a:tcPr/>
                </a:tc>
                <a:extLst>
                  <a:ext uri="{0D108BD9-81ED-4DB2-BD59-A6C34878D82A}">
                    <a16:rowId xmlns:a16="http://schemas.microsoft.com/office/drawing/2014/main" val="2891392839"/>
                  </a:ext>
                </a:extLst>
              </a:tr>
            </a:tbl>
          </a:graphicData>
        </a:graphic>
      </p:graphicFrame>
      <p:sp>
        <p:nvSpPr>
          <p:cNvPr id="18" name="TextBox 17">
            <a:extLst>
              <a:ext uri="{FF2B5EF4-FFF2-40B4-BE49-F238E27FC236}">
                <a16:creationId xmlns:a16="http://schemas.microsoft.com/office/drawing/2014/main" id="{C2673608-094E-477C-B8B8-2AF164EAE475}"/>
              </a:ext>
            </a:extLst>
          </p:cNvPr>
          <p:cNvSpPr txBox="1"/>
          <p:nvPr/>
        </p:nvSpPr>
        <p:spPr>
          <a:xfrm>
            <a:off x="928786" y="5534848"/>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label:</a:t>
            </a:r>
          </a:p>
        </p:txBody>
      </p:sp>
      <p:graphicFrame>
        <p:nvGraphicFramePr>
          <p:cNvPr id="20" name="Table 8">
            <a:extLst>
              <a:ext uri="{FF2B5EF4-FFF2-40B4-BE49-F238E27FC236}">
                <a16:creationId xmlns:a16="http://schemas.microsoft.com/office/drawing/2014/main" id="{FC300DD0-3B33-4172-A987-A4D672A0A433}"/>
              </a:ext>
            </a:extLst>
          </p:cNvPr>
          <p:cNvGraphicFramePr>
            <a:graphicFrameLocks noGrp="1"/>
          </p:cNvGraphicFramePr>
          <p:nvPr/>
        </p:nvGraphicFramePr>
        <p:xfrm>
          <a:off x="4690541" y="4912205"/>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sp>
        <p:nvSpPr>
          <p:cNvPr id="21" name="TextBox 20">
            <a:extLst>
              <a:ext uri="{FF2B5EF4-FFF2-40B4-BE49-F238E27FC236}">
                <a16:creationId xmlns:a16="http://schemas.microsoft.com/office/drawing/2014/main" id="{6A1D3797-4D31-43B1-ACA0-E903F757A1E8}"/>
              </a:ext>
            </a:extLst>
          </p:cNvPr>
          <p:cNvSpPr txBox="1"/>
          <p:nvPr/>
        </p:nvSpPr>
        <p:spPr>
          <a:xfrm>
            <a:off x="2627884" y="4778486"/>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negative: </a:t>
            </a:r>
          </a:p>
        </p:txBody>
      </p:sp>
      <p:sp>
        <p:nvSpPr>
          <p:cNvPr id="22" name="TextBox 21">
            <a:extLst>
              <a:ext uri="{FF2B5EF4-FFF2-40B4-BE49-F238E27FC236}">
                <a16:creationId xmlns:a16="http://schemas.microsoft.com/office/drawing/2014/main" id="{67C04BE4-812F-4B78-8EF7-9A2719447C31}"/>
              </a:ext>
            </a:extLst>
          </p:cNvPr>
          <p:cNvSpPr txBox="1"/>
          <p:nvPr/>
        </p:nvSpPr>
        <p:spPr>
          <a:xfrm>
            <a:off x="-280883" y="4768115"/>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positive:</a:t>
            </a:r>
          </a:p>
        </p:txBody>
      </p:sp>
      <p:graphicFrame>
        <p:nvGraphicFramePr>
          <p:cNvPr id="23" name="Table 8">
            <a:extLst>
              <a:ext uri="{FF2B5EF4-FFF2-40B4-BE49-F238E27FC236}">
                <a16:creationId xmlns:a16="http://schemas.microsoft.com/office/drawing/2014/main" id="{54088EBD-975E-420A-AA21-7CD2AF2F68B0}"/>
              </a:ext>
            </a:extLst>
          </p:cNvPr>
          <p:cNvGraphicFramePr>
            <a:graphicFrameLocks noGrp="1"/>
          </p:cNvGraphicFramePr>
          <p:nvPr/>
        </p:nvGraphicFramePr>
        <p:xfrm>
          <a:off x="7509756" y="4682435"/>
          <a:ext cx="1105466"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gridCol w="552733">
                  <a:extLst>
                    <a:ext uri="{9D8B030D-6E8A-4147-A177-3AD203B41FA5}">
                      <a16:colId xmlns:a16="http://schemas.microsoft.com/office/drawing/2014/main" val="703191983"/>
                    </a:ext>
                  </a:extLst>
                </a:gridCol>
              </a:tblGrid>
              <a:tr h="261626">
                <a:tc>
                  <a:txBody>
                    <a:bodyPr/>
                    <a:lstStyle/>
                    <a:p>
                      <a:pPr algn="ctr"/>
                      <a:r>
                        <a:rPr lang="en-US"/>
                        <a:t>0</a:t>
                      </a:r>
                    </a:p>
                  </a:txBody>
                  <a:tcPr/>
                </a:tc>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graphicFrame>
        <p:nvGraphicFramePr>
          <p:cNvPr id="24" name="Table 20">
            <a:extLst>
              <a:ext uri="{FF2B5EF4-FFF2-40B4-BE49-F238E27FC236}">
                <a16:creationId xmlns:a16="http://schemas.microsoft.com/office/drawing/2014/main" id="{62045C65-059B-4015-A634-E1085753A99A}"/>
              </a:ext>
            </a:extLst>
          </p:cNvPr>
          <p:cNvGraphicFramePr>
            <a:graphicFrameLocks noGrp="1"/>
          </p:cNvGraphicFramePr>
          <p:nvPr/>
        </p:nvGraphicFramePr>
        <p:xfrm>
          <a:off x="7405992" y="5277782"/>
          <a:ext cx="1209230" cy="1759727"/>
        </p:xfrm>
        <a:graphic>
          <a:graphicData uri="http://schemas.openxmlformats.org/drawingml/2006/table">
            <a:tbl>
              <a:tblPr firstRow="1" bandRow="1">
                <a:tableStyleId>{2D5ABB26-0587-4C30-8999-92F81FD0307C}</a:tableStyleId>
              </a:tblPr>
              <a:tblGrid>
                <a:gridCol w="604615">
                  <a:extLst>
                    <a:ext uri="{9D8B030D-6E8A-4147-A177-3AD203B41FA5}">
                      <a16:colId xmlns:a16="http://schemas.microsoft.com/office/drawing/2014/main" val="21204084"/>
                    </a:ext>
                  </a:extLst>
                </a:gridCol>
                <a:gridCol w="604615">
                  <a:extLst>
                    <a:ext uri="{9D8B030D-6E8A-4147-A177-3AD203B41FA5}">
                      <a16:colId xmlns:a16="http://schemas.microsoft.com/office/drawing/2014/main" val="2476688710"/>
                    </a:ext>
                  </a:extLst>
                </a:gridCol>
              </a:tblGrid>
              <a:tr h="1759727">
                <a:tc>
                  <a:txBody>
                    <a:bodyPr/>
                    <a:lstStyle/>
                    <a:p>
                      <a:pPr algn="r"/>
                      <a:r>
                        <a:rPr lang="en-US"/>
                        <a:t>present</a:t>
                      </a:r>
                    </a:p>
                    <a:p>
                      <a:pPr algn="r"/>
                      <a:r>
                        <a:rPr lang="en-US"/>
                        <a:t>(positive)</a:t>
                      </a:r>
                    </a:p>
                  </a:txBody>
                  <a:tcPr vert="vert270"/>
                </a:tc>
                <a:tc>
                  <a:txBody>
                    <a:bodyPr/>
                    <a:lstStyle/>
                    <a:p>
                      <a:pPr algn="r"/>
                      <a:r>
                        <a:rPr lang="en-US" b="1">
                          <a:solidFill>
                            <a:srgbClr val="FF0000"/>
                          </a:solidFill>
                        </a:rPr>
                        <a:t>absent (negative)</a:t>
                      </a:r>
                    </a:p>
                  </a:txBody>
                  <a:tcPr vert="vert270"/>
                </a:tc>
                <a:extLst>
                  <a:ext uri="{0D108BD9-81ED-4DB2-BD59-A6C34878D82A}">
                    <a16:rowId xmlns:a16="http://schemas.microsoft.com/office/drawing/2014/main" val="4285112813"/>
                  </a:ext>
                </a:extLst>
              </a:tr>
            </a:tbl>
          </a:graphicData>
        </a:graphic>
      </p:graphicFrame>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3158FA-F257-4743-A33A-8C6A9FBB20D4}"/>
                  </a:ext>
                </a:extLst>
              </p:cNvPr>
              <p:cNvSpPr txBox="1"/>
              <p:nvPr/>
            </p:nvSpPr>
            <p:spPr>
              <a:xfrm>
                <a:off x="5935572" y="5056019"/>
                <a:ext cx="770111" cy="7417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48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oMath>
                  </m:oMathPara>
                </a14:m>
                <a:endParaRPr kumimoji="0" lang="en-US" sz="48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endParaRPr>
              </a:p>
            </p:txBody>
          </p:sp>
        </mc:Choice>
        <mc:Fallback xmlns="">
          <p:sp>
            <p:nvSpPr>
              <p:cNvPr id="25" name="TextBox 24">
                <a:extLst>
                  <a:ext uri="{FF2B5EF4-FFF2-40B4-BE49-F238E27FC236}">
                    <a16:creationId xmlns:a16="http://schemas.microsoft.com/office/drawing/2014/main" id="{ED3158FA-F257-4743-A33A-8C6A9FBB20D4}"/>
                  </a:ext>
                </a:extLst>
              </p:cNvPr>
              <p:cNvSpPr txBox="1">
                <a:spLocks noRot="1" noChangeAspect="1" noMove="1" noResize="1" noEditPoints="1" noAdjustHandles="1" noChangeArrowheads="1" noChangeShapeType="1" noTextEdit="1"/>
              </p:cNvSpPr>
              <p:nvPr/>
            </p:nvSpPr>
            <p:spPr>
              <a:xfrm>
                <a:off x="5935572" y="5056019"/>
                <a:ext cx="770111" cy="74174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313561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7" name="Table 8">
            <a:extLst>
              <a:ext uri="{FF2B5EF4-FFF2-40B4-BE49-F238E27FC236}">
                <a16:creationId xmlns:a16="http://schemas.microsoft.com/office/drawing/2014/main" id="{599F13ED-A1F4-475A-9144-D2070D27320C}"/>
              </a:ext>
            </a:extLst>
          </p:cNvPr>
          <p:cNvGraphicFramePr>
            <a:graphicFrameLocks noGrp="1"/>
          </p:cNvGraphicFramePr>
          <p:nvPr/>
        </p:nvGraphicFramePr>
        <p:xfrm>
          <a:off x="5314629" y="1230230"/>
          <a:ext cx="5434500" cy="360426"/>
        </p:xfrm>
        <a:graphic>
          <a:graphicData uri="http://schemas.openxmlformats.org/drawingml/2006/table">
            <a:tbl>
              <a:tblPr firstRow="1" bandRow="1">
                <a:tableStyleId>{5940675A-B579-460E-94D1-54222C63F5DA}</a:tableStyleId>
              </a:tblPr>
              <a:tblGrid>
                <a:gridCol w="543450">
                  <a:extLst>
                    <a:ext uri="{9D8B030D-6E8A-4147-A177-3AD203B41FA5}">
                      <a16:colId xmlns:a16="http://schemas.microsoft.com/office/drawing/2014/main" val="3364846839"/>
                    </a:ext>
                  </a:extLst>
                </a:gridCol>
                <a:gridCol w="543450">
                  <a:extLst>
                    <a:ext uri="{9D8B030D-6E8A-4147-A177-3AD203B41FA5}">
                      <a16:colId xmlns:a16="http://schemas.microsoft.com/office/drawing/2014/main" val="3081377234"/>
                    </a:ext>
                  </a:extLst>
                </a:gridCol>
                <a:gridCol w="543450">
                  <a:extLst>
                    <a:ext uri="{9D8B030D-6E8A-4147-A177-3AD203B41FA5}">
                      <a16:colId xmlns:a16="http://schemas.microsoft.com/office/drawing/2014/main" val="703191983"/>
                    </a:ext>
                  </a:extLst>
                </a:gridCol>
                <a:gridCol w="543450">
                  <a:extLst>
                    <a:ext uri="{9D8B030D-6E8A-4147-A177-3AD203B41FA5}">
                      <a16:colId xmlns:a16="http://schemas.microsoft.com/office/drawing/2014/main" val="860134489"/>
                    </a:ext>
                  </a:extLst>
                </a:gridCol>
                <a:gridCol w="543450">
                  <a:extLst>
                    <a:ext uri="{9D8B030D-6E8A-4147-A177-3AD203B41FA5}">
                      <a16:colId xmlns:a16="http://schemas.microsoft.com/office/drawing/2014/main" val="399865740"/>
                    </a:ext>
                  </a:extLst>
                </a:gridCol>
                <a:gridCol w="543450">
                  <a:extLst>
                    <a:ext uri="{9D8B030D-6E8A-4147-A177-3AD203B41FA5}">
                      <a16:colId xmlns:a16="http://schemas.microsoft.com/office/drawing/2014/main" val="3014008329"/>
                    </a:ext>
                  </a:extLst>
                </a:gridCol>
                <a:gridCol w="543450">
                  <a:extLst>
                    <a:ext uri="{9D8B030D-6E8A-4147-A177-3AD203B41FA5}">
                      <a16:colId xmlns:a16="http://schemas.microsoft.com/office/drawing/2014/main" val="1234148072"/>
                    </a:ext>
                  </a:extLst>
                </a:gridCol>
                <a:gridCol w="543450">
                  <a:extLst>
                    <a:ext uri="{9D8B030D-6E8A-4147-A177-3AD203B41FA5}">
                      <a16:colId xmlns:a16="http://schemas.microsoft.com/office/drawing/2014/main" val="1107046977"/>
                    </a:ext>
                  </a:extLst>
                </a:gridCol>
                <a:gridCol w="543450">
                  <a:extLst>
                    <a:ext uri="{9D8B030D-6E8A-4147-A177-3AD203B41FA5}">
                      <a16:colId xmlns:a16="http://schemas.microsoft.com/office/drawing/2014/main" val="1304699457"/>
                    </a:ext>
                  </a:extLst>
                </a:gridCol>
                <a:gridCol w="543450">
                  <a:extLst>
                    <a:ext uri="{9D8B030D-6E8A-4147-A177-3AD203B41FA5}">
                      <a16:colId xmlns:a16="http://schemas.microsoft.com/office/drawing/2014/main" val="3405521884"/>
                    </a:ext>
                  </a:extLst>
                </a:gridCol>
              </a:tblGrid>
              <a:tr h="261626">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1</a:t>
                      </a:r>
                    </a:p>
                  </a:txBody>
                  <a:tcPr/>
                </a:tc>
                <a:tc>
                  <a:txBody>
                    <a:bodyPr/>
                    <a:lstStyle/>
                    <a:p>
                      <a:pPr algn="ctr"/>
                      <a:r>
                        <a:rPr lang="en-US"/>
                        <a:t>14</a:t>
                      </a:r>
                    </a:p>
                  </a:txBody>
                  <a:tcPr/>
                </a:tc>
                <a:tc>
                  <a:txBody>
                    <a:bodyPr/>
                    <a:lstStyle/>
                    <a:p>
                      <a:pPr algn="ctr"/>
                      <a:r>
                        <a:rPr lang="en-US" b="1">
                          <a:solidFill>
                            <a:srgbClr val="FF0000"/>
                          </a:solidFill>
                        </a:rPr>
                        <a:t>34</a:t>
                      </a:r>
                    </a:p>
                  </a:txBody>
                  <a:tcPr/>
                </a:tc>
                <a:extLst>
                  <a:ext uri="{0D108BD9-81ED-4DB2-BD59-A6C34878D82A}">
                    <a16:rowId xmlns:a16="http://schemas.microsoft.com/office/drawing/2014/main" val="2891392839"/>
                  </a:ext>
                </a:extLst>
              </a:tr>
            </a:tbl>
          </a:graphicData>
        </a:graphic>
      </p:graphicFrame>
      <p:graphicFrame>
        <p:nvGraphicFramePr>
          <p:cNvPr id="10" name="Table 8">
            <a:extLst>
              <a:ext uri="{FF2B5EF4-FFF2-40B4-BE49-F238E27FC236}">
                <a16:creationId xmlns:a16="http://schemas.microsoft.com/office/drawing/2014/main" id="{3A5B7C0E-0DAE-4CD0-AFEC-0E51160EC457}"/>
              </a:ext>
            </a:extLst>
          </p:cNvPr>
          <p:cNvGraphicFramePr>
            <a:graphicFrameLocks noGrp="1"/>
          </p:cNvGraphicFramePr>
          <p:nvPr/>
        </p:nvGraphicFramePr>
        <p:xfrm>
          <a:off x="5314629" y="1825577"/>
          <a:ext cx="5434500" cy="1167243"/>
        </p:xfrm>
        <a:graphic>
          <a:graphicData uri="http://schemas.openxmlformats.org/drawingml/2006/table">
            <a:tbl>
              <a:tblPr firstRow="1" bandRow="1">
                <a:tableStyleId>{2D5ABB26-0587-4C30-8999-92F81FD0307C}</a:tableStyleId>
              </a:tblPr>
              <a:tblGrid>
                <a:gridCol w="543450">
                  <a:extLst>
                    <a:ext uri="{9D8B030D-6E8A-4147-A177-3AD203B41FA5}">
                      <a16:colId xmlns:a16="http://schemas.microsoft.com/office/drawing/2014/main" val="3364846839"/>
                    </a:ext>
                  </a:extLst>
                </a:gridCol>
                <a:gridCol w="543450">
                  <a:extLst>
                    <a:ext uri="{9D8B030D-6E8A-4147-A177-3AD203B41FA5}">
                      <a16:colId xmlns:a16="http://schemas.microsoft.com/office/drawing/2014/main" val="3081377234"/>
                    </a:ext>
                  </a:extLst>
                </a:gridCol>
                <a:gridCol w="543450">
                  <a:extLst>
                    <a:ext uri="{9D8B030D-6E8A-4147-A177-3AD203B41FA5}">
                      <a16:colId xmlns:a16="http://schemas.microsoft.com/office/drawing/2014/main" val="703191983"/>
                    </a:ext>
                  </a:extLst>
                </a:gridCol>
                <a:gridCol w="543450">
                  <a:extLst>
                    <a:ext uri="{9D8B030D-6E8A-4147-A177-3AD203B41FA5}">
                      <a16:colId xmlns:a16="http://schemas.microsoft.com/office/drawing/2014/main" val="860134489"/>
                    </a:ext>
                  </a:extLst>
                </a:gridCol>
                <a:gridCol w="543450">
                  <a:extLst>
                    <a:ext uri="{9D8B030D-6E8A-4147-A177-3AD203B41FA5}">
                      <a16:colId xmlns:a16="http://schemas.microsoft.com/office/drawing/2014/main" val="399865740"/>
                    </a:ext>
                  </a:extLst>
                </a:gridCol>
                <a:gridCol w="543450">
                  <a:extLst>
                    <a:ext uri="{9D8B030D-6E8A-4147-A177-3AD203B41FA5}">
                      <a16:colId xmlns:a16="http://schemas.microsoft.com/office/drawing/2014/main" val="3014008329"/>
                    </a:ext>
                  </a:extLst>
                </a:gridCol>
                <a:gridCol w="543450">
                  <a:extLst>
                    <a:ext uri="{9D8B030D-6E8A-4147-A177-3AD203B41FA5}">
                      <a16:colId xmlns:a16="http://schemas.microsoft.com/office/drawing/2014/main" val="1234148072"/>
                    </a:ext>
                  </a:extLst>
                </a:gridCol>
                <a:gridCol w="543450">
                  <a:extLst>
                    <a:ext uri="{9D8B030D-6E8A-4147-A177-3AD203B41FA5}">
                      <a16:colId xmlns:a16="http://schemas.microsoft.com/office/drawing/2014/main" val="1107046977"/>
                    </a:ext>
                  </a:extLst>
                </a:gridCol>
                <a:gridCol w="543450">
                  <a:extLst>
                    <a:ext uri="{9D8B030D-6E8A-4147-A177-3AD203B41FA5}">
                      <a16:colId xmlns:a16="http://schemas.microsoft.com/office/drawing/2014/main" val="1304699457"/>
                    </a:ext>
                  </a:extLst>
                </a:gridCol>
                <a:gridCol w="543450">
                  <a:extLst>
                    <a:ext uri="{9D8B030D-6E8A-4147-A177-3AD203B41FA5}">
                      <a16:colId xmlns:a16="http://schemas.microsoft.com/office/drawing/2014/main" val="3405521884"/>
                    </a:ext>
                  </a:extLst>
                </a:gridCol>
              </a:tblGrid>
              <a:tr h="1167243">
                <a:tc>
                  <a:txBody>
                    <a:bodyPr/>
                    <a:lstStyle/>
                    <a:p>
                      <a:pPr algn="r"/>
                      <a:r>
                        <a:rPr lang="en-US"/>
                        <a:t>airplane</a:t>
                      </a:r>
                    </a:p>
                  </a:txBody>
                  <a:tcPr vert="vert270"/>
                </a:tc>
                <a:tc>
                  <a:txBody>
                    <a:bodyPr/>
                    <a:lstStyle/>
                    <a:p>
                      <a:pPr algn="r"/>
                      <a:r>
                        <a:rPr lang="en-US" err="1"/>
                        <a:t>automibile</a:t>
                      </a:r>
                      <a:endParaRPr lang="en-US"/>
                    </a:p>
                  </a:txBody>
                  <a:tcPr vert="vert270"/>
                </a:tc>
                <a:tc>
                  <a:txBody>
                    <a:bodyPr/>
                    <a:lstStyle/>
                    <a:p>
                      <a:pPr algn="r"/>
                      <a:r>
                        <a:rPr lang="en-US"/>
                        <a:t>bird</a:t>
                      </a:r>
                    </a:p>
                  </a:txBody>
                  <a:tcPr vert="vert270"/>
                </a:tc>
                <a:tc>
                  <a:txBody>
                    <a:bodyPr/>
                    <a:lstStyle/>
                    <a:p>
                      <a:pPr algn="r"/>
                      <a:r>
                        <a:rPr lang="en-US"/>
                        <a:t>cat</a:t>
                      </a:r>
                    </a:p>
                  </a:txBody>
                  <a:tcPr vert="vert270"/>
                </a:tc>
                <a:tc>
                  <a:txBody>
                    <a:bodyPr/>
                    <a:lstStyle/>
                    <a:p>
                      <a:pPr algn="r"/>
                      <a:r>
                        <a:rPr lang="en-US"/>
                        <a:t>deer</a:t>
                      </a:r>
                    </a:p>
                  </a:txBody>
                  <a:tcPr vert="vert270"/>
                </a:tc>
                <a:tc>
                  <a:txBody>
                    <a:bodyPr/>
                    <a:lstStyle/>
                    <a:p>
                      <a:pPr algn="r"/>
                      <a:r>
                        <a:rPr lang="en-US"/>
                        <a:t>dog</a:t>
                      </a:r>
                    </a:p>
                  </a:txBody>
                  <a:tcPr vert="vert270"/>
                </a:tc>
                <a:tc>
                  <a:txBody>
                    <a:bodyPr/>
                    <a:lstStyle/>
                    <a:p>
                      <a:pPr algn="r"/>
                      <a:r>
                        <a:rPr lang="en-US"/>
                        <a:t>frog</a:t>
                      </a:r>
                    </a:p>
                  </a:txBody>
                  <a:tcPr vert="vert270"/>
                </a:tc>
                <a:tc>
                  <a:txBody>
                    <a:bodyPr/>
                    <a:lstStyle/>
                    <a:p>
                      <a:pPr algn="r"/>
                      <a:r>
                        <a:rPr lang="en-US"/>
                        <a:t>horse</a:t>
                      </a:r>
                    </a:p>
                  </a:txBody>
                  <a:tcPr vert="vert270"/>
                </a:tc>
                <a:tc>
                  <a:txBody>
                    <a:bodyPr/>
                    <a:lstStyle/>
                    <a:p>
                      <a:pPr algn="r"/>
                      <a:r>
                        <a:rPr lang="en-US"/>
                        <a:t>ship</a:t>
                      </a:r>
                    </a:p>
                  </a:txBody>
                  <a:tcPr vert="vert270"/>
                </a:tc>
                <a:tc>
                  <a:txBody>
                    <a:bodyPr/>
                    <a:lstStyle/>
                    <a:p>
                      <a:pPr algn="r"/>
                      <a:r>
                        <a:rPr lang="en-US" b="1">
                          <a:solidFill>
                            <a:srgbClr val="FF0000"/>
                          </a:solidFill>
                        </a:rPr>
                        <a:t>truck</a:t>
                      </a:r>
                    </a:p>
                  </a:txBody>
                  <a:tcPr vert="vert270"/>
                </a:tc>
                <a:extLst>
                  <a:ext uri="{0D108BD9-81ED-4DB2-BD59-A6C34878D82A}">
                    <a16:rowId xmlns:a16="http://schemas.microsoft.com/office/drawing/2014/main" val="2891392839"/>
                  </a:ext>
                </a:extLst>
              </a:tr>
            </a:tbl>
          </a:graphicData>
        </a:graphic>
      </p:graphicFrame>
      <p:sp>
        <p:nvSpPr>
          <p:cNvPr id="13" name="Title 2">
            <a:extLst>
              <a:ext uri="{FF2B5EF4-FFF2-40B4-BE49-F238E27FC236}">
                <a16:creationId xmlns:a16="http://schemas.microsoft.com/office/drawing/2014/main" id="{A10A05C7-9469-42BE-8916-6C263D73675C}"/>
              </a:ext>
            </a:extLst>
          </p:cNvPr>
          <p:cNvSpPr txBox="1">
            <a:spLocks/>
          </p:cNvSpPr>
          <p:nvPr/>
        </p:nvSpPr>
        <p:spPr>
          <a:xfrm>
            <a:off x="4633030" y="153994"/>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Multi-class classification</a:t>
            </a:r>
          </a:p>
        </p:txBody>
      </p:sp>
      <p:sp>
        <p:nvSpPr>
          <p:cNvPr id="19" name="Title 2">
            <a:extLst>
              <a:ext uri="{FF2B5EF4-FFF2-40B4-BE49-F238E27FC236}">
                <a16:creationId xmlns:a16="http://schemas.microsoft.com/office/drawing/2014/main" id="{AAD71BCF-DD7F-484F-96C3-BCBD7FB584E3}"/>
              </a:ext>
            </a:extLst>
          </p:cNvPr>
          <p:cNvSpPr txBox="1">
            <a:spLocks/>
          </p:cNvSpPr>
          <p:nvPr/>
        </p:nvSpPr>
        <p:spPr>
          <a:xfrm>
            <a:off x="4633030" y="3469719"/>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classification</a:t>
            </a:r>
          </a:p>
        </p:txBody>
      </p:sp>
      <p:sp>
        <p:nvSpPr>
          <p:cNvPr id="4" name="TextBox 3">
            <a:extLst>
              <a:ext uri="{FF2B5EF4-FFF2-40B4-BE49-F238E27FC236}">
                <a16:creationId xmlns:a16="http://schemas.microsoft.com/office/drawing/2014/main" id="{D4483464-8A26-4315-85DD-2A1365AFE613}"/>
              </a:ext>
            </a:extLst>
          </p:cNvPr>
          <p:cNvSpPr txBox="1"/>
          <p:nvPr/>
        </p:nvSpPr>
        <p:spPr>
          <a:xfrm>
            <a:off x="517228" y="271011"/>
            <a:ext cx="3094975" cy="203440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505050"/>
                </a:solidFill>
                <a:effectLst/>
                <a:uLnTx/>
                <a:uFillTx/>
                <a:latin typeface="Segoe UI"/>
                <a:ea typeface="+mn-ea"/>
                <a:cs typeface="+mn-cs"/>
              </a:rPr>
              <a:t>Pâté </a:t>
            </a:r>
            <a:r>
              <a:rPr kumimoji="0" lang="en-US" sz="6000" b="0" i="0" u="none" strike="noStrike" kern="1200" cap="none" spc="0" normalizeH="0" baseline="0" noProof="0">
                <a:ln>
                  <a:noFill/>
                </a:ln>
                <a:solidFill>
                  <a:srgbClr val="FF0000"/>
                </a:solidFill>
                <a:effectLst/>
                <a:uLnTx/>
                <a:uFillTx/>
                <a:latin typeface="Segoe UI"/>
                <a:ea typeface="+mn-ea"/>
                <a:cs typeface="+mn-cs"/>
              </a:rPr>
              <a:t>votes</a:t>
            </a:r>
          </a:p>
        </p:txBody>
      </p:sp>
      <p:graphicFrame>
        <p:nvGraphicFramePr>
          <p:cNvPr id="18" name="Table 8">
            <a:extLst>
              <a:ext uri="{FF2B5EF4-FFF2-40B4-BE49-F238E27FC236}">
                <a16:creationId xmlns:a16="http://schemas.microsoft.com/office/drawing/2014/main" id="{269C2475-1D12-433F-97C0-6CE3BADDABB9}"/>
              </a:ext>
            </a:extLst>
          </p:cNvPr>
          <p:cNvGraphicFramePr>
            <a:graphicFrameLocks noGrp="1"/>
          </p:cNvGraphicFramePr>
          <p:nvPr/>
        </p:nvGraphicFramePr>
        <p:xfrm>
          <a:off x="7542181" y="4542170"/>
          <a:ext cx="1105466"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gridCol w="552733">
                  <a:extLst>
                    <a:ext uri="{9D8B030D-6E8A-4147-A177-3AD203B41FA5}">
                      <a16:colId xmlns:a16="http://schemas.microsoft.com/office/drawing/2014/main" val="703191983"/>
                    </a:ext>
                  </a:extLst>
                </a:gridCol>
              </a:tblGrid>
              <a:tr h="261626">
                <a:tc>
                  <a:txBody>
                    <a:bodyPr/>
                    <a:lstStyle/>
                    <a:p>
                      <a:pPr algn="ctr"/>
                      <a:r>
                        <a:rPr lang="en-US"/>
                        <a:t>8</a:t>
                      </a:r>
                    </a:p>
                  </a:txBody>
                  <a:tcPr/>
                </a:tc>
                <a:tc>
                  <a:txBody>
                    <a:bodyPr/>
                    <a:lstStyle/>
                    <a:p>
                      <a:pPr algn="ctr"/>
                      <a:r>
                        <a:rPr lang="en-US" b="1">
                          <a:solidFill>
                            <a:srgbClr val="FF0000"/>
                          </a:solidFill>
                        </a:rPr>
                        <a:t>42</a:t>
                      </a:r>
                    </a:p>
                  </a:txBody>
                  <a:tcPr/>
                </a:tc>
                <a:extLst>
                  <a:ext uri="{0D108BD9-81ED-4DB2-BD59-A6C34878D82A}">
                    <a16:rowId xmlns:a16="http://schemas.microsoft.com/office/drawing/2014/main" val="2891392839"/>
                  </a:ext>
                </a:extLst>
              </a:tr>
            </a:tbl>
          </a:graphicData>
        </a:graphic>
      </p:graphicFrame>
      <p:graphicFrame>
        <p:nvGraphicFramePr>
          <p:cNvPr id="20" name="Table 20">
            <a:extLst>
              <a:ext uri="{FF2B5EF4-FFF2-40B4-BE49-F238E27FC236}">
                <a16:creationId xmlns:a16="http://schemas.microsoft.com/office/drawing/2014/main" id="{0D42C5F0-FBD2-4C6A-9CF4-7D0172B9685F}"/>
              </a:ext>
            </a:extLst>
          </p:cNvPr>
          <p:cNvGraphicFramePr>
            <a:graphicFrameLocks noGrp="1"/>
          </p:cNvGraphicFramePr>
          <p:nvPr/>
        </p:nvGraphicFramePr>
        <p:xfrm>
          <a:off x="7438417" y="5137517"/>
          <a:ext cx="1209230" cy="1759727"/>
        </p:xfrm>
        <a:graphic>
          <a:graphicData uri="http://schemas.openxmlformats.org/drawingml/2006/table">
            <a:tbl>
              <a:tblPr firstRow="1" bandRow="1">
                <a:tableStyleId>{2D5ABB26-0587-4C30-8999-92F81FD0307C}</a:tableStyleId>
              </a:tblPr>
              <a:tblGrid>
                <a:gridCol w="604615">
                  <a:extLst>
                    <a:ext uri="{9D8B030D-6E8A-4147-A177-3AD203B41FA5}">
                      <a16:colId xmlns:a16="http://schemas.microsoft.com/office/drawing/2014/main" val="21204084"/>
                    </a:ext>
                  </a:extLst>
                </a:gridCol>
                <a:gridCol w="604615">
                  <a:extLst>
                    <a:ext uri="{9D8B030D-6E8A-4147-A177-3AD203B41FA5}">
                      <a16:colId xmlns:a16="http://schemas.microsoft.com/office/drawing/2014/main" val="2476688710"/>
                    </a:ext>
                  </a:extLst>
                </a:gridCol>
              </a:tblGrid>
              <a:tr h="1759727">
                <a:tc>
                  <a:txBody>
                    <a:bodyPr/>
                    <a:lstStyle/>
                    <a:p>
                      <a:pPr algn="r"/>
                      <a:r>
                        <a:rPr lang="en-US"/>
                        <a:t>present</a:t>
                      </a:r>
                    </a:p>
                    <a:p>
                      <a:pPr algn="r"/>
                      <a:r>
                        <a:rPr lang="en-US"/>
                        <a:t>(positive)</a:t>
                      </a:r>
                    </a:p>
                  </a:txBody>
                  <a:tcPr vert="vert270"/>
                </a:tc>
                <a:tc>
                  <a:txBody>
                    <a:bodyPr/>
                    <a:lstStyle/>
                    <a:p>
                      <a:pPr algn="r"/>
                      <a:r>
                        <a:rPr lang="en-US" b="1">
                          <a:solidFill>
                            <a:srgbClr val="FF0000"/>
                          </a:solidFill>
                        </a:rPr>
                        <a:t>absent (negative)</a:t>
                      </a:r>
                    </a:p>
                  </a:txBody>
                  <a:tcPr vert="vert270"/>
                </a:tc>
                <a:extLst>
                  <a:ext uri="{0D108BD9-81ED-4DB2-BD59-A6C34878D82A}">
                    <a16:rowId xmlns:a16="http://schemas.microsoft.com/office/drawing/2014/main" val="4285112813"/>
                  </a:ext>
                </a:extLst>
              </a:tr>
            </a:tbl>
          </a:graphicData>
        </a:graphic>
      </p:graphicFrame>
      <p:graphicFrame>
        <p:nvGraphicFramePr>
          <p:cNvPr id="21" name="Table 8">
            <a:extLst>
              <a:ext uri="{FF2B5EF4-FFF2-40B4-BE49-F238E27FC236}">
                <a16:creationId xmlns:a16="http://schemas.microsoft.com/office/drawing/2014/main" id="{ECAF799F-4BB6-4926-A374-E4212E3E4B60}"/>
              </a:ext>
            </a:extLst>
          </p:cNvPr>
          <p:cNvGraphicFramePr>
            <a:graphicFrameLocks noGrp="1"/>
          </p:cNvGraphicFramePr>
          <p:nvPr/>
        </p:nvGraphicFramePr>
        <p:xfrm>
          <a:off x="6317909" y="4957304"/>
          <a:ext cx="552733" cy="360426"/>
        </p:xfrm>
        <a:graphic>
          <a:graphicData uri="http://schemas.openxmlformats.org/drawingml/2006/table">
            <a:tbl>
              <a:tblPr firstRow="1" bandRow="1">
                <a:tableStyleId>{2D5ABB26-0587-4C30-8999-92F81FD0307C}</a:tableStyleId>
              </a:tblPr>
              <a:tblGrid>
                <a:gridCol w="552733">
                  <a:extLst>
                    <a:ext uri="{9D8B030D-6E8A-4147-A177-3AD203B41FA5}">
                      <a16:colId xmlns:a16="http://schemas.microsoft.com/office/drawing/2014/main" val="3364846839"/>
                    </a:ext>
                  </a:extLst>
                </a:gridCol>
              </a:tblGrid>
              <a:tr h="139977">
                <a:tc>
                  <a:txBody>
                    <a:bodyPr/>
                    <a:lstStyle/>
                    <a:p>
                      <a:pPr algn="ctr"/>
                      <a:r>
                        <a:rPr lang="en-US" b="1">
                          <a:solidFill>
                            <a:srgbClr val="FF0000"/>
                          </a:solidFill>
                        </a:rPr>
                        <a:t>A</a:t>
                      </a:r>
                    </a:p>
                  </a:txBody>
                  <a:tcPr/>
                </a:tc>
                <a:extLst>
                  <a:ext uri="{0D108BD9-81ED-4DB2-BD59-A6C34878D82A}">
                    <a16:rowId xmlns:a16="http://schemas.microsoft.com/office/drawing/2014/main" val="2891392839"/>
                  </a:ext>
                </a:extLst>
              </a:tr>
            </a:tbl>
          </a:graphicData>
        </a:graphic>
      </p:graphicFrame>
      <p:sp>
        <p:nvSpPr>
          <p:cNvPr id="22" name="TextBox 21">
            <a:extLst>
              <a:ext uri="{FF2B5EF4-FFF2-40B4-BE49-F238E27FC236}">
                <a16:creationId xmlns:a16="http://schemas.microsoft.com/office/drawing/2014/main" id="{C0F1DA6A-291C-443E-A6C7-454F62846884}"/>
              </a:ext>
            </a:extLst>
          </p:cNvPr>
          <p:cNvSpPr txBox="1"/>
          <p:nvPr/>
        </p:nvSpPr>
        <p:spPr>
          <a:xfrm>
            <a:off x="4275101" y="4823585"/>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label:</a:t>
            </a:r>
          </a:p>
        </p:txBody>
      </p:sp>
    </p:spTree>
    <p:extLst>
      <p:ext uri="{BB962C8B-B14F-4D97-AF65-F5344CB8AC3E}">
        <p14:creationId xmlns:p14="http://schemas.microsoft.com/office/powerpoint/2010/main" val="287706715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13" name="Title 2">
            <a:extLst>
              <a:ext uri="{FF2B5EF4-FFF2-40B4-BE49-F238E27FC236}">
                <a16:creationId xmlns:a16="http://schemas.microsoft.com/office/drawing/2014/main" id="{A10A05C7-9469-42BE-8916-6C263D73675C}"/>
              </a:ext>
            </a:extLst>
          </p:cNvPr>
          <p:cNvSpPr txBox="1">
            <a:spLocks/>
          </p:cNvSpPr>
          <p:nvPr/>
        </p:nvSpPr>
        <p:spPr>
          <a:xfrm>
            <a:off x="4633030" y="153994"/>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Multi-class classification</a:t>
            </a:r>
          </a:p>
        </p:txBody>
      </p:sp>
      <p:sp>
        <p:nvSpPr>
          <p:cNvPr id="19" name="Title 2">
            <a:extLst>
              <a:ext uri="{FF2B5EF4-FFF2-40B4-BE49-F238E27FC236}">
                <a16:creationId xmlns:a16="http://schemas.microsoft.com/office/drawing/2014/main" id="{AAD71BCF-DD7F-484F-96C3-BCBD7FB584E3}"/>
              </a:ext>
            </a:extLst>
          </p:cNvPr>
          <p:cNvSpPr txBox="1">
            <a:spLocks/>
          </p:cNvSpPr>
          <p:nvPr/>
        </p:nvSpPr>
        <p:spPr>
          <a:xfrm>
            <a:off x="4633030" y="3469719"/>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classification</a:t>
            </a:r>
          </a:p>
        </p:txBody>
      </p:sp>
      <p:sp>
        <p:nvSpPr>
          <p:cNvPr id="4" name="TextBox 3">
            <a:extLst>
              <a:ext uri="{FF2B5EF4-FFF2-40B4-BE49-F238E27FC236}">
                <a16:creationId xmlns:a16="http://schemas.microsoft.com/office/drawing/2014/main" id="{D4483464-8A26-4315-85DD-2A1365AFE613}"/>
              </a:ext>
            </a:extLst>
          </p:cNvPr>
          <p:cNvSpPr txBox="1"/>
          <p:nvPr/>
        </p:nvSpPr>
        <p:spPr>
          <a:xfrm>
            <a:off x="517228" y="271011"/>
            <a:ext cx="3094975" cy="294234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505050"/>
                </a:solidFill>
                <a:effectLst/>
                <a:uLnTx/>
                <a:uFillTx/>
                <a:latin typeface="Segoe UI"/>
                <a:ea typeface="+mn-ea"/>
                <a:cs typeface="+mn-cs"/>
              </a:rPr>
              <a:t>Pâté </a:t>
            </a:r>
            <a:r>
              <a:rPr kumimoji="0" lang="en-US" sz="6000" b="0" i="0" u="none" strike="noStrike" kern="1200" cap="none" spc="0" normalizeH="0" baseline="0" noProof="0">
                <a:ln>
                  <a:noFill/>
                </a:ln>
                <a:solidFill>
                  <a:srgbClr val="FF0000"/>
                </a:solidFill>
                <a:effectLst/>
                <a:uLnTx/>
                <a:uFillTx/>
                <a:latin typeface="Segoe UI"/>
                <a:ea typeface="+mn-ea"/>
                <a:cs typeface="+mn-cs"/>
              </a:rPr>
              <a:t>privacy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FF0000"/>
                </a:solidFill>
                <a:effectLst/>
                <a:uLnTx/>
                <a:uFillTx/>
                <a:latin typeface="Segoe UI"/>
                <a:ea typeface="+mn-ea"/>
                <a:cs typeface="+mn-cs"/>
              </a:rPr>
              <a:t>analysis</a:t>
            </a:r>
          </a:p>
        </p:txBody>
      </p:sp>
      <p:graphicFrame>
        <p:nvGraphicFramePr>
          <p:cNvPr id="18" name="Table 8">
            <a:extLst>
              <a:ext uri="{FF2B5EF4-FFF2-40B4-BE49-F238E27FC236}">
                <a16:creationId xmlns:a16="http://schemas.microsoft.com/office/drawing/2014/main" id="{82CB3B11-6667-481E-92DC-0E9B4B47D54C}"/>
              </a:ext>
            </a:extLst>
          </p:cNvPr>
          <p:cNvGraphicFramePr>
            <a:graphicFrameLocks noGrp="1"/>
          </p:cNvGraphicFramePr>
          <p:nvPr/>
        </p:nvGraphicFramePr>
        <p:xfrm>
          <a:off x="6629193" y="1556158"/>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a:t>34</a:t>
                      </a:r>
                    </a:p>
                  </a:txBody>
                  <a:tcPr/>
                </a:tc>
                <a:extLst>
                  <a:ext uri="{0D108BD9-81ED-4DB2-BD59-A6C34878D82A}">
                    <a16:rowId xmlns:a16="http://schemas.microsoft.com/office/drawing/2014/main" val="2891392839"/>
                  </a:ext>
                </a:extLst>
              </a:tr>
            </a:tbl>
          </a:graphicData>
        </a:graphic>
      </p:graphicFrame>
      <p:graphicFrame>
        <p:nvGraphicFramePr>
          <p:cNvPr id="22" name="Table 8">
            <a:extLst>
              <a:ext uri="{FF2B5EF4-FFF2-40B4-BE49-F238E27FC236}">
                <a16:creationId xmlns:a16="http://schemas.microsoft.com/office/drawing/2014/main" id="{411D5F44-D097-4F01-96AF-DC60A4A0AAC1}"/>
              </a:ext>
            </a:extLst>
          </p:cNvPr>
          <p:cNvGraphicFramePr>
            <a:graphicFrameLocks noGrp="1"/>
          </p:cNvGraphicFramePr>
          <p:nvPr/>
        </p:nvGraphicFramePr>
        <p:xfrm>
          <a:off x="9444123" y="1566529"/>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a:t>14</a:t>
                      </a:r>
                    </a:p>
                  </a:txBody>
                  <a:tcPr/>
                </a:tc>
                <a:extLst>
                  <a:ext uri="{0D108BD9-81ED-4DB2-BD59-A6C34878D82A}">
                    <a16:rowId xmlns:a16="http://schemas.microsoft.com/office/drawing/2014/main" val="2891392839"/>
                  </a:ext>
                </a:extLst>
              </a:tr>
            </a:tbl>
          </a:graphicData>
        </a:graphic>
      </p:graphicFrame>
      <p:sp>
        <p:nvSpPr>
          <p:cNvPr id="23" name="TextBox 22">
            <a:extLst>
              <a:ext uri="{FF2B5EF4-FFF2-40B4-BE49-F238E27FC236}">
                <a16:creationId xmlns:a16="http://schemas.microsoft.com/office/drawing/2014/main" id="{38B063B2-2D84-4D2A-B7FA-B410A88B33D2}"/>
              </a:ext>
            </a:extLst>
          </p:cNvPr>
          <p:cNvSpPr txBox="1"/>
          <p:nvPr/>
        </p:nvSpPr>
        <p:spPr>
          <a:xfrm>
            <a:off x="7381466" y="1432810"/>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ship: </a:t>
            </a:r>
          </a:p>
        </p:txBody>
      </p:sp>
      <p:sp>
        <p:nvSpPr>
          <p:cNvPr id="24" name="TextBox 23">
            <a:extLst>
              <a:ext uri="{FF2B5EF4-FFF2-40B4-BE49-F238E27FC236}">
                <a16:creationId xmlns:a16="http://schemas.microsoft.com/office/drawing/2014/main" id="{63FFE7D5-D76D-41CD-8990-E787E754D2A4}"/>
              </a:ext>
            </a:extLst>
          </p:cNvPr>
          <p:cNvSpPr txBox="1"/>
          <p:nvPr/>
        </p:nvSpPr>
        <p:spPr>
          <a:xfrm>
            <a:off x="4495397" y="1432810"/>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truck: </a:t>
            </a:r>
          </a:p>
        </p:txBody>
      </p:sp>
      <p:sp>
        <p:nvSpPr>
          <p:cNvPr id="26" name="TextBox 25">
            <a:extLst>
              <a:ext uri="{FF2B5EF4-FFF2-40B4-BE49-F238E27FC236}">
                <a16:creationId xmlns:a16="http://schemas.microsoft.com/office/drawing/2014/main" id="{CF51A8E5-9331-4948-85C0-24C8BCDA71D1}"/>
              </a:ext>
            </a:extLst>
          </p:cNvPr>
          <p:cNvSpPr txBox="1"/>
          <p:nvPr/>
        </p:nvSpPr>
        <p:spPr>
          <a:xfrm>
            <a:off x="6781898" y="2305430"/>
            <a:ext cx="2738238"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0000"/>
                </a:solidFill>
                <a:effectLst/>
                <a:uLnTx/>
                <a:uFillTx/>
                <a:latin typeface="Segoe UI"/>
                <a:ea typeface="+mn-ea"/>
                <a:cs typeface="+mn-cs"/>
              </a:rPr>
              <a:t>single data point</a:t>
            </a:r>
          </a:p>
        </p:txBody>
      </p:sp>
      <p:sp>
        <p:nvSpPr>
          <p:cNvPr id="27" name="TextBox 26">
            <a:extLst>
              <a:ext uri="{FF2B5EF4-FFF2-40B4-BE49-F238E27FC236}">
                <a16:creationId xmlns:a16="http://schemas.microsoft.com/office/drawing/2014/main" id="{ABAACDA7-7638-4D2F-AA3E-08C04B81FACB}"/>
              </a:ext>
            </a:extLst>
          </p:cNvPr>
          <p:cNvSpPr txBox="1"/>
          <p:nvPr/>
        </p:nvSpPr>
        <p:spPr>
          <a:xfrm>
            <a:off x="5226774" y="6110751"/>
            <a:ext cx="607676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0000"/>
                </a:solidFill>
                <a:effectLst/>
                <a:uLnTx/>
                <a:uFillTx/>
                <a:latin typeface="Segoe UI"/>
                <a:ea typeface="+mn-ea"/>
                <a:cs typeface="+mn-cs"/>
              </a:rPr>
              <a:t>single label </a:t>
            </a:r>
            <a:r>
              <a:rPr kumimoji="0" lang="en-US" sz="2400" b="0" i="0" u="none" strike="noStrike" kern="1200" cap="none" spc="0" normalizeH="0" baseline="0" noProof="0" err="1">
                <a:ln>
                  <a:noFill/>
                </a:ln>
                <a:solidFill>
                  <a:srgbClr val="FF0000"/>
                </a:solidFill>
                <a:effectLst/>
                <a:uLnTx/>
                <a:uFillTx/>
                <a:latin typeface="Segoe UI"/>
                <a:ea typeface="+mn-ea"/>
                <a:cs typeface="+mn-cs"/>
              </a:rPr>
              <a:t>A</a:t>
            </a:r>
            <a:r>
              <a:rPr kumimoji="0" lang="en-US" sz="2400" b="0" i="0" u="none" strike="noStrike" kern="1200" cap="none" spc="0" normalizeH="0" baseline="0" noProof="0">
                <a:ln>
                  <a:noFill/>
                </a:ln>
                <a:solidFill>
                  <a:srgbClr val="FF0000"/>
                </a:solidFill>
                <a:effectLst/>
                <a:uLnTx/>
                <a:uFillTx/>
                <a:latin typeface="Segoe UI"/>
                <a:ea typeface="+mn-ea"/>
                <a:cs typeface="+mn-cs"/>
              </a:rPr>
              <a:t> out of 5 for this data point</a:t>
            </a:r>
          </a:p>
        </p:txBody>
      </p:sp>
      <p:graphicFrame>
        <p:nvGraphicFramePr>
          <p:cNvPr id="28" name="Table 8">
            <a:extLst>
              <a:ext uri="{FF2B5EF4-FFF2-40B4-BE49-F238E27FC236}">
                <a16:creationId xmlns:a16="http://schemas.microsoft.com/office/drawing/2014/main" id="{43673DDC-A1AC-444B-B71A-43DC39C88C4F}"/>
              </a:ext>
            </a:extLst>
          </p:cNvPr>
          <p:cNvGraphicFramePr>
            <a:graphicFrameLocks noGrp="1"/>
          </p:cNvGraphicFramePr>
          <p:nvPr/>
        </p:nvGraphicFramePr>
        <p:xfrm>
          <a:off x="7381466" y="4871883"/>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a:t>8</a:t>
                      </a:r>
                    </a:p>
                  </a:txBody>
                  <a:tcPr/>
                </a:tc>
                <a:extLst>
                  <a:ext uri="{0D108BD9-81ED-4DB2-BD59-A6C34878D82A}">
                    <a16:rowId xmlns:a16="http://schemas.microsoft.com/office/drawing/2014/main" val="2891392839"/>
                  </a:ext>
                </a:extLst>
              </a:tr>
            </a:tbl>
          </a:graphicData>
        </a:graphic>
      </p:graphicFrame>
      <p:sp>
        <p:nvSpPr>
          <p:cNvPr id="29" name="TextBox 28">
            <a:extLst>
              <a:ext uri="{FF2B5EF4-FFF2-40B4-BE49-F238E27FC236}">
                <a16:creationId xmlns:a16="http://schemas.microsoft.com/office/drawing/2014/main" id="{067BF20F-6B28-4695-B111-910DC6ED43AD}"/>
              </a:ext>
            </a:extLst>
          </p:cNvPr>
          <p:cNvSpPr txBox="1"/>
          <p:nvPr/>
        </p:nvSpPr>
        <p:spPr>
          <a:xfrm>
            <a:off x="5224972" y="4738164"/>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positive:</a:t>
            </a:r>
          </a:p>
        </p:txBody>
      </p:sp>
      <p:graphicFrame>
        <p:nvGraphicFramePr>
          <p:cNvPr id="31" name="Table 8">
            <a:extLst>
              <a:ext uri="{FF2B5EF4-FFF2-40B4-BE49-F238E27FC236}">
                <a16:creationId xmlns:a16="http://schemas.microsoft.com/office/drawing/2014/main" id="{ED7D1C02-1818-4A72-9883-0AF5BB44FEBC}"/>
              </a:ext>
            </a:extLst>
          </p:cNvPr>
          <p:cNvGraphicFramePr>
            <a:graphicFrameLocks noGrp="1"/>
          </p:cNvGraphicFramePr>
          <p:nvPr/>
        </p:nvGraphicFramePr>
        <p:xfrm>
          <a:off x="10196396" y="4882254"/>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a:t>42</a:t>
                      </a:r>
                    </a:p>
                  </a:txBody>
                  <a:tcPr/>
                </a:tc>
                <a:extLst>
                  <a:ext uri="{0D108BD9-81ED-4DB2-BD59-A6C34878D82A}">
                    <a16:rowId xmlns:a16="http://schemas.microsoft.com/office/drawing/2014/main" val="2891392839"/>
                  </a:ext>
                </a:extLst>
              </a:tr>
            </a:tbl>
          </a:graphicData>
        </a:graphic>
      </p:graphicFrame>
      <p:sp>
        <p:nvSpPr>
          <p:cNvPr id="32" name="TextBox 31">
            <a:extLst>
              <a:ext uri="{FF2B5EF4-FFF2-40B4-BE49-F238E27FC236}">
                <a16:creationId xmlns:a16="http://schemas.microsoft.com/office/drawing/2014/main" id="{CA1D1A74-BC4A-4608-A094-AD2B41551D76}"/>
              </a:ext>
            </a:extLst>
          </p:cNvPr>
          <p:cNvSpPr txBox="1"/>
          <p:nvPr/>
        </p:nvSpPr>
        <p:spPr>
          <a:xfrm>
            <a:off x="8133739" y="4748535"/>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negative: </a:t>
            </a:r>
          </a:p>
        </p:txBody>
      </p:sp>
    </p:spTree>
    <p:extLst>
      <p:ext uri="{BB962C8B-B14F-4D97-AF65-F5344CB8AC3E}">
        <p14:creationId xmlns:p14="http://schemas.microsoft.com/office/powerpoint/2010/main" val="219274416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13" name="Title 2">
            <a:extLst>
              <a:ext uri="{FF2B5EF4-FFF2-40B4-BE49-F238E27FC236}">
                <a16:creationId xmlns:a16="http://schemas.microsoft.com/office/drawing/2014/main" id="{A10A05C7-9469-42BE-8916-6C263D73675C}"/>
              </a:ext>
            </a:extLst>
          </p:cNvPr>
          <p:cNvSpPr txBox="1">
            <a:spLocks/>
          </p:cNvSpPr>
          <p:nvPr/>
        </p:nvSpPr>
        <p:spPr>
          <a:xfrm>
            <a:off x="4633030" y="153994"/>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Multi-class classification</a:t>
            </a:r>
          </a:p>
        </p:txBody>
      </p:sp>
      <p:graphicFrame>
        <p:nvGraphicFramePr>
          <p:cNvPr id="15" name="Table 8">
            <a:extLst>
              <a:ext uri="{FF2B5EF4-FFF2-40B4-BE49-F238E27FC236}">
                <a16:creationId xmlns:a16="http://schemas.microsoft.com/office/drawing/2014/main" id="{266CC625-940E-4829-A652-465F27899083}"/>
              </a:ext>
            </a:extLst>
          </p:cNvPr>
          <p:cNvGraphicFramePr>
            <a:graphicFrameLocks noGrp="1"/>
          </p:cNvGraphicFramePr>
          <p:nvPr/>
        </p:nvGraphicFramePr>
        <p:xfrm>
          <a:off x="7381466" y="4871883"/>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a:t>8</a:t>
                      </a:r>
                    </a:p>
                  </a:txBody>
                  <a:tcPr/>
                </a:tc>
                <a:extLst>
                  <a:ext uri="{0D108BD9-81ED-4DB2-BD59-A6C34878D82A}">
                    <a16:rowId xmlns:a16="http://schemas.microsoft.com/office/drawing/2014/main" val="2891392839"/>
                  </a:ext>
                </a:extLst>
              </a:tr>
            </a:tbl>
          </a:graphicData>
        </a:graphic>
      </p:graphicFrame>
      <p:sp>
        <p:nvSpPr>
          <p:cNvPr id="19" name="Title 2">
            <a:extLst>
              <a:ext uri="{FF2B5EF4-FFF2-40B4-BE49-F238E27FC236}">
                <a16:creationId xmlns:a16="http://schemas.microsoft.com/office/drawing/2014/main" id="{AAD71BCF-DD7F-484F-96C3-BCBD7FB584E3}"/>
              </a:ext>
            </a:extLst>
          </p:cNvPr>
          <p:cNvSpPr txBox="1">
            <a:spLocks/>
          </p:cNvSpPr>
          <p:nvPr/>
        </p:nvSpPr>
        <p:spPr>
          <a:xfrm>
            <a:off x="4633030" y="3469719"/>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classification</a:t>
            </a:r>
          </a:p>
        </p:txBody>
      </p:sp>
      <p:sp>
        <p:nvSpPr>
          <p:cNvPr id="3" name="TextBox 2">
            <a:extLst>
              <a:ext uri="{FF2B5EF4-FFF2-40B4-BE49-F238E27FC236}">
                <a16:creationId xmlns:a16="http://schemas.microsoft.com/office/drawing/2014/main" id="{5AF44A01-8506-4239-A1F0-ECCB9071BF0F}"/>
              </a:ext>
            </a:extLst>
          </p:cNvPr>
          <p:cNvSpPr txBox="1"/>
          <p:nvPr/>
        </p:nvSpPr>
        <p:spPr>
          <a:xfrm>
            <a:off x="5224972" y="4738164"/>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positive:</a:t>
            </a:r>
          </a:p>
        </p:txBody>
      </p:sp>
      <p:sp>
        <p:nvSpPr>
          <p:cNvPr id="14" name="TextBox 13">
            <a:extLst>
              <a:ext uri="{FF2B5EF4-FFF2-40B4-BE49-F238E27FC236}">
                <a16:creationId xmlns:a16="http://schemas.microsoft.com/office/drawing/2014/main" id="{3FE71E47-0505-4A32-9369-EF7CE948E9CB}"/>
              </a:ext>
            </a:extLst>
          </p:cNvPr>
          <p:cNvSpPr txBox="1"/>
          <p:nvPr/>
        </p:nvSpPr>
        <p:spPr>
          <a:xfrm>
            <a:off x="7542179" y="5510118"/>
            <a:ext cx="1444655"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Gap: 34</a:t>
            </a:r>
          </a:p>
        </p:txBody>
      </p:sp>
      <p:sp>
        <p:nvSpPr>
          <p:cNvPr id="4" name="TextBox 3">
            <a:extLst>
              <a:ext uri="{FF2B5EF4-FFF2-40B4-BE49-F238E27FC236}">
                <a16:creationId xmlns:a16="http://schemas.microsoft.com/office/drawing/2014/main" id="{D4483464-8A26-4315-85DD-2A1365AFE613}"/>
              </a:ext>
            </a:extLst>
          </p:cNvPr>
          <p:cNvSpPr txBox="1"/>
          <p:nvPr/>
        </p:nvSpPr>
        <p:spPr>
          <a:xfrm>
            <a:off x="517228" y="271011"/>
            <a:ext cx="3094975" cy="294234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505050"/>
                </a:solidFill>
                <a:effectLst/>
                <a:uLnTx/>
                <a:uFillTx/>
                <a:latin typeface="Segoe UI"/>
                <a:ea typeface="+mn-ea"/>
                <a:cs typeface="+mn-cs"/>
              </a:rPr>
              <a:t>Pâté </a:t>
            </a:r>
            <a:r>
              <a:rPr kumimoji="0" lang="en-US" sz="6000" b="0" i="0" u="none" strike="noStrike" kern="1200" cap="none" spc="0" normalizeH="0" baseline="0" noProof="0">
                <a:ln>
                  <a:noFill/>
                </a:ln>
                <a:solidFill>
                  <a:srgbClr val="FF0000"/>
                </a:solidFill>
                <a:effectLst/>
                <a:uLnTx/>
                <a:uFillTx/>
                <a:latin typeface="Segoe UI"/>
                <a:ea typeface="+mn-ea"/>
                <a:cs typeface="+mn-cs"/>
              </a:rPr>
              <a:t>privacy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FF0000"/>
                </a:solidFill>
                <a:effectLst/>
                <a:uLnTx/>
                <a:uFillTx/>
                <a:latin typeface="Segoe UI"/>
                <a:ea typeface="+mn-ea"/>
                <a:cs typeface="+mn-cs"/>
              </a:rPr>
              <a:t>analysis</a:t>
            </a:r>
          </a:p>
        </p:txBody>
      </p:sp>
      <p:graphicFrame>
        <p:nvGraphicFramePr>
          <p:cNvPr id="16" name="Table 8">
            <a:extLst>
              <a:ext uri="{FF2B5EF4-FFF2-40B4-BE49-F238E27FC236}">
                <a16:creationId xmlns:a16="http://schemas.microsoft.com/office/drawing/2014/main" id="{8C21C9C9-38FF-4025-907A-682BA1329F0E}"/>
              </a:ext>
            </a:extLst>
          </p:cNvPr>
          <p:cNvGraphicFramePr>
            <a:graphicFrameLocks noGrp="1"/>
          </p:cNvGraphicFramePr>
          <p:nvPr/>
        </p:nvGraphicFramePr>
        <p:xfrm>
          <a:off x="10196396" y="4882254"/>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a:t>42</a:t>
                      </a:r>
                    </a:p>
                  </a:txBody>
                  <a:tcPr/>
                </a:tc>
                <a:extLst>
                  <a:ext uri="{0D108BD9-81ED-4DB2-BD59-A6C34878D82A}">
                    <a16:rowId xmlns:a16="http://schemas.microsoft.com/office/drawing/2014/main" val="2891392839"/>
                  </a:ext>
                </a:extLst>
              </a:tr>
            </a:tbl>
          </a:graphicData>
        </a:graphic>
      </p:graphicFrame>
      <p:sp>
        <p:nvSpPr>
          <p:cNvPr id="17" name="TextBox 16">
            <a:extLst>
              <a:ext uri="{FF2B5EF4-FFF2-40B4-BE49-F238E27FC236}">
                <a16:creationId xmlns:a16="http://schemas.microsoft.com/office/drawing/2014/main" id="{E71A21D0-8237-472A-908D-1C4273689DA9}"/>
              </a:ext>
            </a:extLst>
          </p:cNvPr>
          <p:cNvSpPr txBox="1"/>
          <p:nvPr/>
        </p:nvSpPr>
        <p:spPr>
          <a:xfrm>
            <a:off x="8133739" y="4748535"/>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negative: </a:t>
            </a:r>
          </a:p>
        </p:txBody>
      </p:sp>
      <p:graphicFrame>
        <p:nvGraphicFramePr>
          <p:cNvPr id="18" name="Table 8">
            <a:extLst>
              <a:ext uri="{FF2B5EF4-FFF2-40B4-BE49-F238E27FC236}">
                <a16:creationId xmlns:a16="http://schemas.microsoft.com/office/drawing/2014/main" id="{82CB3B11-6667-481E-92DC-0E9B4B47D54C}"/>
              </a:ext>
            </a:extLst>
          </p:cNvPr>
          <p:cNvGraphicFramePr>
            <a:graphicFrameLocks noGrp="1"/>
          </p:cNvGraphicFramePr>
          <p:nvPr/>
        </p:nvGraphicFramePr>
        <p:xfrm>
          <a:off x="6629193" y="1556158"/>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a:t>34</a:t>
                      </a:r>
                    </a:p>
                  </a:txBody>
                  <a:tcPr/>
                </a:tc>
                <a:extLst>
                  <a:ext uri="{0D108BD9-81ED-4DB2-BD59-A6C34878D82A}">
                    <a16:rowId xmlns:a16="http://schemas.microsoft.com/office/drawing/2014/main" val="2891392839"/>
                  </a:ext>
                </a:extLst>
              </a:tr>
            </a:tbl>
          </a:graphicData>
        </a:graphic>
      </p:graphicFrame>
      <p:graphicFrame>
        <p:nvGraphicFramePr>
          <p:cNvPr id="22" name="Table 8">
            <a:extLst>
              <a:ext uri="{FF2B5EF4-FFF2-40B4-BE49-F238E27FC236}">
                <a16:creationId xmlns:a16="http://schemas.microsoft.com/office/drawing/2014/main" id="{411D5F44-D097-4F01-96AF-DC60A4A0AAC1}"/>
              </a:ext>
            </a:extLst>
          </p:cNvPr>
          <p:cNvGraphicFramePr>
            <a:graphicFrameLocks noGrp="1"/>
          </p:cNvGraphicFramePr>
          <p:nvPr/>
        </p:nvGraphicFramePr>
        <p:xfrm>
          <a:off x="9444123" y="1566529"/>
          <a:ext cx="552733" cy="360426"/>
        </p:xfrm>
        <a:graphic>
          <a:graphicData uri="http://schemas.openxmlformats.org/drawingml/2006/table">
            <a:tbl>
              <a:tblPr firstRow="1" bandRow="1">
                <a:tableStyleId>{5940675A-B579-460E-94D1-54222C63F5DA}</a:tableStyleId>
              </a:tblPr>
              <a:tblGrid>
                <a:gridCol w="552733">
                  <a:extLst>
                    <a:ext uri="{9D8B030D-6E8A-4147-A177-3AD203B41FA5}">
                      <a16:colId xmlns:a16="http://schemas.microsoft.com/office/drawing/2014/main" val="3364846839"/>
                    </a:ext>
                  </a:extLst>
                </a:gridCol>
              </a:tblGrid>
              <a:tr h="261626">
                <a:tc>
                  <a:txBody>
                    <a:bodyPr/>
                    <a:lstStyle/>
                    <a:p>
                      <a:pPr algn="ctr"/>
                      <a:r>
                        <a:rPr lang="en-US"/>
                        <a:t>14</a:t>
                      </a:r>
                    </a:p>
                  </a:txBody>
                  <a:tcPr/>
                </a:tc>
                <a:extLst>
                  <a:ext uri="{0D108BD9-81ED-4DB2-BD59-A6C34878D82A}">
                    <a16:rowId xmlns:a16="http://schemas.microsoft.com/office/drawing/2014/main" val="2891392839"/>
                  </a:ext>
                </a:extLst>
              </a:tr>
            </a:tbl>
          </a:graphicData>
        </a:graphic>
      </p:graphicFrame>
      <p:sp>
        <p:nvSpPr>
          <p:cNvPr id="23" name="TextBox 22">
            <a:extLst>
              <a:ext uri="{FF2B5EF4-FFF2-40B4-BE49-F238E27FC236}">
                <a16:creationId xmlns:a16="http://schemas.microsoft.com/office/drawing/2014/main" id="{38B063B2-2D84-4D2A-B7FA-B410A88B33D2}"/>
              </a:ext>
            </a:extLst>
          </p:cNvPr>
          <p:cNvSpPr txBox="1"/>
          <p:nvPr/>
        </p:nvSpPr>
        <p:spPr>
          <a:xfrm>
            <a:off x="7381466" y="1432810"/>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ship: </a:t>
            </a:r>
          </a:p>
        </p:txBody>
      </p:sp>
      <p:sp>
        <p:nvSpPr>
          <p:cNvPr id="24" name="TextBox 23">
            <a:extLst>
              <a:ext uri="{FF2B5EF4-FFF2-40B4-BE49-F238E27FC236}">
                <a16:creationId xmlns:a16="http://schemas.microsoft.com/office/drawing/2014/main" id="{63FFE7D5-D76D-41CD-8990-E787E754D2A4}"/>
              </a:ext>
            </a:extLst>
          </p:cNvPr>
          <p:cNvSpPr txBox="1"/>
          <p:nvPr/>
        </p:nvSpPr>
        <p:spPr>
          <a:xfrm>
            <a:off x="4495397" y="1432810"/>
            <a:ext cx="220493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truck: </a:t>
            </a:r>
          </a:p>
        </p:txBody>
      </p:sp>
      <p:sp>
        <p:nvSpPr>
          <p:cNvPr id="26" name="TextBox 25">
            <a:extLst>
              <a:ext uri="{FF2B5EF4-FFF2-40B4-BE49-F238E27FC236}">
                <a16:creationId xmlns:a16="http://schemas.microsoft.com/office/drawing/2014/main" id="{CF51A8E5-9331-4948-85C0-24C8BCDA71D1}"/>
              </a:ext>
            </a:extLst>
          </p:cNvPr>
          <p:cNvSpPr txBox="1"/>
          <p:nvPr/>
        </p:nvSpPr>
        <p:spPr>
          <a:xfrm>
            <a:off x="7194921" y="2305430"/>
            <a:ext cx="1791913"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Gap: 20</a:t>
            </a:r>
          </a:p>
        </p:txBody>
      </p:sp>
    </p:spTree>
    <p:extLst>
      <p:ext uri="{BB962C8B-B14F-4D97-AF65-F5344CB8AC3E}">
        <p14:creationId xmlns:p14="http://schemas.microsoft.com/office/powerpoint/2010/main" val="28748509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0"/>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Requirements for CaPC</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graphicFrame>
        <p:nvGraphicFramePr>
          <p:cNvPr id="3" name="Table 4">
            <a:extLst>
              <a:ext uri="{FF2B5EF4-FFF2-40B4-BE49-F238E27FC236}">
                <a16:creationId xmlns:a16="http://schemas.microsoft.com/office/drawing/2014/main" id="{59B5963D-A0DE-40D5-BA7E-CB67249006A5}"/>
              </a:ext>
            </a:extLst>
          </p:cNvPr>
          <p:cNvGraphicFramePr>
            <a:graphicFrameLocks noGrp="1"/>
          </p:cNvGraphicFramePr>
          <p:nvPr>
            <p:extLst>
              <p:ext uri="{D42A27DB-BD31-4B8C-83A1-F6EECF244321}">
                <p14:modId xmlns:p14="http://schemas.microsoft.com/office/powerpoint/2010/main" val="3279940318"/>
              </p:ext>
            </p:extLst>
          </p:nvPr>
        </p:nvGraphicFramePr>
        <p:xfrm>
          <a:off x="543261" y="894200"/>
          <a:ext cx="11338560" cy="5270147"/>
        </p:xfrm>
        <a:graphic>
          <a:graphicData uri="http://schemas.openxmlformats.org/drawingml/2006/table">
            <a:tbl>
              <a:tblPr firstRow="1" bandRow="1">
                <a:tableStyleId>{7E9639D4-E3E2-4D34-9284-5A2195B3D0D7}</a:tableStyleId>
              </a:tblPr>
              <a:tblGrid>
                <a:gridCol w="5194151">
                  <a:extLst>
                    <a:ext uri="{9D8B030D-6E8A-4147-A177-3AD203B41FA5}">
                      <a16:colId xmlns:a16="http://schemas.microsoft.com/office/drawing/2014/main" val="2804416869"/>
                    </a:ext>
                  </a:extLst>
                </a:gridCol>
                <a:gridCol w="6144409">
                  <a:extLst>
                    <a:ext uri="{9D8B030D-6E8A-4147-A177-3AD203B41FA5}">
                      <a16:colId xmlns:a16="http://schemas.microsoft.com/office/drawing/2014/main" val="3782047655"/>
                    </a:ext>
                  </a:extLst>
                </a:gridCol>
              </a:tblGrid>
              <a:tr h="880653">
                <a:tc>
                  <a:txBody>
                    <a:bodyPr/>
                    <a:lstStyle/>
                    <a:p>
                      <a:r>
                        <a:rPr lang="en-US" sz="2900"/>
                        <a:t>Requirement</a:t>
                      </a:r>
                    </a:p>
                  </a:txBody>
                  <a:tcPr/>
                </a:tc>
                <a:tc>
                  <a:txBody>
                    <a:bodyPr/>
                    <a:lstStyle/>
                    <a:p>
                      <a:r>
                        <a:rPr lang="en-US" sz="2900"/>
                        <a:t>What do we do?</a:t>
                      </a:r>
                    </a:p>
                  </a:txBody>
                  <a:tcPr/>
                </a:tc>
                <a:extLst>
                  <a:ext uri="{0D108BD9-81ED-4DB2-BD59-A6C34878D82A}">
                    <a16:rowId xmlns:a16="http://schemas.microsoft.com/office/drawing/2014/main" val="1396177458"/>
                  </a:ext>
                </a:extLst>
              </a:tr>
              <a:tr h="1520032">
                <a:tc>
                  <a:txBody>
                    <a:bodyPr/>
                    <a:lstStyle/>
                    <a:p>
                      <a:r>
                        <a:rPr lang="en-US" sz="2900">
                          <a:solidFill>
                            <a:schemeClr val="tx1"/>
                          </a:solidFill>
                        </a:rPr>
                        <a:t>Privacy of training data</a:t>
                      </a:r>
                    </a:p>
                  </a:txBody>
                  <a:tcPr/>
                </a:tc>
                <a:tc>
                  <a:txBody>
                    <a:bodyPr/>
                    <a:lstStyle/>
                    <a:p>
                      <a:r>
                        <a:rPr lang="en-US" sz="2900"/>
                        <a:t>Guarantee protection of personally identifiable information contained in training data via Differential Privacy.</a:t>
                      </a:r>
                      <a:endParaRPr lang="en-US" sz="2900">
                        <a:gradFill>
                          <a:gsLst>
                            <a:gs pos="13869">
                              <a:srgbClr val="002050"/>
                            </a:gs>
                            <a:gs pos="42000">
                              <a:srgbClr val="002050"/>
                            </a:gs>
                          </a:gsLst>
                          <a:lin ang="5400000" scaled="0"/>
                        </a:gradFill>
                        <a:latin typeface="Segoe UI Light"/>
                      </a:endParaRPr>
                    </a:p>
                  </a:txBody>
                  <a:tcPr/>
                </a:tc>
                <a:extLst>
                  <a:ext uri="{0D108BD9-81ED-4DB2-BD59-A6C34878D82A}">
                    <a16:rowId xmlns:a16="http://schemas.microsoft.com/office/drawing/2014/main" val="3936692597"/>
                  </a:ext>
                </a:extLst>
              </a:tr>
              <a:tr h="1894102">
                <a:tc>
                  <a:txBody>
                    <a:bodyPr/>
                    <a:lstStyle/>
                    <a:p>
                      <a:r>
                        <a:rPr lang="en-US" sz="2900"/>
                        <a:t>Query confidentiality</a:t>
                      </a:r>
                    </a:p>
                  </a:txBody>
                  <a:tcPr/>
                </a:tc>
                <a:tc>
                  <a:txBody>
                    <a:bodyPr/>
                    <a:lstStyle/>
                    <a:p>
                      <a:r>
                        <a:rPr lang="en-US" sz="2900"/>
                        <a:t>Encrypt input data and do inference on encrypted data using Homomorphic Encryption and Secure Multi-Party Computation.</a:t>
                      </a:r>
                    </a:p>
                  </a:txBody>
                  <a:tcPr/>
                </a:tc>
                <a:extLst>
                  <a:ext uri="{0D108BD9-81ED-4DB2-BD59-A6C34878D82A}">
                    <a16:rowId xmlns:a16="http://schemas.microsoft.com/office/drawing/2014/main" val="2605351290"/>
                  </a:ext>
                </a:extLst>
              </a:tr>
              <a:tr h="880653">
                <a:tc>
                  <a:txBody>
                    <a:bodyPr/>
                    <a:lstStyle/>
                    <a:p>
                      <a:r>
                        <a:rPr lang="en-US" sz="2900">
                          <a:solidFill>
                            <a:srgbClr val="FF0000"/>
                          </a:solidFill>
                        </a:rPr>
                        <a:t>Model confidentiality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900" kern="1200"/>
                        <a:t>Prevent leakage of the answering parties’ models to the querying party.</a:t>
                      </a:r>
                      <a:endParaRPr lang="en-US" sz="2900" kern="1200">
                        <a:gradFill>
                          <a:gsLst>
                            <a:gs pos="13869">
                              <a:srgbClr val="002050"/>
                            </a:gs>
                            <a:gs pos="42000">
                              <a:srgbClr val="002050"/>
                            </a:gs>
                          </a:gsLst>
                          <a:lin ang="5400000" scaled="0"/>
                        </a:gradFill>
                        <a:latin typeface="Segoe UI Light"/>
                        <a:ea typeface="+mn-ea"/>
                        <a:cs typeface="+mn-cs"/>
                      </a:endParaRPr>
                    </a:p>
                  </a:txBody>
                  <a:tcPr/>
                </a:tc>
                <a:extLst>
                  <a:ext uri="{0D108BD9-81ED-4DB2-BD59-A6C34878D82A}">
                    <a16:rowId xmlns:a16="http://schemas.microsoft.com/office/drawing/2014/main" val="577690928"/>
                  </a:ext>
                </a:extLst>
              </a:tr>
            </a:tbl>
          </a:graphicData>
        </a:graphic>
      </p:graphicFrame>
    </p:spTree>
    <p:extLst>
      <p:ext uri="{BB962C8B-B14F-4D97-AF65-F5344CB8AC3E}">
        <p14:creationId xmlns:p14="http://schemas.microsoft.com/office/powerpoint/2010/main" val="2787903746"/>
      </p:ext>
    </p:extLst>
  </p:cSld>
  <p:clrMapOvr>
    <a:masterClrMapping/>
  </p:clrMapOvr>
  <mc:AlternateContent xmlns:mc="http://schemas.openxmlformats.org/markup-compatibility/2006" xmlns:p14="http://schemas.microsoft.com/office/powerpoint/2010/main">
    <mc:Choice Requires="p14">
      <p:transition spd="slow" p14:dur="2000" advTm="68044"/>
    </mc:Choice>
    <mc:Fallback xmlns="">
      <p:transition spd="slow" advTm="68044"/>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13" name="Title 2">
            <a:extLst>
              <a:ext uri="{FF2B5EF4-FFF2-40B4-BE49-F238E27FC236}">
                <a16:creationId xmlns:a16="http://schemas.microsoft.com/office/drawing/2014/main" id="{A10A05C7-9469-42BE-8916-6C263D73675C}"/>
              </a:ext>
            </a:extLst>
          </p:cNvPr>
          <p:cNvSpPr txBox="1">
            <a:spLocks/>
          </p:cNvSpPr>
          <p:nvPr/>
        </p:nvSpPr>
        <p:spPr>
          <a:xfrm>
            <a:off x="4633030" y="153994"/>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Multi-class classification</a:t>
            </a:r>
          </a:p>
        </p:txBody>
      </p:sp>
      <p:sp>
        <p:nvSpPr>
          <p:cNvPr id="19" name="Title 2">
            <a:extLst>
              <a:ext uri="{FF2B5EF4-FFF2-40B4-BE49-F238E27FC236}">
                <a16:creationId xmlns:a16="http://schemas.microsoft.com/office/drawing/2014/main" id="{AAD71BCF-DD7F-484F-96C3-BCBD7FB584E3}"/>
              </a:ext>
            </a:extLst>
          </p:cNvPr>
          <p:cNvSpPr txBox="1">
            <a:spLocks/>
          </p:cNvSpPr>
          <p:nvPr/>
        </p:nvSpPr>
        <p:spPr>
          <a:xfrm>
            <a:off x="4633030" y="3469719"/>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classification</a:t>
            </a:r>
          </a:p>
        </p:txBody>
      </p:sp>
      <p:sp>
        <p:nvSpPr>
          <p:cNvPr id="4" name="TextBox 3">
            <a:extLst>
              <a:ext uri="{FF2B5EF4-FFF2-40B4-BE49-F238E27FC236}">
                <a16:creationId xmlns:a16="http://schemas.microsoft.com/office/drawing/2014/main" id="{D4483464-8A26-4315-85DD-2A1365AFE613}"/>
              </a:ext>
            </a:extLst>
          </p:cNvPr>
          <p:cNvSpPr txBox="1"/>
          <p:nvPr/>
        </p:nvSpPr>
        <p:spPr>
          <a:xfrm>
            <a:off x="517228" y="271011"/>
            <a:ext cx="4223385" cy="294234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505050"/>
                </a:solidFill>
                <a:effectLst/>
                <a:uLnTx/>
                <a:uFillTx/>
                <a:latin typeface="Segoe UI"/>
                <a:ea typeface="+mn-ea"/>
                <a:cs typeface="+mn-cs"/>
              </a:rPr>
              <a:t>Pâté </a:t>
            </a:r>
            <a:r>
              <a:rPr kumimoji="0" lang="en-US" sz="6000" b="0" i="0" u="none" strike="noStrike" kern="1200" cap="none" spc="0" normalizeH="0" baseline="0" noProof="0">
                <a:ln>
                  <a:noFill/>
                </a:ln>
                <a:solidFill>
                  <a:srgbClr val="FF0000"/>
                </a:solidFill>
                <a:effectLst/>
                <a:uLnTx/>
                <a:uFillTx/>
                <a:latin typeface="Segoe UI"/>
                <a:ea typeface="+mn-ea"/>
                <a:cs typeface="+mn-cs"/>
              </a:rPr>
              <a:t>threshold</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FF0000"/>
                </a:solidFill>
                <a:effectLst/>
                <a:uLnTx/>
                <a:uFillTx/>
                <a:latin typeface="Segoe UI"/>
                <a:ea typeface="+mn-ea"/>
                <a:cs typeface="+mn-cs"/>
              </a:rPr>
              <a:t>mechanism</a:t>
            </a:r>
          </a:p>
        </p:txBody>
      </p:sp>
      <p:graphicFrame>
        <p:nvGraphicFramePr>
          <p:cNvPr id="21" name="Table 8">
            <a:extLst>
              <a:ext uri="{FF2B5EF4-FFF2-40B4-BE49-F238E27FC236}">
                <a16:creationId xmlns:a16="http://schemas.microsoft.com/office/drawing/2014/main" id="{9B395755-ECB2-4161-9785-3D8569F1EFB4}"/>
              </a:ext>
            </a:extLst>
          </p:cNvPr>
          <p:cNvGraphicFramePr>
            <a:graphicFrameLocks noGrp="1"/>
          </p:cNvGraphicFramePr>
          <p:nvPr/>
        </p:nvGraphicFramePr>
        <p:xfrm>
          <a:off x="5314629" y="1230230"/>
          <a:ext cx="5434500" cy="360426"/>
        </p:xfrm>
        <a:graphic>
          <a:graphicData uri="http://schemas.openxmlformats.org/drawingml/2006/table">
            <a:tbl>
              <a:tblPr firstRow="1" bandRow="1">
                <a:tableStyleId>{5940675A-B579-460E-94D1-54222C63F5DA}</a:tableStyleId>
              </a:tblPr>
              <a:tblGrid>
                <a:gridCol w="543450">
                  <a:extLst>
                    <a:ext uri="{9D8B030D-6E8A-4147-A177-3AD203B41FA5}">
                      <a16:colId xmlns:a16="http://schemas.microsoft.com/office/drawing/2014/main" val="3364846839"/>
                    </a:ext>
                  </a:extLst>
                </a:gridCol>
                <a:gridCol w="543450">
                  <a:extLst>
                    <a:ext uri="{9D8B030D-6E8A-4147-A177-3AD203B41FA5}">
                      <a16:colId xmlns:a16="http://schemas.microsoft.com/office/drawing/2014/main" val="3081377234"/>
                    </a:ext>
                  </a:extLst>
                </a:gridCol>
                <a:gridCol w="543450">
                  <a:extLst>
                    <a:ext uri="{9D8B030D-6E8A-4147-A177-3AD203B41FA5}">
                      <a16:colId xmlns:a16="http://schemas.microsoft.com/office/drawing/2014/main" val="703191983"/>
                    </a:ext>
                  </a:extLst>
                </a:gridCol>
                <a:gridCol w="543450">
                  <a:extLst>
                    <a:ext uri="{9D8B030D-6E8A-4147-A177-3AD203B41FA5}">
                      <a16:colId xmlns:a16="http://schemas.microsoft.com/office/drawing/2014/main" val="860134489"/>
                    </a:ext>
                  </a:extLst>
                </a:gridCol>
                <a:gridCol w="543450">
                  <a:extLst>
                    <a:ext uri="{9D8B030D-6E8A-4147-A177-3AD203B41FA5}">
                      <a16:colId xmlns:a16="http://schemas.microsoft.com/office/drawing/2014/main" val="399865740"/>
                    </a:ext>
                  </a:extLst>
                </a:gridCol>
                <a:gridCol w="543450">
                  <a:extLst>
                    <a:ext uri="{9D8B030D-6E8A-4147-A177-3AD203B41FA5}">
                      <a16:colId xmlns:a16="http://schemas.microsoft.com/office/drawing/2014/main" val="3014008329"/>
                    </a:ext>
                  </a:extLst>
                </a:gridCol>
                <a:gridCol w="543450">
                  <a:extLst>
                    <a:ext uri="{9D8B030D-6E8A-4147-A177-3AD203B41FA5}">
                      <a16:colId xmlns:a16="http://schemas.microsoft.com/office/drawing/2014/main" val="1234148072"/>
                    </a:ext>
                  </a:extLst>
                </a:gridCol>
                <a:gridCol w="543450">
                  <a:extLst>
                    <a:ext uri="{9D8B030D-6E8A-4147-A177-3AD203B41FA5}">
                      <a16:colId xmlns:a16="http://schemas.microsoft.com/office/drawing/2014/main" val="1107046977"/>
                    </a:ext>
                  </a:extLst>
                </a:gridCol>
                <a:gridCol w="543450">
                  <a:extLst>
                    <a:ext uri="{9D8B030D-6E8A-4147-A177-3AD203B41FA5}">
                      <a16:colId xmlns:a16="http://schemas.microsoft.com/office/drawing/2014/main" val="1304699457"/>
                    </a:ext>
                  </a:extLst>
                </a:gridCol>
                <a:gridCol w="543450">
                  <a:extLst>
                    <a:ext uri="{9D8B030D-6E8A-4147-A177-3AD203B41FA5}">
                      <a16:colId xmlns:a16="http://schemas.microsoft.com/office/drawing/2014/main" val="3405521884"/>
                    </a:ext>
                  </a:extLst>
                </a:gridCol>
              </a:tblGrid>
              <a:tr h="261626">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b="1">
                          <a:solidFill>
                            <a:srgbClr val="FF0000"/>
                          </a:solidFill>
                        </a:rPr>
                        <a:t>1</a:t>
                      </a:r>
                    </a:p>
                  </a:txBody>
                  <a:tcPr/>
                </a:tc>
                <a:extLst>
                  <a:ext uri="{0D108BD9-81ED-4DB2-BD59-A6C34878D82A}">
                    <a16:rowId xmlns:a16="http://schemas.microsoft.com/office/drawing/2014/main" val="2891392839"/>
                  </a:ext>
                </a:extLst>
              </a:tr>
            </a:tbl>
          </a:graphicData>
        </a:graphic>
      </p:graphicFrame>
      <p:sp>
        <p:nvSpPr>
          <p:cNvPr id="5" name="TextBox 4">
            <a:extLst>
              <a:ext uri="{FF2B5EF4-FFF2-40B4-BE49-F238E27FC236}">
                <a16:creationId xmlns:a16="http://schemas.microsoft.com/office/drawing/2014/main" id="{E31DCE03-DFD9-44EB-BDFA-95E0DCAC3BD0}"/>
              </a:ext>
            </a:extLst>
          </p:cNvPr>
          <p:cNvSpPr txBox="1"/>
          <p:nvPr/>
        </p:nvSpPr>
        <p:spPr>
          <a:xfrm>
            <a:off x="5233481" y="1906621"/>
            <a:ext cx="638783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Decide whether to answer this query.</a:t>
            </a:r>
          </a:p>
        </p:txBody>
      </p:sp>
      <p:graphicFrame>
        <p:nvGraphicFramePr>
          <p:cNvPr id="25" name="Table 8">
            <a:extLst>
              <a:ext uri="{FF2B5EF4-FFF2-40B4-BE49-F238E27FC236}">
                <a16:creationId xmlns:a16="http://schemas.microsoft.com/office/drawing/2014/main" id="{C1F718F2-756C-401F-9EDF-D258B3BEB079}"/>
              </a:ext>
            </a:extLst>
          </p:cNvPr>
          <p:cNvGraphicFramePr>
            <a:graphicFrameLocks noGrp="1"/>
          </p:cNvGraphicFramePr>
          <p:nvPr/>
        </p:nvGraphicFramePr>
        <p:xfrm>
          <a:off x="7632971" y="4422351"/>
          <a:ext cx="2752110" cy="360426"/>
        </p:xfrm>
        <a:graphic>
          <a:graphicData uri="http://schemas.openxmlformats.org/drawingml/2006/table">
            <a:tbl>
              <a:tblPr firstRow="1" bandRow="1">
                <a:tableStyleId>{5940675A-B579-460E-94D1-54222C63F5DA}</a:tableStyleId>
              </a:tblPr>
              <a:tblGrid>
                <a:gridCol w="550422">
                  <a:extLst>
                    <a:ext uri="{9D8B030D-6E8A-4147-A177-3AD203B41FA5}">
                      <a16:colId xmlns:a16="http://schemas.microsoft.com/office/drawing/2014/main" val="3364846839"/>
                    </a:ext>
                  </a:extLst>
                </a:gridCol>
                <a:gridCol w="550422">
                  <a:extLst>
                    <a:ext uri="{9D8B030D-6E8A-4147-A177-3AD203B41FA5}">
                      <a16:colId xmlns:a16="http://schemas.microsoft.com/office/drawing/2014/main" val="703191983"/>
                    </a:ext>
                  </a:extLst>
                </a:gridCol>
                <a:gridCol w="550422">
                  <a:extLst>
                    <a:ext uri="{9D8B030D-6E8A-4147-A177-3AD203B41FA5}">
                      <a16:colId xmlns:a16="http://schemas.microsoft.com/office/drawing/2014/main" val="399865740"/>
                    </a:ext>
                  </a:extLst>
                </a:gridCol>
                <a:gridCol w="550422">
                  <a:extLst>
                    <a:ext uri="{9D8B030D-6E8A-4147-A177-3AD203B41FA5}">
                      <a16:colId xmlns:a16="http://schemas.microsoft.com/office/drawing/2014/main" val="1234148072"/>
                    </a:ext>
                  </a:extLst>
                </a:gridCol>
                <a:gridCol w="550422">
                  <a:extLst>
                    <a:ext uri="{9D8B030D-6E8A-4147-A177-3AD203B41FA5}">
                      <a16:colId xmlns:a16="http://schemas.microsoft.com/office/drawing/2014/main" val="1304699457"/>
                    </a:ext>
                  </a:extLst>
                </a:gridCol>
              </a:tblGrid>
              <a:tr h="261626">
                <a:tc>
                  <a:txBody>
                    <a:bodyPr/>
                    <a:lstStyle/>
                    <a:p>
                      <a:pPr algn="ctr"/>
                      <a:r>
                        <a:rPr lang="en-US"/>
                        <a:t>0</a:t>
                      </a:r>
                    </a:p>
                  </a:txBody>
                  <a:tcPr/>
                </a:tc>
                <a:tc>
                  <a:txBody>
                    <a:bodyPr/>
                    <a:lstStyle/>
                    <a:p>
                      <a:pPr algn="ctr"/>
                      <a:r>
                        <a:rPr lang="en-US" b="1">
                          <a:solidFill>
                            <a:srgbClr val="FF0000"/>
                          </a:solidFill>
                        </a:rPr>
                        <a:t>1</a:t>
                      </a:r>
                    </a:p>
                  </a:txBody>
                  <a:tcPr/>
                </a:tc>
                <a:tc>
                  <a:txBody>
                    <a:bodyPr/>
                    <a:lstStyle/>
                    <a:p>
                      <a:pPr algn="ctr"/>
                      <a:r>
                        <a:rPr lang="en-US" b="1">
                          <a:solidFill>
                            <a:srgbClr val="FF0000"/>
                          </a:solidFill>
                        </a:rPr>
                        <a:t>1</a:t>
                      </a:r>
                    </a:p>
                  </a:txBody>
                  <a:tcPr/>
                </a:tc>
                <a:tc>
                  <a:txBody>
                    <a:bodyPr/>
                    <a:lstStyle/>
                    <a:p>
                      <a:pPr algn="ctr"/>
                      <a:r>
                        <a:rPr lang="en-US" b="1">
                          <a:solidFill>
                            <a:srgbClr val="FF0000"/>
                          </a:solidFill>
                        </a:rPr>
                        <a:t>1</a:t>
                      </a:r>
                    </a:p>
                  </a:txBody>
                  <a:tcPr/>
                </a:tc>
                <a:tc>
                  <a:txBody>
                    <a:bodyPr/>
                    <a:lstStyle/>
                    <a:p>
                      <a:pPr algn="ctr"/>
                      <a:r>
                        <a:rPr lang="en-US"/>
                        <a:t>0</a:t>
                      </a:r>
                    </a:p>
                  </a:txBody>
                  <a:tcPr/>
                </a:tc>
                <a:extLst>
                  <a:ext uri="{0D108BD9-81ED-4DB2-BD59-A6C34878D82A}">
                    <a16:rowId xmlns:a16="http://schemas.microsoft.com/office/drawing/2014/main" val="2891392839"/>
                  </a:ext>
                </a:extLst>
              </a:tr>
            </a:tbl>
          </a:graphicData>
        </a:graphic>
      </p:graphicFrame>
      <p:graphicFrame>
        <p:nvGraphicFramePr>
          <p:cNvPr id="27" name="Table 8">
            <a:extLst>
              <a:ext uri="{FF2B5EF4-FFF2-40B4-BE49-F238E27FC236}">
                <a16:creationId xmlns:a16="http://schemas.microsoft.com/office/drawing/2014/main" id="{82FED40A-7FAF-45E1-912F-7CD505923BDE}"/>
              </a:ext>
            </a:extLst>
          </p:cNvPr>
          <p:cNvGraphicFramePr>
            <a:graphicFrameLocks noGrp="1"/>
          </p:cNvGraphicFramePr>
          <p:nvPr/>
        </p:nvGraphicFramePr>
        <p:xfrm>
          <a:off x="7632971" y="4945302"/>
          <a:ext cx="2752110" cy="360426"/>
        </p:xfrm>
        <a:graphic>
          <a:graphicData uri="http://schemas.openxmlformats.org/drawingml/2006/table">
            <a:tbl>
              <a:tblPr firstRow="1" bandRow="1">
                <a:tableStyleId>{2D5ABB26-0587-4C30-8999-92F81FD0307C}</a:tableStyleId>
              </a:tblPr>
              <a:tblGrid>
                <a:gridCol w="550422">
                  <a:extLst>
                    <a:ext uri="{9D8B030D-6E8A-4147-A177-3AD203B41FA5}">
                      <a16:colId xmlns:a16="http://schemas.microsoft.com/office/drawing/2014/main" val="3364846839"/>
                    </a:ext>
                  </a:extLst>
                </a:gridCol>
                <a:gridCol w="550422">
                  <a:extLst>
                    <a:ext uri="{9D8B030D-6E8A-4147-A177-3AD203B41FA5}">
                      <a16:colId xmlns:a16="http://schemas.microsoft.com/office/drawing/2014/main" val="703191983"/>
                    </a:ext>
                  </a:extLst>
                </a:gridCol>
                <a:gridCol w="550422">
                  <a:extLst>
                    <a:ext uri="{9D8B030D-6E8A-4147-A177-3AD203B41FA5}">
                      <a16:colId xmlns:a16="http://schemas.microsoft.com/office/drawing/2014/main" val="399865740"/>
                    </a:ext>
                  </a:extLst>
                </a:gridCol>
                <a:gridCol w="550422">
                  <a:extLst>
                    <a:ext uri="{9D8B030D-6E8A-4147-A177-3AD203B41FA5}">
                      <a16:colId xmlns:a16="http://schemas.microsoft.com/office/drawing/2014/main" val="1234148072"/>
                    </a:ext>
                  </a:extLst>
                </a:gridCol>
                <a:gridCol w="550422">
                  <a:extLst>
                    <a:ext uri="{9D8B030D-6E8A-4147-A177-3AD203B41FA5}">
                      <a16:colId xmlns:a16="http://schemas.microsoft.com/office/drawing/2014/main" val="1304699457"/>
                    </a:ext>
                  </a:extLst>
                </a:gridCol>
              </a:tblGrid>
              <a:tr h="261626">
                <a:tc>
                  <a:txBody>
                    <a:bodyPr/>
                    <a:lstStyle/>
                    <a:p>
                      <a:pPr algn="ctr"/>
                      <a:r>
                        <a:rPr lang="en-US"/>
                        <a:t>A</a:t>
                      </a:r>
                    </a:p>
                  </a:txBody>
                  <a:tcPr/>
                </a:tc>
                <a:tc>
                  <a:txBody>
                    <a:bodyPr/>
                    <a:lstStyle/>
                    <a:p>
                      <a:pPr algn="ctr"/>
                      <a:r>
                        <a:rPr lang="en-US" b="1">
                          <a:solidFill>
                            <a:srgbClr val="FF0000"/>
                          </a:solidFill>
                        </a:rPr>
                        <a:t>B</a:t>
                      </a:r>
                    </a:p>
                  </a:txBody>
                  <a:tcPr/>
                </a:tc>
                <a:tc>
                  <a:txBody>
                    <a:bodyPr/>
                    <a:lstStyle/>
                    <a:p>
                      <a:pPr algn="ctr"/>
                      <a:r>
                        <a:rPr lang="en-US" b="1">
                          <a:solidFill>
                            <a:srgbClr val="FF0000"/>
                          </a:solidFill>
                        </a:rPr>
                        <a:t>C</a:t>
                      </a:r>
                    </a:p>
                  </a:txBody>
                  <a:tcPr/>
                </a:tc>
                <a:tc>
                  <a:txBody>
                    <a:bodyPr/>
                    <a:lstStyle/>
                    <a:p>
                      <a:pPr algn="ctr"/>
                      <a:r>
                        <a:rPr lang="en-US" b="1">
                          <a:solidFill>
                            <a:srgbClr val="FF0000"/>
                          </a:solidFill>
                        </a:rPr>
                        <a:t>D</a:t>
                      </a:r>
                    </a:p>
                  </a:txBody>
                  <a:tcPr/>
                </a:tc>
                <a:tc>
                  <a:txBody>
                    <a:bodyPr/>
                    <a:lstStyle/>
                    <a:p>
                      <a:pPr algn="ctr"/>
                      <a:r>
                        <a:rPr lang="en-US"/>
                        <a:t>E</a:t>
                      </a:r>
                    </a:p>
                  </a:txBody>
                  <a:tcPr/>
                </a:tc>
                <a:extLst>
                  <a:ext uri="{0D108BD9-81ED-4DB2-BD59-A6C34878D82A}">
                    <a16:rowId xmlns:a16="http://schemas.microsoft.com/office/drawing/2014/main" val="2891392839"/>
                  </a:ext>
                </a:extLst>
              </a:tr>
            </a:tbl>
          </a:graphicData>
        </a:graphic>
      </p:graphicFrame>
      <p:sp>
        <p:nvSpPr>
          <p:cNvPr id="28" name="TextBox 27">
            <a:extLst>
              <a:ext uri="{FF2B5EF4-FFF2-40B4-BE49-F238E27FC236}">
                <a16:creationId xmlns:a16="http://schemas.microsoft.com/office/drawing/2014/main" id="{2F500025-15A8-42A7-96FA-14DF68241F23}"/>
              </a:ext>
            </a:extLst>
          </p:cNvPr>
          <p:cNvSpPr txBox="1"/>
          <p:nvPr/>
        </p:nvSpPr>
        <p:spPr>
          <a:xfrm>
            <a:off x="5425699" y="4288632"/>
            <a:ext cx="219571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classification:</a:t>
            </a:r>
          </a:p>
        </p:txBody>
      </p:sp>
      <p:sp>
        <p:nvSpPr>
          <p:cNvPr id="29" name="TextBox 28">
            <a:extLst>
              <a:ext uri="{FF2B5EF4-FFF2-40B4-BE49-F238E27FC236}">
                <a16:creationId xmlns:a16="http://schemas.microsoft.com/office/drawing/2014/main" id="{6D337822-16CD-480D-8EEB-2C9D3B108A81}"/>
              </a:ext>
            </a:extLst>
          </p:cNvPr>
          <p:cNvSpPr txBox="1"/>
          <p:nvPr/>
        </p:nvSpPr>
        <p:spPr>
          <a:xfrm>
            <a:off x="5425699" y="4782777"/>
            <a:ext cx="2195716"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label:</a:t>
            </a:r>
          </a:p>
        </p:txBody>
      </p:sp>
      <p:sp>
        <p:nvSpPr>
          <p:cNvPr id="30" name="TextBox 29">
            <a:extLst>
              <a:ext uri="{FF2B5EF4-FFF2-40B4-BE49-F238E27FC236}">
                <a16:creationId xmlns:a16="http://schemas.microsoft.com/office/drawing/2014/main" id="{FD16D805-3436-481C-91E0-2196E1357A30}"/>
              </a:ext>
            </a:extLst>
          </p:cNvPr>
          <p:cNvSpPr txBox="1"/>
          <p:nvPr/>
        </p:nvSpPr>
        <p:spPr>
          <a:xfrm>
            <a:off x="4552544" y="5549947"/>
            <a:ext cx="7477327" cy="10372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Decide </a:t>
            </a:r>
            <a:r>
              <a:rPr kumimoji="0" lang="en-US" sz="2400" b="1" i="0" u="none" strike="noStrike" kern="1200" cap="none" spc="0" normalizeH="0" baseline="0" noProof="0">
                <a:ln>
                  <a:noFill/>
                </a:ln>
                <a:solidFill>
                  <a:srgbClr val="FF0000"/>
                </a:solidFill>
                <a:effectLst/>
                <a:uLnTx/>
                <a:uFillTx/>
                <a:latin typeface="Segoe UI"/>
                <a:ea typeface="+mn-ea"/>
                <a:cs typeface="+mn-cs"/>
              </a:rPr>
              <a:t>which labels to answer in this data point</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Provide only answered items to a loss function.</a:t>
            </a:r>
          </a:p>
        </p:txBody>
      </p:sp>
    </p:spTree>
    <p:extLst>
      <p:ext uri="{BB962C8B-B14F-4D97-AF65-F5344CB8AC3E}">
        <p14:creationId xmlns:p14="http://schemas.microsoft.com/office/powerpoint/2010/main" val="81309726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13" name="Title 2">
            <a:extLst>
              <a:ext uri="{FF2B5EF4-FFF2-40B4-BE49-F238E27FC236}">
                <a16:creationId xmlns:a16="http://schemas.microsoft.com/office/drawing/2014/main" id="{A10A05C7-9469-42BE-8916-6C263D73675C}"/>
              </a:ext>
            </a:extLst>
          </p:cNvPr>
          <p:cNvSpPr txBox="1">
            <a:spLocks/>
          </p:cNvSpPr>
          <p:nvPr/>
        </p:nvSpPr>
        <p:spPr>
          <a:xfrm>
            <a:off x="4633030" y="153994"/>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Multi-class classification</a:t>
            </a:r>
          </a:p>
        </p:txBody>
      </p:sp>
      <p:sp>
        <p:nvSpPr>
          <p:cNvPr id="19" name="Title 2">
            <a:extLst>
              <a:ext uri="{FF2B5EF4-FFF2-40B4-BE49-F238E27FC236}">
                <a16:creationId xmlns:a16="http://schemas.microsoft.com/office/drawing/2014/main" id="{AAD71BCF-DD7F-484F-96C3-BCBD7FB584E3}"/>
              </a:ext>
            </a:extLst>
          </p:cNvPr>
          <p:cNvSpPr txBox="1">
            <a:spLocks/>
          </p:cNvSpPr>
          <p:nvPr/>
        </p:nvSpPr>
        <p:spPr>
          <a:xfrm>
            <a:off x="4633030" y="3469719"/>
            <a:ext cx="6797698" cy="7757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classification</a:t>
            </a:r>
          </a:p>
        </p:txBody>
      </p:sp>
      <p:sp>
        <p:nvSpPr>
          <p:cNvPr id="4" name="TextBox 3">
            <a:extLst>
              <a:ext uri="{FF2B5EF4-FFF2-40B4-BE49-F238E27FC236}">
                <a16:creationId xmlns:a16="http://schemas.microsoft.com/office/drawing/2014/main" id="{D4483464-8A26-4315-85DD-2A1365AFE613}"/>
              </a:ext>
            </a:extLst>
          </p:cNvPr>
          <p:cNvSpPr txBox="1"/>
          <p:nvPr/>
        </p:nvSpPr>
        <p:spPr>
          <a:xfrm>
            <a:off x="517228" y="271011"/>
            <a:ext cx="4223385" cy="203440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505050"/>
                </a:solidFill>
                <a:effectLst/>
                <a:uLnTx/>
                <a:uFillTx/>
                <a:latin typeface="Segoe UI"/>
                <a:ea typeface="+mn-ea"/>
                <a:cs typeface="+mn-cs"/>
              </a:rPr>
              <a:t>Pâté </a:t>
            </a:r>
            <a:r>
              <a:rPr kumimoji="0" lang="en-US" sz="6000" b="0" i="0" u="none" strike="noStrike" kern="1200" cap="none" spc="0" normalizeH="0" baseline="0" noProof="0">
                <a:ln>
                  <a:noFill/>
                </a:ln>
                <a:solidFill>
                  <a:srgbClr val="FF0000"/>
                </a:solidFill>
                <a:effectLst/>
                <a:uLnTx/>
                <a:uFillTx/>
                <a:latin typeface="Segoe UI"/>
                <a:ea typeface="+mn-ea"/>
                <a:cs typeface="+mn-cs"/>
              </a:rPr>
              <a:t>answer</a:t>
            </a:r>
          </a:p>
        </p:txBody>
      </p:sp>
      <p:graphicFrame>
        <p:nvGraphicFramePr>
          <p:cNvPr id="3" name="Table 5">
            <a:extLst>
              <a:ext uri="{FF2B5EF4-FFF2-40B4-BE49-F238E27FC236}">
                <a16:creationId xmlns:a16="http://schemas.microsoft.com/office/drawing/2014/main" id="{5B4DF964-A9F7-4E00-AA86-026F11F08162}"/>
              </a:ext>
            </a:extLst>
          </p:cNvPr>
          <p:cNvGraphicFramePr>
            <a:graphicFrameLocks noGrp="1"/>
          </p:cNvGraphicFramePr>
          <p:nvPr/>
        </p:nvGraphicFramePr>
        <p:xfrm>
          <a:off x="7192057" y="1087219"/>
          <a:ext cx="1679644" cy="2250440"/>
        </p:xfrm>
        <a:graphic>
          <a:graphicData uri="http://schemas.openxmlformats.org/drawingml/2006/table">
            <a:tbl>
              <a:tblPr firstRow="1" bandRow="1">
                <a:tableStyleId>{5940675A-B579-460E-94D1-54222C63F5DA}</a:tableStyleId>
              </a:tblPr>
              <a:tblGrid>
                <a:gridCol w="839822">
                  <a:extLst>
                    <a:ext uri="{9D8B030D-6E8A-4147-A177-3AD203B41FA5}">
                      <a16:colId xmlns:a16="http://schemas.microsoft.com/office/drawing/2014/main" val="243388757"/>
                    </a:ext>
                  </a:extLst>
                </a:gridCol>
                <a:gridCol w="839822">
                  <a:extLst>
                    <a:ext uri="{9D8B030D-6E8A-4147-A177-3AD203B41FA5}">
                      <a16:colId xmlns:a16="http://schemas.microsoft.com/office/drawing/2014/main" val="4020766134"/>
                    </a:ext>
                  </a:extLst>
                </a:gridCol>
              </a:tblGrid>
              <a:tr h="370840">
                <a:tc>
                  <a:txBody>
                    <a:bodyPr/>
                    <a:lstStyle/>
                    <a:p>
                      <a:r>
                        <a:rPr lang="en-US"/>
                        <a:t>Query</a:t>
                      </a:r>
                    </a:p>
                  </a:txBody>
                  <a:tcPr/>
                </a:tc>
                <a:tc>
                  <a:txBody>
                    <a:bodyPr/>
                    <a:lstStyle/>
                    <a:p>
                      <a:r>
                        <a:rPr lang="en-US"/>
                        <a:t>Class</a:t>
                      </a:r>
                    </a:p>
                  </a:txBody>
                  <a:tcPr/>
                </a:tc>
                <a:extLst>
                  <a:ext uri="{0D108BD9-81ED-4DB2-BD59-A6C34878D82A}">
                    <a16:rowId xmlns:a16="http://schemas.microsoft.com/office/drawing/2014/main" val="1234467673"/>
                  </a:ext>
                </a:extLst>
              </a:tr>
              <a:tr h="370840">
                <a:tc>
                  <a:txBody>
                    <a:bodyPr/>
                    <a:lstStyle/>
                    <a:p>
                      <a:r>
                        <a:rPr lang="en-US"/>
                        <a:t>1</a:t>
                      </a:r>
                    </a:p>
                  </a:txBody>
                  <a:tcPr/>
                </a:tc>
                <a:tc>
                  <a:txBody>
                    <a:bodyPr/>
                    <a:lstStyle/>
                    <a:p>
                      <a:r>
                        <a:rPr lang="en-US"/>
                        <a:t>truck</a:t>
                      </a:r>
                    </a:p>
                  </a:txBody>
                  <a:tcPr/>
                </a:tc>
                <a:extLst>
                  <a:ext uri="{0D108BD9-81ED-4DB2-BD59-A6C34878D82A}">
                    <a16:rowId xmlns:a16="http://schemas.microsoft.com/office/drawing/2014/main" val="870685528"/>
                  </a:ext>
                </a:extLst>
              </a:tr>
              <a:tr h="370840">
                <a:tc>
                  <a:txBody>
                    <a:bodyPr/>
                    <a:lstStyle/>
                    <a:p>
                      <a:r>
                        <a:rPr lang="en-US"/>
                        <a:t>2</a:t>
                      </a:r>
                    </a:p>
                  </a:txBody>
                  <a:tcPr/>
                </a:tc>
                <a:tc>
                  <a:txBody>
                    <a:bodyPr/>
                    <a:lstStyle/>
                    <a:p>
                      <a:r>
                        <a:rPr lang="en-US"/>
                        <a:t>ship</a:t>
                      </a:r>
                    </a:p>
                  </a:txBody>
                  <a:tcPr/>
                </a:tc>
                <a:extLst>
                  <a:ext uri="{0D108BD9-81ED-4DB2-BD59-A6C34878D82A}">
                    <a16:rowId xmlns:a16="http://schemas.microsoft.com/office/drawing/2014/main" val="3475746771"/>
                  </a:ext>
                </a:extLst>
              </a:tr>
              <a:tr h="370840">
                <a:tc>
                  <a:txBody>
                    <a:bodyPr/>
                    <a:lstStyle/>
                    <a:p>
                      <a:r>
                        <a:rPr lang="en-US"/>
                        <a:t>3</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a:solidFill>
                            <a:srgbClr val="FF0000"/>
                          </a:solidFill>
                        </a:rPr>
                        <a:t>⊥</a:t>
                      </a:r>
                    </a:p>
                  </a:txBody>
                  <a:tcPr/>
                </a:tc>
                <a:extLst>
                  <a:ext uri="{0D108BD9-81ED-4DB2-BD59-A6C34878D82A}">
                    <a16:rowId xmlns:a16="http://schemas.microsoft.com/office/drawing/2014/main" val="850535091"/>
                  </a:ext>
                </a:extLst>
              </a:tr>
              <a:tr h="370840">
                <a:tc>
                  <a:txBody>
                    <a:bodyPr/>
                    <a:lstStyle/>
                    <a:p>
                      <a:r>
                        <a:rPr lang="en-US"/>
                        <a:t>4</a:t>
                      </a:r>
                    </a:p>
                  </a:txBody>
                  <a:tcPr/>
                </a:tc>
                <a:tc>
                  <a:txBody>
                    <a:bodyPr/>
                    <a:lstStyle/>
                    <a:p>
                      <a:r>
                        <a:rPr lang="en-US"/>
                        <a:t>dog</a:t>
                      </a:r>
                    </a:p>
                  </a:txBody>
                  <a:tcPr/>
                </a:tc>
                <a:extLst>
                  <a:ext uri="{0D108BD9-81ED-4DB2-BD59-A6C34878D82A}">
                    <a16:rowId xmlns:a16="http://schemas.microsoft.com/office/drawing/2014/main" val="1704446925"/>
                  </a:ext>
                </a:extLst>
              </a:tr>
              <a:tr h="370840">
                <a:tc>
                  <a:txBody>
                    <a:bodyPr/>
                    <a:lstStyle/>
                    <a:p>
                      <a:r>
                        <a:rPr lang="en-US"/>
                        <a:t>5</a:t>
                      </a:r>
                    </a:p>
                  </a:txBody>
                  <a:tcPr/>
                </a:tc>
                <a:tc>
                  <a:txBody>
                    <a:bodyPr/>
                    <a:lstStyle/>
                    <a:p>
                      <a:r>
                        <a:rPr lang="en-US"/>
                        <a:t>frog</a:t>
                      </a:r>
                    </a:p>
                  </a:txBody>
                  <a:tcPr/>
                </a:tc>
                <a:extLst>
                  <a:ext uri="{0D108BD9-81ED-4DB2-BD59-A6C34878D82A}">
                    <a16:rowId xmlns:a16="http://schemas.microsoft.com/office/drawing/2014/main" val="2402773321"/>
                  </a:ext>
                </a:extLst>
              </a:tr>
            </a:tbl>
          </a:graphicData>
        </a:graphic>
      </p:graphicFrame>
      <p:graphicFrame>
        <p:nvGraphicFramePr>
          <p:cNvPr id="14" name="Table 5">
            <a:extLst>
              <a:ext uri="{FF2B5EF4-FFF2-40B4-BE49-F238E27FC236}">
                <a16:creationId xmlns:a16="http://schemas.microsoft.com/office/drawing/2014/main" id="{E91A468E-D797-4704-A01B-6867652199D0}"/>
              </a:ext>
            </a:extLst>
          </p:cNvPr>
          <p:cNvGraphicFramePr>
            <a:graphicFrameLocks noGrp="1"/>
          </p:cNvGraphicFramePr>
          <p:nvPr/>
        </p:nvGraphicFramePr>
        <p:xfrm>
          <a:off x="5256177" y="4297269"/>
          <a:ext cx="5567466" cy="2225040"/>
        </p:xfrm>
        <a:graphic>
          <a:graphicData uri="http://schemas.openxmlformats.org/drawingml/2006/table">
            <a:tbl>
              <a:tblPr firstRow="1" bandRow="1">
                <a:tableStyleId>{5940675A-B579-460E-94D1-54222C63F5DA}</a:tableStyleId>
              </a:tblPr>
              <a:tblGrid>
                <a:gridCol w="927911">
                  <a:extLst>
                    <a:ext uri="{9D8B030D-6E8A-4147-A177-3AD203B41FA5}">
                      <a16:colId xmlns:a16="http://schemas.microsoft.com/office/drawing/2014/main" val="243388757"/>
                    </a:ext>
                  </a:extLst>
                </a:gridCol>
                <a:gridCol w="927911">
                  <a:extLst>
                    <a:ext uri="{9D8B030D-6E8A-4147-A177-3AD203B41FA5}">
                      <a16:colId xmlns:a16="http://schemas.microsoft.com/office/drawing/2014/main" val="4020766134"/>
                    </a:ext>
                  </a:extLst>
                </a:gridCol>
                <a:gridCol w="927911">
                  <a:extLst>
                    <a:ext uri="{9D8B030D-6E8A-4147-A177-3AD203B41FA5}">
                      <a16:colId xmlns:a16="http://schemas.microsoft.com/office/drawing/2014/main" val="1248238267"/>
                    </a:ext>
                  </a:extLst>
                </a:gridCol>
                <a:gridCol w="927911">
                  <a:extLst>
                    <a:ext uri="{9D8B030D-6E8A-4147-A177-3AD203B41FA5}">
                      <a16:colId xmlns:a16="http://schemas.microsoft.com/office/drawing/2014/main" val="1228242974"/>
                    </a:ext>
                  </a:extLst>
                </a:gridCol>
                <a:gridCol w="927911">
                  <a:extLst>
                    <a:ext uri="{9D8B030D-6E8A-4147-A177-3AD203B41FA5}">
                      <a16:colId xmlns:a16="http://schemas.microsoft.com/office/drawing/2014/main" val="3736825239"/>
                    </a:ext>
                  </a:extLst>
                </a:gridCol>
                <a:gridCol w="927911">
                  <a:extLst>
                    <a:ext uri="{9D8B030D-6E8A-4147-A177-3AD203B41FA5}">
                      <a16:colId xmlns:a16="http://schemas.microsoft.com/office/drawing/2014/main" val="1040394796"/>
                    </a:ext>
                  </a:extLst>
                </a:gridCol>
              </a:tblGrid>
              <a:tr h="370840">
                <a:tc>
                  <a:txBody>
                    <a:bodyPr/>
                    <a:lstStyle/>
                    <a:p>
                      <a:r>
                        <a:rPr lang="en-US"/>
                        <a:t>Query</a:t>
                      </a:r>
                    </a:p>
                  </a:txBody>
                  <a:tcPr/>
                </a:tc>
                <a:tc>
                  <a:txBody>
                    <a:bodyPr/>
                    <a:lstStyle/>
                    <a:p>
                      <a:r>
                        <a:rPr lang="en-US"/>
                        <a:t>A</a:t>
                      </a:r>
                    </a:p>
                  </a:txBody>
                  <a:tcPr/>
                </a:tc>
                <a:tc>
                  <a:txBody>
                    <a:bodyPr/>
                    <a:lstStyle/>
                    <a:p>
                      <a:r>
                        <a:rPr lang="en-US"/>
                        <a:t>B</a:t>
                      </a:r>
                    </a:p>
                  </a:txBody>
                  <a:tcPr/>
                </a:tc>
                <a:tc>
                  <a:txBody>
                    <a:bodyPr/>
                    <a:lstStyle/>
                    <a:p>
                      <a:r>
                        <a:rPr lang="en-US"/>
                        <a:t>C</a:t>
                      </a:r>
                    </a:p>
                  </a:txBody>
                  <a:tcPr/>
                </a:tc>
                <a:tc>
                  <a:txBody>
                    <a:bodyPr/>
                    <a:lstStyle/>
                    <a:p>
                      <a:r>
                        <a:rPr lang="en-US"/>
                        <a:t>D</a:t>
                      </a:r>
                    </a:p>
                  </a:txBody>
                  <a:tcPr/>
                </a:tc>
                <a:tc>
                  <a:txBody>
                    <a:bodyPr/>
                    <a:lstStyle/>
                    <a:p>
                      <a:r>
                        <a:rPr lang="en-US"/>
                        <a:t>E</a:t>
                      </a:r>
                    </a:p>
                  </a:txBody>
                  <a:tcPr/>
                </a:tc>
                <a:extLst>
                  <a:ext uri="{0D108BD9-81ED-4DB2-BD59-A6C34878D82A}">
                    <a16:rowId xmlns:a16="http://schemas.microsoft.com/office/drawing/2014/main" val="1234467673"/>
                  </a:ext>
                </a:extLst>
              </a:tr>
              <a:tr h="370840">
                <a:tc>
                  <a:txBody>
                    <a:bodyPr/>
                    <a:lstStyle/>
                    <a:p>
                      <a:r>
                        <a:rPr lang="en-US"/>
                        <a:t>1</a:t>
                      </a:r>
                    </a:p>
                  </a:txBody>
                  <a:tcPr/>
                </a:tc>
                <a:tc>
                  <a:txBody>
                    <a:bodyPr/>
                    <a:lstStyle/>
                    <a:p>
                      <a:r>
                        <a:rPr lang="en-US"/>
                        <a:t>F</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FF0000"/>
                          </a:solidFill>
                        </a:rPr>
                        <a:t>⊥</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FF0000"/>
                          </a:solidFill>
                        </a:rPr>
                        <a:t>⊥</a:t>
                      </a:r>
                    </a:p>
                  </a:txBody>
                  <a:tcPr/>
                </a:tc>
                <a:tc>
                  <a:txBody>
                    <a:bodyPr/>
                    <a:lstStyle/>
                    <a:p>
                      <a:r>
                        <a:rPr lang="en-US"/>
                        <a:t>T</a:t>
                      </a:r>
                    </a:p>
                  </a:txBody>
                  <a:tcPr/>
                </a:tc>
                <a:tc>
                  <a:txBody>
                    <a:bodyPr/>
                    <a:lstStyle/>
                    <a:p>
                      <a:r>
                        <a:rPr lang="en-US">
                          <a:solidFill>
                            <a:srgbClr val="FF0000"/>
                          </a:solidFill>
                        </a:rPr>
                        <a:t>⊥</a:t>
                      </a:r>
                    </a:p>
                  </a:txBody>
                  <a:tcPr/>
                </a:tc>
                <a:extLst>
                  <a:ext uri="{0D108BD9-81ED-4DB2-BD59-A6C34878D82A}">
                    <a16:rowId xmlns:a16="http://schemas.microsoft.com/office/drawing/2014/main" val="870685528"/>
                  </a:ext>
                </a:extLst>
              </a:tr>
              <a:tr h="370840">
                <a:tc>
                  <a:txBody>
                    <a:bodyPr/>
                    <a:lstStyle/>
                    <a:p>
                      <a:r>
                        <a:rPr lang="en-US"/>
                        <a:t>2</a:t>
                      </a:r>
                    </a:p>
                  </a:txBody>
                  <a:tcPr/>
                </a:tc>
                <a:tc>
                  <a:txBody>
                    <a:bodyPr/>
                    <a:lstStyle/>
                    <a:p>
                      <a:r>
                        <a:rPr lang="en-US">
                          <a:solidFill>
                            <a:srgbClr val="FF0000"/>
                          </a:solidFill>
                        </a:rPr>
                        <a:t>⊥</a:t>
                      </a:r>
                    </a:p>
                  </a:txBody>
                  <a:tcPr/>
                </a:tc>
                <a:tc>
                  <a:txBody>
                    <a:bodyPr/>
                    <a:lstStyle/>
                    <a:p>
                      <a:r>
                        <a:rPr lang="en-US"/>
                        <a:t>T</a:t>
                      </a:r>
                    </a:p>
                  </a:txBody>
                  <a:tcPr/>
                </a:tc>
                <a:tc>
                  <a:txBody>
                    <a:bodyPr/>
                    <a:lstStyle/>
                    <a:p>
                      <a:r>
                        <a:rPr lang="en-US">
                          <a:solidFill>
                            <a:srgbClr val="FF0000"/>
                          </a:solidFill>
                        </a:rPr>
                        <a:t>⊥</a:t>
                      </a:r>
                    </a:p>
                  </a:txBody>
                  <a:tcPr/>
                </a:tc>
                <a:tc>
                  <a:txBody>
                    <a:bodyPr/>
                    <a:lstStyle/>
                    <a:p>
                      <a:r>
                        <a:rPr lang="en-US"/>
                        <a:t>F</a:t>
                      </a:r>
                    </a:p>
                  </a:txBody>
                  <a:tcPr/>
                </a:tc>
                <a:tc>
                  <a:txBody>
                    <a:bodyPr/>
                    <a:lstStyle/>
                    <a:p>
                      <a:r>
                        <a:rPr lang="en-US">
                          <a:solidFill>
                            <a:srgbClr val="FF0000"/>
                          </a:solidFill>
                        </a:rPr>
                        <a:t>⊥</a:t>
                      </a:r>
                    </a:p>
                  </a:txBody>
                  <a:tcPr/>
                </a:tc>
                <a:extLst>
                  <a:ext uri="{0D108BD9-81ED-4DB2-BD59-A6C34878D82A}">
                    <a16:rowId xmlns:a16="http://schemas.microsoft.com/office/drawing/2014/main" val="3475746771"/>
                  </a:ext>
                </a:extLst>
              </a:tr>
              <a:tr h="370840">
                <a:tc>
                  <a:txBody>
                    <a:bodyPr/>
                    <a:lstStyle/>
                    <a:p>
                      <a:r>
                        <a:rPr lang="en-US"/>
                        <a:t>3</a:t>
                      </a:r>
                    </a:p>
                  </a:txBody>
                  <a:tcPr/>
                </a:tc>
                <a:tc>
                  <a:txBody>
                    <a:bodyPr/>
                    <a:lstStyle/>
                    <a:p>
                      <a:r>
                        <a:rPr lang="en-US">
                          <a:solidFill>
                            <a:srgbClr val="FF0000"/>
                          </a:solidFill>
                        </a:rPr>
                        <a:t>⊥</a:t>
                      </a:r>
                    </a:p>
                  </a:txBody>
                  <a:tcPr/>
                </a:tc>
                <a:tc>
                  <a:txBody>
                    <a:bodyPr/>
                    <a:lstStyle/>
                    <a:p>
                      <a:r>
                        <a:rPr lang="en-US"/>
                        <a:t>F</a:t>
                      </a:r>
                    </a:p>
                  </a:txBody>
                  <a:tcPr/>
                </a:tc>
                <a:tc>
                  <a:txBody>
                    <a:bodyPr/>
                    <a:lstStyle/>
                    <a:p>
                      <a:r>
                        <a:rPr lang="en-US">
                          <a:solidFill>
                            <a:srgbClr val="FF0000"/>
                          </a:solidFill>
                        </a:rPr>
                        <a:t>⊥</a:t>
                      </a:r>
                    </a:p>
                  </a:txBody>
                  <a:tcPr/>
                </a:tc>
                <a:tc>
                  <a:txBody>
                    <a:bodyPr/>
                    <a:lstStyle/>
                    <a:p>
                      <a:r>
                        <a:rPr lang="en-US">
                          <a:solidFill>
                            <a:srgbClr val="FF0000"/>
                          </a:solidFill>
                        </a:rPr>
                        <a:t>⊥</a:t>
                      </a:r>
                    </a:p>
                  </a:txBody>
                  <a:tcPr/>
                </a:tc>
                <a:tc>
                  <a:txBody>
                    <a:bodyPr/>
                    <a:lstStyle/>
                    <a:p>
                      <a:r>
                        <a:rPr lang="en-US">
                          <a:solidFill>
                            <a:srgbClr val="FF0000"/>
                          </a:solidFill>
                        </a:rPr>
                        <a:t>⊥</a:t>
                      </a:r>
                    </a:p>
                  </a:txBody>
                  <a:tcPr/>
                </a:tc>
                <a:extLst>
                  <a:ext uri="{0D108BD9-81ED-4DB2-BD59-A6C34878D82A}">
                    <a16:rowId xmlns:a16="http://schemas.microsoft.com/office/drawing/2014/main" val="850535091"/>
                  </a:ext>
                </a:extLst>
              </a:tr>
              <a:tr h="370840">
                <a:tc>
                  <a:txBody>
                    <a:bodyPr/>
                    <a:lstStyle/>
                    <a:p>
                      <a:r>
                        <a:rPr lang="en-US"/>
                        <a:t>4</a:t>
                      </a:r>
                    </a:p>
                  </a:txBody>
                  <a:tcPr/>
                </a:tc>
                <a:tc>
                  <a:txBody>
                    <a:bodyPr/>
                    <a:lstStyle/>
                    <a:p>
                      <a:r>
                        <a:rPr lang="en-US">
                          <a:solidFill>
                            <a:srgbClr val="FF0000"/>
                          </a:solidFill>
                        </a:rPr>
                        <a:t>⊥</a:t>
                      </a:r>
                    </a:p>
                  </a:txBody>
                  <a:tcPr/>
                </a:tc>
                <a:tc>
                  <a:txBody>
                    <a:bodyPr/>
                    <a:lstStyle/>
                    <a:p>
                      <a:r>
                        <a:rPr lang="en-US"/>
                        <a:t>F</a:t>
                      </a:r>
                    </a:p>
                  </a:txBody>
                  <a:tcPr/>
                </a:tc>
                <a:tc>
                  <a:txBody>
                    <a:bodyPr/>
                    <a:lstStyle/>
                    <a:p>
                      <a:r>
                        <a:rPr lang="en-US">
                          <a:solidFill>
                            <a:srgbClr val="FF0000"/>
                          </a:solidFill>
                        </a:rPr>
                        <a:t>⊥</a:t>
                      </a:r>
                    </a:p>
                  </a:txBody>
                  <a:tcPr/>
                </a:tc>
                <a:tc>
                  <a:txBody>
                    <a:bodyPr/>
                    <a:lstStyle/>
                    <a:p>
                      <a:pPr marL="0" algn="l" defTabSz="914367" rtl="0" eaLnBrk="1" latinLnBrk="0" hangingPunct="1"/>
                      <a:r>
                        <a:rPr lang="en-US" sz="1765" kern="1200">
                          <a:solidFill>
                            <a:schemeClr val="tx1"/>
                          </a:solidFill>
                          <a:latin typeface="+mn-lt"/>
                          <a:ea typeface="+mn-ea"/>
                          <a:cs typeface="+mn-cs"/>
                        </a:rPr>
                        <a:t>F</a:t>
                      </a:r>
                    </a:p>
                  </a:txBody>
                  <a:tcPr/>
                </a:tc>
                <a:tc>
                  <a:txBody>
                    <a:bodyPr/>
                    <a:lstStyle/>
                    <a:p>
                      <a:r>
                        <a:rPr lang="en-US">
                          <a:solidFill>
                            <a:srgbClr val="FF0000"/>
                          </a:solidFill>
                        </a:rPr>
                        <a:t>⊥</a:t>
                      </a:r>
                    </a:p>
                  </a:txBody>
                  <a:tcPr/>
                </a:tc>
                <a:extLst>
                  <a:ext uri="{0D108BD9-81ED-4DB2-BD59-A6C34878D82A}">
                    <a16:rowId xmlns:a16="http://schemas.microsoft.com/office/drawing/2014/main" val="1704446925"/>
                  </a:ext>
                </a:extLst>
              </a:tr>
              <a:tr h="370840">
                <a:tc>
                  <a:txBody>
                    <a:bodyPr/>
                    <a:lstStyle/>
                    <a:p>
                      <a:r>
                        <a:rPr lang="en-US"/>
                        <a:t>5</a:t>
                      </a:r>
                    </a:p>
                  </a:txBody>
                  <a:tcPr/>
                </a:tc>
                <a:tc>
                  <a:txBody>
                    <a:bodyPr/>
                    <a:lstStyle/>
                    <a:p>
                      <a:r>
                        <a:rPr lang="en-US"/>
                        <a:t>T</a:t>
                      </a:r>
                    </a:p>
                  </a:txBody>
                  <a:tcPr/>
                </a:tc>
                <a:tc>
                  <a:txBody>
                    <a:bodyPr/>
                    <a:lstStyle/>
                    <a:p>
                      <a:r>
                        <a:rPr lang="en-US">
                          <a:solidFill>
                            <a:srgbClr val="FF0000"/>
                          </a:solidFill>
                        </a:rPr>
                        <a:t>⊥</a:t>
                      </a:r>
                    </a:p>
                  </a:txBody>
                  <a:tcPr/>
                </a:tc>
                <a:tc>
                  <a:txBody>
                    <a:bodyPr/>
                    <a:lstStyle/>
                    <a:p>
                      <a:r>
                        <a:rPr lang="en-US">
                          <a:solidFill>
                            <a:srgbClr val="FF0000"/>
                          </a:solidFill>
                        </a:rPr>
                        <a:t>⊥</a:t>
                      </a:r>
                    </a:p>
                  </a:txBody>
                  <a:tcPr/>
                </a:tc>
                <a:tc>
                  <a:txBody>
                    <a:bodyPr/>
                    <a:lstStyle/>
                    <a:p>
                      <a:r>
                        <a:rPr lang="en-US"/>
                        <a:t>T</a:t>
                      </a:r>
                    </a:p>
                  </a:txBody>
                  <a:tcPr/>
                </a:tc>
                <a:tc>
                  <a:txBody>
                    <a:bodyPr/>
                    <a:lstStyle/>
                    <a:p>
                      <a:r>
                        <a:rPr lang="en-US">
                          <a:solidFill>
                            <a:srgbClr val="FF0000"/>
                          </a:solidFill>
                        </a:rPr>
                        <a:t>⊥</a:t>
                      </a:r>
                    </a:p>
                  </a:txBody>
                  <a:tcPr/>
                </a:tc>
                <a:extLst>
                  <a:ext uri="{0D108BD9-81ED-4DB2-BD59-A6C34878D82A}">
                    <a16:rowId xmlns:a16="http://schemas.microsoft.com/office/drawing/2014/main" val="2402773321"/>
                  </a:ext>
                </a:extLst>
              </a:tr>
            </a:tbl>
          </a:graphicData>
        </a:graphic>
      </p:graphicFrame>
      <p:sp>
        <p:nvSpPr>
          <p:cNvPr id="15" name="TextBox 14">
            <a:extLst>
              <a:ext uri="{FF2B5EF4-FFF2-40B4-BE49-F238E27FC236}">
                <a16:creationId xmlns:a16="http://schemas.microsoft.com/office/drawing/2014/main" id="{CF6CF9D5-F54E-41BB-83A3-5592F7973676}"/>
              </a:ext>
            </a:extLst>
          </p:cNvPr>
          <p:cNvSpPr txBox="1"/>
          <p:nvPr/>
        </p:nvSpPr>
        <p:spPr>
          <a:xfrm>
            <a:off x="1387812" y="5485102"/>
            <a:ext cx="3352801" cy="1037207"/>
          </a:xfrm>
          <a:prstGeom prst="rect">
            <a:avLst/>
          </a:prstGeom>
          <a:noFill/>
          <a:ln w="57150">
            <a:solidFill>
              <a:schemeClr val="tx1"/>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Count &gt; 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reveal data point</a:t>
            </a:r>
          </a:p>
        </p:txBody>
      </p:sp>
    </p:spTree>
    <p:extLst>
      <p:ext uri="{BB962C8B-B14F-4D97-AF65-F5344CB8AC3E}">
        <p14:creationId xmlns:p14="http://schemas.microsoft.com/office/powerpoint/2010/main" val="65168702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762756"/>
            <a:ext cx="12192000" cy="6095244"/>
          </a:xfrm>
        </p:spPr>
        <p:txBody>
          <a:bodyPr vert="horz" wrap="square" lIns="146304" tIns="91440" rIns="146304" bIns="91440" rtlCol="0" anchor="t">
            <a:noAutofit/>
          </a:bodyPr>
          <a:lstStyle/>
          <a:p>
            <a:pPr marL="335915" indent="-335915">
              <a:lnSpc>
                <a:spcPct val="110000"/>
              </a:lnSpc>
            </a:pPr>
            <a:r>
              <a:rPr lang="en-US" sz="3400" b="1">
                <a:solidFill>
                  <a:srgbClr val="FF0000"/>
                </a:solidFill>
              </a:rPr>
              <a:t>Each label </a:t>
            </a:r>
            <a:r>
              <a:rPr lang="en-US" sz="3400" b="1"/>
              <a:t>is a separate binary or multi-class classification.</a:t>
            </a:r>
          </a:p>
          <a:p>
            <a:pPr marL="335915" indent="-335915">
              <a:lnSpc>
                <a:spcPct val="110000"/>
              </a:lnSpc>
            </a:pPr>
            <a:r>
              <a:rPr lang="en-US" sz="3400" b="1">
                <a:solidFill>
                  <a:srgbClr val="FF0000"/>
                </a:solidFill>
              </a:rPr>
              <a:t>Privacy analysis </a:t>
            </a:r>
            <a:r>
              <a:rPr lang="en-US" sz="3400" b="1"/>
              <a:t>for each label (binary or with more classes) is equivalent to a single classification per data point in the multiclass classification.</a:t>
            </a:r>
          </a:p>
          <a:p>
            <a:pPr marL="335915" indent="-335915">
              <a:lnSpc>
                <a:spcPct val="110000"/>
              </a:lnSpc>
            </a:pPr>
            <a:r>
              <a:rPr lang="en-US" sz="3400" b="1">
                <a:solidFill>
                  <a:srgbClr val="FF0000"/>
                </a:solidFill>
              </a:rPr>
              <a:t>Pâté mechanisms is independent on the number of classes</a:t>
            </a:r>
            <a:r>
              <a:rPr lang="en-US" sz="3400" b="1"/>
              <a:t>. The privacy analysis looks only into two classes with most votes (argmax &amp; runner-up).</a:t>
            </a:r>
          </a:p>
          <a:p>
            <a:pPr marL="335915" indent="-335915">
              <a:lnSpc>
                <a:spcPct val="110000"/>
              </a:lnSpc>
            </a:pPr>
            <a:r>
              <a:rPr lang="en-US" sz="3400" b="1">
                <a:solidFill>
                  <a:srgbClr val="FF0000"/>
                </a:solidFill>
              </a:rPr>
              <a:t>Larger number of classes</a:t>
            </a:r>
            <a:r>
              <a:rPr lang="en-US" sz="3400" b="1"/>
              <a:t> decreases accuracy per trained model (fewer samples per class) and usually the gaps between top two classes (with argmax &amp; runner-up votes) are smaller. </a:t>
            </a:r>
          </a:p>
          <a:p>
            <a:pPr marL="335915" indent="-335915">
              <a:lnSpc>
                <a:spcPct val="110000"/>
              </a:lnSpc>
            </a:pPr>
            <a:endParaRPr lang="pl-PL" sz="1832"/>
          </a:p>
          <a:p>
            <a:pPr marL="572461" lvl="1" indent="-335915">
              <a:lnSpc>
                <a:spcPct val="110000"/>
              </a:lnSpc>
            </a:pPr>
            <a:endParaRPr lang="pl-PL" sz="1832"/>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classification with </a:t>
            </a:r>
            <a:r>
              <a:rPr kumimoji="0" lang="en-US" sz="54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Pâté</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53459698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classification via counting queries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9DE840-17F0-4CD0-9CF2-22A7657B1650}"/>
                  </a:ext>
                </a:extLst>
              </p:cNvPr>
              <p:cNvSpPr txBox="1"/>
              <p:nvPr/>
            </p:nvSpPr>
            <p:spPr>
              <a:xfrm>
                <a:off x="421532" y="821924"/>
                <a:ext cx="11232204" cy="602703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Definition: </a:t>
                </a:r>
                <a:r>
                  <a:rPr kumimoji="0" lang="en-US" sz="28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The multiple counting query problem.</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The input are vectors </a:t>
                </a:r>
                <a14:m>
                  <m:oMath xmlns:m="http://schemas.openxmlformats.org/officeDocument/2006/math">
                    <m:sSup>
                      <m:sSup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 …,</m:t>
                    </m:r>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d>
                          <m:d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𝑛</m:t>
                            </m:r>
                          </m:e>
                        </m:d>
                      </m:sup>
                    </m:s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sSup>
                      <m:sSup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ctrlPr>
                      </m:sSup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1</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e>
                      <m: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𝑘</m:t>
                        </m:r>
                      </m:sup>
                    </m:sSup>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and the goal is to output a vector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𝑀</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 …,</m:t>
                    </m:r>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d>
                          <m:d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𝑛</m:t>
                            </m:r>
                          </m:e>
                        </m:d>
                      </m:sup>
                    </m:sSup>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that approximates the average </a:t>
                </a:r>
                <a14:m>
                  <m:oMath xmlns:m="http://schemas.openxmlformats.org/officeDocument/2006/math">
                    <m:f>
                      <m:f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𝑛</m:t>
                        </m:r>
                      </m:den>
                    </m:f>
                    <m:nary>
                      <m:naryPr>
                        <m:chr m:val="∑"/>
                        <m:supHide m:val="on"/>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naryPr>
                      <m:sub>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𝑖</m:t>
                        </m:r>
                      </m:sub>
                      <m:sup/>
                      <m:e>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e>
                    </m:nary>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We want to find: an algorithm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that is </a:t>
                </a:r>
                <a14:m>
                  <m:oMath xmlns:m="http://schemas.openxmlformats.org/officeDocument/2006/math">
                    <m:d>
                      <m:d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e>
                    </m:d>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-differentially private with respect to each input vector </a:t>
                </a:r>
                <a14:m>
                  <m:oMath xmlns:m="http://schemas.openxmlformats.org/officeDocument/2006/math">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Thus, for any </a:t>
                </a:r>
                <a14:m>
                  <m:oMath xmlns:m="http://schemas.openxmlformats.org/officeDocument/2006/math">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 …,</m:t>
                    </m:r>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d>
                          <m:d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𝑛</m:t>
                            </m:r>
                          </m:e>
                        </m:d>
                      </m:sup>
                    </m:s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ctrlPr>
                      </m:sSup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0</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1</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e>
                      <m: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𝑘</m:t>
                        </m:r>
                      </m:sup>
                    </m:sSup>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acc>
                      <m:accPr>
                        <m:chr m:val="⃗"/>
                        <m:ctrlPr>
                          <a:rPr kumimoji="0" lang="en-US" sz="24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accPr>
                      <m:e>
                        <m:r>
                          <a:rPr kumimoji="0" lang="en-US" sz="24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𝒛</m:t>
                        </m:r>
                      </m:e>
                    </m:acc>
                    <m:r>
                      <a:rPr kumimoji="0" lang="en-US" sz="24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sSup>
                      <m:sSupPr>
                        <m:ctrlPr>
                          <a:rPr kumimoji="0" lang="en-US" sz="24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ctrlPr>
                      </m:sSupPr>
                      <m:e>
                        <m:d>
                          <m:dPr>
                            <m:begChr m:val="{"/>
                            <m:endChr m:val="}"/>
                            <m:ctrlPr>
                              <a:rPr kumimoji="0" lang="en-US" sz="24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ctrlPr>
                          </m:dPr>
                          <m:e>
                            <m:r>
                              <a:rPr kumimoji="0" lang="en-US" sz="24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𝟎</m:t>
                            </m:r>
                            <m:r>
                              <a:rPr kumimoji="0" lang="en-US" sz="24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r>
                              <a:rPr kumimoji="0" lang="en-US" sz="24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𝟏</m:t>
                            </m:r>
                          </m:e>
                        </m:d>
                      </m:e>
                      <m:sup>
                        <m:r>
                          <a:rPr kumimoji="0" lang="en-US" sz="24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𝒌</m:t>
                        </m:r>
                      </m:sup>
                    </m:sSup>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and any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𝑈</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Cambria Math" panose="02040503050406030204" pitchFamily="18" charset="0"/>
                        <a:cs typeface="+mn-cs"/>
                      </a:rPr>
                      <m:t>⊆</m:t>
                    </m:r>
                    <m:sSup>
                      <m:sSup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ℛ</m:t>
                        </m:r>
                      </m:e>
                      <m: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𝑘</m:t>
                        </m:r>
                      </m:sup>
                    </m:sSup>
                    <m:r>
                      <a:rPr kumimoji="0" lang="en-US" sz="2400" b="0"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Pr</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𝑀</m:t>
                      </m:r>
                      <m:d>
                        <m:dPr>
                          <m:end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d>
                                <m:d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m:t>
                                  </m:r>
                                </m:e>
                              </m:d>
                            </m:sup>
                          </m:s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 …,</m:t>
                          </m:r>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d>
                                <m:d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𝑛</m:t>
                                  </m:r>
                                </m:e>
                              </m:d>
                            </m:sup>
                          </m:sSup>
                          <m:r>
                            <m:rPr>
                              <m:nor/>
                            </m:rP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m:t>)</m:t>
                          </m:r>
                          <m:r>
                            <m:rPr>
                              <m:nor/>
                            </m:rPr>
                            <a:rPr kumimoji="0" lang="en-US" sz="2400" b="0" i="0" u="none" strike="noStrike" kern="1200" cap="none" spc="0" normalizeH="0" baseline="0" noProof="0" smtClean="0">
                              <a:ln>
                                <a:noFill/>
                              </a:ln>
                              <a:gradFill>
                                <a:gsLst>
                                  <a:gs pos="2917">
                                    <a:srgbClr val="505050"/>
                                  </a:gs>
                                  <a:gs pos="30000">
                                    <a:srgbClr val="505050"/>
                                  </a:gs>
                                </a:gsLst>
                                <a:lin ang="5400000" scaled="0"/>
                              </a:gradFill>
                              <a:effectLst/>
                              <a:uLnTx/>
                              <a:uFillTx/>
                              <a:latin typeface="Segoe UI"/>
                              <a:ea typeface="+mn-ea"/>
                              <a:cs typeface="+mn-cs"/>
                            </a:rPr>
                            <m:t> </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𝑈</m:t>
                          </m:r>
                        </m:e>
                      </m:d>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𝑒</m:t>
                          </m:r>
                        </m:e>
                        <m: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𝜀</m:t>
                          </m:r>
                        </m:sup>
                      </m:sSup>
                      <m:r>
                        <m:rPr>
                          <m:sty m:val="p"/>
                        </m:rPr>
                        <a:rPr kumimoji="0" lang="en-US" sz="2400" b="0"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Pr</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𝑀</m:t>
                      </m:r>
                      <m:d>
                        <m:dPr>
                          <m:end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d>
                                <m:d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m:t>
                                  </m:r>
                                </m:e>
                              </m:d>
                            </m:sup>
                          </m:s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 …</m:t>
                          </m:r>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d>
                                <m:d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m:t>
                                  </m:r>
                                </m:e>
                              </m:d>
                            </m:sup>
                          </m:s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acc>
                            <m:accPr>
                              <m:chr m:val="⃗"/>
                              <m:ctrlPr>
                                <a:rPr kumimoji="0" lang="en-US" sz="24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accPr>
                            <m:e>
                              <m:r>
                                <a:rPr kumimoji="0" lang="en-US" sz="24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𝒛</m:t>
                              </m:r>
                            </m:e>
                          </m:acc>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d>
                                <m:d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𝑛</m:t>
                                  </m:r>
                                </m:e>
                              </m:d>
                            </m:sup>
                          </m:sSup>
                          <m:r>
                            <m:rPr>
                              <m:nor/>
                            </m:rP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m:t>) </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𝑈</m:t>
                          </m:r>
                        </m:e>
                      </m:d>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oMath>
                  </m:oMathPara>
                </a14:m>
                <a:endPar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It suffices to consider algorithms that output </a:t>
                </a:r>
                <a14:m>
                  <m:oMath xmlns:m="http://schemas.openxmlformats.org/officeDocument/2006/math">
                    <m:f>
                      <m:f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𝑛</m:t>
                        </m:r>
                      </m:den>
                    </m:f>
                    <m:nary>
                      <m:naryPr>
                        <m:chr m:val="∑"/>
                        <m:supHide m:val="on"/>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naryPr>
                      <m:sub>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𝑖</m:t>
                        </m:r>
                      </m:sub>
                      <m:sup/>
                      <m:e>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e>
                    </m:nary>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acc>
                      <m:accPr>
                        <m:chr m:val="⃗"/>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𝜂</m:t>
                        </m:r>
                      </m:e>
                    </m:acc>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where </a:t>
                </a:r>
                <a14:m>
                  <m:oMath xmlns:m="http://schemas.openxmlformats.org/officeDocument/2006/math">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𝜂</m:t>
                        </m:r>
                      </m:e>
                    </m:acc>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is a noise drawn from some distribution </a:t>
                </a:r>
                <a14:m>
                  <m:oMath xmlns:m="http://schemas.openxmlformats.org/officeDocument/2006/math">
                    <m:sSub>
                      <m:sSub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𝜇</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 </m:t>
                            </m:r>
                          </m:e>
                        </m:acc>
                      </m:e>
                      <m:sub>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𝑘</m:t>
                        </m:r>
                      </m:sub>
                    </m:sSub>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over </a:t>
                </a:r>
                <a14:m>
                  <m:oMath xmlns:m="http://schemas.openxmlformats.org/officeDocument/2006/math">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ℛ</m:t>
                        </m:r>
                      </m:e>
                      <m: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𝑘</m:t>
                        </m:r>
                      </m:sup>
                    </m:sSup>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where </a:t>
                </a:r>
                <a14:m>
                  <m:oMath xmlns:m="http://schemas.openxmlformats.org/officeDocument/2006/math">
                    <m:sSub>
                      <m:sSub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𝜇</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 </m:t>
                            </m:r>
                          </m:e>
                        </m:acc>
                      </m:e>
                      <m:sub>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𝑘</m:t>
                        </m:r>
                      </m:sub>
                    </m:sSub>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does not depend on the inputs: </a:t>
                </a:r>
                <a14:m>
                  <m:oMath xmlns:m="http://schemas.openxmlformats.org/officeDocument/2006/math">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 …,</m:t>
                    </m:r>
                    <m:sSup>
                      <m:sSup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𝑥</m:t>
                            </m:r>
                          </m:e>
                        </m:acc>
                      </m:e>
                      <m:sup>
                        <m:d>
                          <m:dPr>
                            <m:ctrlP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𝑛</m:t>
                            </m:r>
                          </m:e>
                        </m:d>
                      </m:sup>
                    </m:sSup>
                  </m:oMath>
                </a14:m>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t>
                </a:r>
              </a:p>
            </p:txBody>
          </p:sp>
        </mc:Choice>
        <mc:Fallback xmlns="">
          <p:sp>
            <p:nvSpPr>
              <p:cNvPr id="6" name="TextBox 5">
                <a:extLst>
                  <a:ext uri="{FF2B5EF4-FFF2-40B4-BE49-F238E27FC236}">
                    <a16:creationId xmlns:a16="http://schemas.microsoft.com/office/drawing/2014/main" id="{C79DE840-17F0-4CD0-9CF2-22A7657B1650}"/>
                  </a:ext>
                </a:extLst>
              </p:cNvPr>
              <p:cNvSpPr txBox="1">
                <a:spLocks noRot="1" noChangeAspect="1" noMove="1" noResize="1" noEditPoints="1" noAdjustHandles="1" noChangeArrowheads="1" noChangeShapeType="1" noTextEdit="1"/>
              </p:cNvSpPr>
              <p:nvPr/>
            </p:nvSpPr>
            <p:spPr>
              <a:xfrm>
                <a:off x="421532" y="821924"/>
                <a:ext cx="11232204" cy="602703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453947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762756"/>
                <a:ext cx="12192000" cy="6095244"/>
              </a:xfrm>
            </p:spPr>
            <p:txBody>
              <a:bodyPr vert="horz" wrap="square" lIns="146304" tIns="91440" rIns="146304" bIns="91440" rtlCol="0" anchor="t">
                <a:noAutofit/>
              </a:bodyPr>
              <a:lstStyle/>
              <a:p>
                <a:pPr marL="335915" indent="-335915">
                  <a:lnSpc>
                    <a:spcPct val="110000"/>
                  </a:lnSpc>
                </a:pPr>
                <a:r>
                  <a:rPr lang="en-US" sz="3400" b="1"/>
                  <a:t>The final answer: rounded binary values </a:t>
                </a:r>
                <a14:m>
                  <m:oMath xmlns:m="http://schemas.openxmlformats.org/officeDocument/2006/math">
                    <m:sSup>
                      <m:sSupPr>
                        <m:ctrlPr>
                          <a:rPr lang="en-US" sz="3400" b="1" i="1">
                            <a:latin typeface="Cambria Math" panose="02040503050406030204" pitchFamily="18" charset="0"/>
                          </a:rPr>
                        </m:ctrlPr>
                      </m:sSupPr>
                      <m:e>
                        <m:d>
                          <m:dPr>
                            <m:begChr m:val="{"/>
                            <m:endChr m:val="}"/>
                            <m:ctrlPr>
                              <a:rPr lang="en-US" sz="3400" b="1" i="1">
                                <a:latin typeface="Cambria Math" panose="02040503050406030204" pitchFamily="18" charset="0"/>
                              </a:rPr>
                            </m:ctrlPr>
                          </m:dPr>
                          <m:e>
                            <m:r>
                              <a:rPr lang="en-US" sz="3400" b="1" i="1">
                                <a:latin typeface="Cambria Math" panose="02040503050406030204" pitchFamily="18" charset="0"/>
                              </a:rPr>
                              <m:t>𝟎</m:t>
                            </m:r>
                            <m:r>
                              <a:rPr lang="en-US" sz="3400" b="1" i="1">
                                <a:latin typeface="Cambria Math" panose="02040503050406030204" pitchFamily="18" charset="0"/>
                              </a:rPr>
                              <m:t>,</m:t>
                            </m:r>
                            <m:r>
                              <a:rPr lang="en-US" sz="3400" b="1" i="1">
                                <a:latin typeface="Cambria Math" panose="02040503050406030204" pitchFamily="18" charset="0"/>
                              </a:rPr>
                              <m:t>𝟏</m:t>
                            </m:r>
                          </m:e>
                        </m:d>
                      </m:e>
                      <m:sup>
                        <m:r>
                          <a:rPr lang="en-US" sz="3400" b="1" i="1">
                            <a:latin typeface="Cambria Math" panose="02040503050406030204" pitchFamily="18" charset="0"/>
                          </a:rPr>
                          <m:t>𝒌</m:t>
                        </m:r>
                      </m:sup>
                    </m:sSup>
                    <m:r>
                      <a:rPr lang="en-US" sz="3400" b="1" i="1">
                        <a:latin typeface="Cambria Math" panose="02040503050406030204" pitchFamily="18" charset="0"/>
                      </a:rPr>
                      <m:t> </m:t>
                    </m:r>
                  </m:oMath>
                </a14:m>
                <a:r>
                  <a:rPr lang="en-US" sz="3400" b="1"/>
                  <a:t>or average real value </a:t>
                </a:r>
                <a14:m>
                  <m:oMath xmlns:m="http://schemas.openxmlformats.org/officeDocument/2006/math">
                    <m:sSup>
                      <m:sSupPr>
                        <m:ctrlPr>
                          <a:rPr lang="en-US" sz="3400" b="1" i="1" smtClean="0">
                            <a:latin typeface="Cambria Math" panose="02040503050406030204" pitchFamily="18" charset="0"/>
                          </a:rPr>
                        </m:ctrlPr>
                      </m:sSupPr>
                      <m:e>
                        <m:d>
                          <m:dPr>
                            <m:begChr m:val="["/>
                            <m:endChr m:val="]"/>
                            <m:ctrlPr>
                              <a:rPr lang="en-US" sz="3400" b="1" i="1" smtClean="0">
                                <a:latin typeface="Cambria Math" panose="02040503050406030204" pitchFamily="18" charset="0"/>
                              </a:rPr>
                            </m:ctrlPr>
                          </m:dPr>
                          <m:e>
                            <m:r>
                              <a:rPr lang="en-US" sz="3400" b="1" i="1" smtClean="0">
                                <a:latin typeface="Cambria Math" panose="02040503050406030204" pitchFamily="18" charset="0"/>
                              </a:rPr>
                              <m:t>𝟎</m:t>
                            </m:r>
                            <m:r>
                              <a:rPr lang="en-US" sz="3400" b="1" i="1" smtClean="0">
                                <a:latin typeface="Cambria Math" panose="02040503050406030204" pitchFamily="18" charset="0"/>
                              </a:rPr>
                              <m:t>,</m:t>
                            </m:r>
                            <m:r>
                              <a:rPr lang="en-US" sz="3400" b="1" i="1" smtClean="0">
                                <a:latin typeface="Cambria Math" panose="02040503050406030204" pitchFamily="18" charset="0"/>
                              </a:rPr>
                              <m:t>𝟏</m:t>
                            </m:r>
                          </m:e>
                        </m:d>
                      </m:e>
                      <m:sup>
                        <m:r>
                          <a:rPr lang="en-US" sz="3400" b="1" i="1" smtClean="0">
                            <a:latin typeface="Cambria Math" panose="02040503050406030204" pitchFamily="18" charset="0"/>
                          </a:rPr>
                          <m:t>𝒌</m:t>
                        </m:r>
                      </m:sup>
                    </m:sSup>
                    <m:r>
                      <a:rPr lang="en-US" sz="3400" b="1" i="1" smtClean="0">
                        <a:latin typeface="Cambria Math" panose="02040503050406030204" pitchFamily="18" charset="0"/>
                      </a:rPr>
                      <m:t> </m:t>
                    </m:r>
                  </m:oMath>
                </a14:m>
                <a:r>
                  <a:rPr lang="en-US" sz="3400" b="1"/>
                  <a:t>.</a:t>
                </a:r>
              </a:p>
              <a:p>
                <a:pPr marL="335915" indent="-335915">
                  <a:lnSpc>
                    <a:spcPct val="110000"/>
                  </a:lnSpc>
                </a:pPr>
                <a:r>
                  <a:rPr lang="en-US" sz="3400" b="1"/>
                  <a:t>Should each </a:t>
                </a:r>
                <a:r>
                  <a:rPr lang="en-US" sz="3400" b="1">
                    <a:solidFill>
                      <a:srgbClr val="FF0000"/>
                    </a:solidFill>
                  </a:rPr>
                  <a:t>teacher output </a:t>
                </a:r>
                <a14:m>
                  <m:oMath xmlns:m="http://schemas.openxmlformats.org/officeDocument/2006/math">
                    <m:sSup>
                      <m:sSupPr>
                        <m:ctrlPr>
                          <a:rPr lang="en-US" sz="3400" b="1" i="1" smtClean="0">
                            <a:latin typeface="Cambria Math" panose="02040503050406030204" pitchFamily="18" charset="0"/>
                          </a:rPr>
                        </m:ctrlPr>
                      </m:sSupPr>
                      <m:e>
                        <m:d>
                          <m:dPr>
                            <m:begChr m:val="{"/>
                            <m:endChr m:val="}"/>
                            <m:ctrlPr>
                              <a:rPr lang="en-US" sz="3400" b="1" i="1" smtClean="0">
                                <a:latin typeface="Cambria Math" panose="02040503050406030204" pitchFamily="18" charset="0"/>
                              </a:rPr>
                            </m:ctrlPr>
                          </m:dPr>
                          <m:e>
                            <m:r>
                              <a:rPr lang="en-US" sz="3400" b="1" i="1" smtClean="0">
                                <a:latin typeface="Cambria Math" panose="02040503050406030204" pitchFamily="18" charset="0"/>
                              </a:rPr>
                              <m:t>𝟎</m:t>
                            </m:r>
                            <m:r>
                              <a:rPr lang="en-US" sz="3400" b="1" i="1" smtClean="0">
                                <a:latin typeface="Cambria Math" panose="02040503050406030204" pitchFamily="18" charset="0"/>
                              </a:rPr>
                              <m:t>,</m:t>
                            </m:r>
                            <m:r>
                              <a:rPr lang="en-US" sz="3400" b="1" i="1" smtClean="0">
                                <a:latin typeface="Cambria Math" panose="02040503050406030204" pitchFamily="18" charset="0"/>
                              </a:rPr>
                              <m:t>𝟏</m:t>
                            </m:r>
                          </m:e>
                        </m:d>
                      </m:e>
                      <m:sup>
                        <m:r>
                          <a:rPr lang="en-US" sz="3400" b="1" i="1" smtClean="0">
                            <a:latin typeface="Cambria Math" panose="02040503050406030204" pitchFamily="18" charset="0"/>
                          </a:rPr>
                          <m:t>𝒌</m:t>
                        </m:r>
                      </m:sup>
                    </m:sSup>
                  </m:oMath>
                </a14:m>
                <a:r>
                  <a:rPr lang="en-US" sz="3400" b="1"/>
                  <a:t> (binary values 0 or 1), or the outputs from the sigmoid function </a:t>
                </a:r>
                <a14:m>
                  <m:oMath xmlns:m="http://schemas.openxmlformats.org/officeDocument/2006/math">
                    <m:sSup>
                      <m:sSupPr>
                        <m:ctrlPr>
                          <a:rPr lang="en-US" sz="3400" b="1" i="1" smtClean="0">
                            <a:latin typeface="Cambria Math" panose="02040503050406030204" pitchFamily="18" charset="0"/>
                          </a:rPr>
                        </m:ctrlPr>
                      </m:sSupPr>
                      <m:e>
                        <m:d>
                          <m:dPr>
                            <m:begChr m:val="["/>
                            <m:endChr m:val="]"/>
                            <m:ctrlPr>
                              <a:rPr lang="en-US" sz="3400" b="1" i="1" smtClean="0">
                                <a:latin typeface="Cambria Math" panose="02040503050406030204" pitchFamily="18" charset="0"/>
                              </a:rPr>
                            </m:ctrlPr>
                          </m:dPr>
                          <m:e>
                            <m:r>
                              <a:rPr lang="en-US" sz="3400" b="1" i="1" smtClean="0">
                                <a:latin typeface="Cambria Math" panose="02040503050406030204" pitchFamily="18" charset="0"/>
                              </a:rPr>
                              <m:t>𝟎</m:t>
                            </m:r>
                            <m:r>
                              <a:rPr lang="en-US" sz="3400" b="1" i="1" smtClean="0">
                                <a:latin typeface="Cambria Math" panose="02040503050406030204" pitchFamily="18" charset="0"/>
                              </a:rPr>
                              <m:t>,</m:t>
                            </m:r>
                            <m:r>
                              <a:rPr lang="en-US" sz="3400" b="1" i="1" smtClean="0">
                                <a:latin typeface="Cambria Math" panose="02040503050406030204" pitchFamily="18" charset="0"/>
                              </a:rPr>
                              <m:t>𝟏</m:t>
                            </m:r>
                          </m:e>
                        </m:d>
                      </m:e>
                      <m:sup>
                        <m:r>
                          <a:rPr lang="en-US" sz="3400" b="1" i="1" smtClean="0">
                            <a:latin typeface="Cambria Math" panose="02040503050406030204" pitchFamily="18" charset="0"/>
                          </a:rPr>
                          <m:t>𝒌</m:t>
                        </m:r>
                      </m:sup>
                    </m:sSup>
                  </m:oMath>
                </a14:m>
                <a:r>
                  <a:rPr lang="en-US" sz="3400" b="1"/>
                  <a:t>.</a:t>
                </a:r>
              </a:p>
              <a:p>
                <a:pPr marL="335915" indent="-335915">
                  <a:lnSpc>
                    <a:spcPct val="110000"/>
                  </a:lnSpc>
                </a:pPr>
                <a:r>
                  <a:rPr lang="en-US" sz="3400" b="1"/>
                  <a:t>Will this method provide us with a reasonable </a:t>
                </a:r>
                <a:r>
                  <a:rPr lang="en-US" sz="3400" b="1">
                    <a:solidFill>
                      <a:srgbClr val="FF0000"/>
                    </a:solidFill>
                  </a:rPr>
                  <a:t>privacy budget</a:t>
                </a:r>
                <a:r>
                  <a:rPr lang="en-US" sz="3400" b="1"/>
                  <a:t>?</a:t>
                </a:r>
              </a:p>
              <a:p>
                <a:pPr marL="335915" indent="-335915">
                  <a:lnSpc>
                    <a:spcPct val="110000"/>
                  </a:lnSpc>
                </a:pPr>
                <a:r>
                  <a:rPr lang="en-US" sz="3400" b="1"/>
                  <a:t>The </a:t>
                </a:r>
                <a:r>
                  <a:rPr lang="en-US" sz="3400" b="1">
                    <a:solidFill>
                      <a:srgbClr val="FF0000"/>
                    </a:solidFill>
                  </a:rPr>
                  <a:t>added noise </a:t>
                </a:r>
                <a:r>
                  <a:rPr lang="en-US" sz="3400" b="1"/>
                  <a:t>should not destroy the final answer and scale </a:t>
                </a:r>
                <a:r>
                  <a:rPr lang="en-US" sz="3400" b="1" err="1"/>
                  <a:t>sublinearly</a:t>
                </a:r>
                <a:r>
                  <a:rPr lang="en-US" sz="3400" b="1"/>
                  <a:t> as the number of labels increases.</a:t>
                </a:r>
              </a:p>
              <a:p>
                <a:pPr marL="335915" indent="-335915">
                  <a:lnSpc>
                    <a:spcPct val="110000"/>
                  </a:lnSpc>
                </a:pPr>
                <a:r>
                  <a:rPr lang="en-US" sz="3400" b="1"/>
                  <a:t>Need to analyze the theoretical guarantees on utility and the empirical performance.</a:t>
                </a:r>
              </a:p>
              <a:p>
                <a:pPr marL="335915" indent="-335915">
                  <a:lnSpc>
                    <a:spcPct val="110000"/>
                  </a:lnSpc>
                </a:pPr>
                <a:endParaRPr lang="pl-PL" sz="1832"/>
              </a:p>
              <a:p>
                <a:pPr marL="572461" lvl="1" indent="-335915">
                  <a:lnSpc>
                    <a:spcPct val="110000"/>
                  </a:lnSpc>
                </a:pPr>
                <a:endParaRPr lang="pl-PL" sz="1832"/>
              </a:p>
            </p:txBody>
          </p:sp>
        </mc:Choice>
        <mc:Fallback xmlns="">
          <p:sp>
            <p:nvSpPr>
              <p:cNvPr id="5" name="Text Placeholder 4">
                <a:extLst>
                  <a:ext uri="{FF2B5EF4-FFF2-40B4-BE49-F238E27FC236}">
                    <a16:creationId xmlns:a16="http://schemas.microsoft.com/office/drawing/2014/main" id="{4EB0248F-3FDA-412F-82CE-EAF0AAF99DD0}"/>
                  </a:ext>
                </a:extLst>
              </p:cNvPr>
              <p:cNvSpPr>
                <a:spLocks noGrp="1" noRot="1" noChangeAspect="1" noMove="1" noResize="1" noEditPoints="1" noAdjustHandles="1" noChangeArrowheads="1" noChangeShapeType="1" noTextEdit="1"/>
              </p:cNvSpPr>
              <p:nvPr>
                <p:ph type="body" sz="quarter" idx="10"/>
              </p:nvPr>
            </p:nvSpPr>
            <p:spPr>
              <a:xfrm>
                <a:off x="0" y="762756"/>
                <a:ext cx="12192000" cy="6095244"/>
              </a:xfrm>
              <a:blipFill>
                <a:blip r:embed="rId3"/>
                <a:stretch>
                  <a:fillRect l="-60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via the approximated mean value</a:t>
            </a:r>
          </a:p>
        </p:txBody>
      </p:sp>
    </p:spTree>
    <p:extLst>
      <p:ext uri="{BB962C8B-B14F-4D97-AF65-F5344CB8AC3E}">
        <p14:creationId xmlns:p14="http://schemas.microsoft.com/office/powerpoint/2010/main" val="9759902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Multi-label: model lack of answer </a:t>
                </a:r>
                <a14:m>
                  <m:oMath xmlns:m="http://schemas.openxmlformats.org/officeDocument/2006/math">
                    <m:r>
                      <a:rPr kumimoji="0" lang="en-US" sz="5294" b="0" i="1" u="none" strike="noStrike" kern="1200" cap="none" spc="-102" normalizeH="0" baseline="0" noProof="0" smtClean="0">
                        <a:ln w="3175">
                          <a:noFill/>
                        </a:ln>
                        <a:gradFill>
                          <a:gsLst>
                            <a:gs pos="1250">
                              <a:srgbClr val="505050"/>
                            </a:gs>
                            <a:gs pos="100000">
                              <a:srgbClr val="505050"/>
                            </a:gs>
                          </a:gsLst>
                          <a:lin ang="5400000" scaled="0"/>
                        </a:gradFill>
                        <a:effectLst/>
                        <a:uLnTx/>
                        <a:uFillTx/>
                        <a:latin typeface="Cambria Math" panose="02040503050406030204" pitchFamily="18" charset="0"/>
                        <a:ea typeface="+mn-ea"/>
                        <a:cs typeface="Segoe UI" pitchFamily="34" charset="0"/>
                      </a:rPr>
                      <m:t>⊥</m:t>
                    </m:r>
                  </m:oMath>
                </a14:m>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p>
            </p:txBody>
          </p:sp>
        </mc:Choice>
        <mc:Fallback xmlns="">
          <p:sp>
            <p:nvSpPr>
              <p:cNvPr id="8" name="Title 2">
                <a:extLst>
                  <a:ext uri="{FF2B5EF4-FFF2-40B4-BE49-F238E27FC236}">
                    <a16:creationId xmlns:a16="http://schemas.microsoft.com/office/drawing/2014/main" id="{01D2181A-2BE4-4135-AA09-47E24FEDD595}"/>
                  </a:ext>
                </a:extLst>
              </p:cNvPr>
              <p:cNvSpPr txBox="1">
                <a:spLocks noRot="1" noChangeAspect="1" noMove="1" noResize="1" noEditPoints="1" noAdjustHandles="1" noChangeArrowheads="1" noChangeShapeType="1" noTextEdit="1"/>
              </p:cNvSpPr>
              <p:nvPr/>
            </p:nvSpPr>
            <p:spPr>
              <a:xfrm>
                <a:off x="0" y="488"/>
                <a:ext cx="12192000" cy="899537"/>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B7E0E2C-06C9-4530-A56C-BDC93F0A5173}"/>
              </a:ext>
            </a:extLst>
          </p:cNvPr>
          <p:cNvSpPr/>
          <p:nvPr/>
        </p:nvSpPr>
        <p:spPr bwMode="auto">
          <a:xfrm>
            <a:off x="2334638" y="2198451"/>
            <a:ext cx="7522723" cy="2010383"/>
          </a:xfrm>
          <a:prstGeom prst="rect">
            <a:avLst/>
          </a:prstGeom>
          <a:noFill/>
          <a:ln w="762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52CB626-A0D7-4ABC-9E96-5A7AB9DEA0FC}"/>
              </a:ext>
            </a:extLst>
          </p:cNvPr>
          <p:cNvSpPr/>
          <p:nvPr/>
        </p:nvSpPr>
        <p:spPr bwMode="auto">
          <a:xfrm>
            <a:off x="2745935" y="1426724"/>
            <a:ext cx="6700127" cy="3709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B3671E87-9DCC-4286-9390-64C610FE0E79}"/>
              </a:ext>
            </a:extLst>
          </p:cNvPr>
          <p:cNvCxnSpPr/>
          <p:nvPr/>
        </p:nvCxnSpPr>
        <p:spPr>
          <a:xfrm>
            <a:off x="4578485" y="1290536"/>
            <a:ext cx="58366" cy="4338536"/>
          </a:xfrm>
          <a:prstGeom prst="line">
            <a:avLst/>
          </a:prstGeom>
          <a:ln w="762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2B1FCC-86BE-4F5F-84B4-995A7FD06BBB}"/>
              </a:ext>
            </a:extLst>
          </p:cNvPr>
          <p:cNvCxnSpPr/>
          <p:nvPr/>
        </p:nvCxnSpPr>
        <p:spPr>
          <a:xfrm>
            <a:off x="7555151" y="1290536"/>
            <a:ext cx="58366" cy="4338536"/>
          </a:xfrm>
          <a:prstGeom prst="line">
            <a:avLst/>
          </a:prstGeom>
          <a:ln w="762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FD418D-F924-4099-A61B-E07F21B0142C}"/>
                  </a:ext>
                </a:extLst>
              </p:cNvPr>
              <p:cNvSpPr txBox="1"/>
              <p:nvPr/>
            </p:nvSpPr>
            <p:spPr>
              <a:xfrm>
                <a:off x="5642043" y="2418812"/>
                <a:ext cx="103761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9600" b="0" i="1" u="none" strike="noStrike" kern="1200" cap="none" spc="-102" normalizeH="0" baseline="0" noProof="0" smtClean="0">
                          <a:ln w="3175">
                            <a:noFill/>
                          </a:ln>
                          <a:gradFill>
                            <a:gsLst>
                              <a:gs pos="1250">
                                <a:srgbClr val="505050"/>
                              </a:gs>
                              <a:gs pos="100000">
                                <a:srgbClr val="505050"/>
                              </a:gs>
                            </a:gsLst>
                            <a:lin ang="5400000" scaled="0"/>
                          </a:gradFill>
                          <a:effectLst/>
                          <a:uLnTx/>
                          <a:uFillTx/>
                          <a:latin typeface="Cambria Math" panose="02040503050406030204" pitchFamily="18" charset="0"/>
                          <a:ea typeface="+mn-ea"/>
                          <a:cs typeface="Segoe UI" pitchFamily="34" charset="0"/>
                        </a:rPr>
                        <m:t>⊥</m:t>
                      </m:r>
                    </m:oMath>
                  </m:oMathPara>
                </a14:m>
                <a:endParaRPr kumimoji="0" lang="en-US" sz="9600" b="0" i="0" u="none" strike="noStrike" kern="1200" cap="none" spc="0" normalizeH="0" baseline="0" noProof="0">
                  <a:ln>
                    <a:noFill/>
                  </a:ln>
                  <a:solidFill>
                    <a:srgbClr val="505050"/>
                  </a:solidFill>
                  <a:effectLst/>
                  <a:uLnTx/>
                  <a:uFillTx/>
                  <a:latin typeface="Segoe UI"/>
                  <a:ea typeface="+mn-ea"/>
                  <a:cs typeface="+mn-cs"/>
                </a:endParaRPr>
              </a:p>
            </p:txBody>
          </p:sp>
        </mc:Choice>
        <mc:Fallback xmlns="">
          <p:sp>
            <p:nvSpPr>
              <p:cNvPr id="12" name="TextBox 11">
                <a:extLst>
                  <a:ext uri="{FF2B5EF4-FFF2-40B4-BE49-F238E27FC236}">
                    <a16:creationId xmlns:a16="http://schemas.microsoft.com/office/drawing/2014/main" id="{1AFD418D-F924-4099-A61B-E07F21B0142C}"/>
                  </a:ext>
                </a:extLst>
              </p:cNvPr>
              <p:cNvSpPr txBox="1">
                <a:spLocks noRot="1" noChangeAspect="1" noMove="1" noResize="1" noEditPoints="1" noAdjustHandles="1" noChangeArrowheads="1" noChangeShapeType="1" noTextEdit="1"/>
              </p:cNvSpPr>
              <p:nvPr/>
            </p:nvSpPr>
            <p:spPr>
              <a:xfrm>
                <a:off x="5642043" y="2418812"/>
                <a:ext cx="1037616" cy="15696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230BBFD-739B-457C-8EE1-B7558B8A1068}"/>
                  </a:ext>
                </a:extLst>
              </p:cNvPr>
              <p:cNvSpPr txBox="1"/>
              <p:nvPr/>
            </p:nvSpPr>
            <p:spPr>
              <a:xfrm>
                <a:off x="2869660" y="2418812"/>
                <a:ext cx="103761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9600" b="0" i="1" u="none" strike="noStrike" kern="1200" cap="none" spc="0" normalizeH="0" baseline="0" noProof="0" smtClean="0">
                          <a:ln>
                            <a:noFill/>
                          </a:ln>
                          <a:solidFill>
                            <a:srgbClr val="505050"/>
                          </a:solidFill>
                          <a:effectLst/>
                          <a:uLnTx/>
                          <a:uFillTx/>
                          <a:latin typeface="Cambria Math" panose="02040503050406030204" pitchFamily="18" charset="0"/>
                          <a:ea typeface="+mn-ea"/>
                          <a:cs typeface="+mn-cs"/>
                        </a:rPr>
                        <m:t>0</m:t>
                      </m:r>
                    </m:oMath>
                  </m:oMathPara>
                </a14:m>
                <a:endParaRPr kumimoji="0" lang="en-US" sz="9600" b="0" i="0" u="none" strike="noStrike" kern="1200" cap="none" spc="0" normalizeH="0" baseline="0" noProof="0">
                  <a:ln>
                    <a:noFill/>
                  </a:ln>
                  <a:solidFill>
                    <a:srgbClr val="505050"/>
                  </a:solidFill>
                  <a:effectLst/>
                  <a:uLnTx/>
                  <a:uFillTx/>
                  <a:latin typeface="Segoe UI"/>
                  <a:ea typeface="+mn-ea"/>
                  <a:cs typeface="+mn-cs"/>
                </a:endParaRPr>
              </a:p>
            </p:txBody>
          </p:sp>
        </mc:Choice>
        <mc:Fallback xmlns="">
          <p:sp>
            <p:nvSpPr>
              <p:cNvPr id="13" name="TextBox 12">
                <a:extLst>
                  <a:ext uri="{FF2B5EF4-FFF2-40B4-BE49-F238E27FC236}">
                    <a16:creationId xmlns:a16="http://schemas.microsoft.com/office/drawing/2014/main" id="{4230BBFD-739B-457C-8EE1-B7558B8A1068}"/>
                  </a:ext>
                </a:extLst>
              </p:cNvPr>
              <p:cNvSpPr txBox="1">
                <a:spLocks noRot="1" noChangeAspect="1" noMove="1" noResize="1" noEditPoints="1" noAdjustHandles="1" noChangeArrowheads="1" noChangeShapeType="1" noTextEdit="1"/>
              </p:cNvSpPr>
              <p:nvPr/>
            </p:nvSpPr>
            <p:spPr>
              <a:xfrm>
                <a:off x="2869660" y="2418812"/>
                <a:ext cx="1037616" cy="15696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9D564-F8E8-4BCC-8B48-B8CA2E176736}"/>
                  </a:ext>
                </a:extLst>
              </p:cNvPr>
              <p:cNvSpPr txBox="1"/>
              <p:nvPr/>
            </p:nvSpPr>
            <p:spPr>
              <a:xfrm>
                <a:off x="8284724" y="2418812"/>
                <a:ext cx="103761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9600" b="0" i="1" u="none" strike="noStrike" kern="1200" cap="none" spc="0" normalizeH="0" baseline="0" noProof="0" smtClean="0">
                          <a:ln>
                            <a:noFill/>
                          </a:ln>
                          <a:solidFill>
                            <a:srgbClr val="505050"/>
                          </a:solidFill>
                          <a:effectLst/>
                          <a:uLnTx/>
                          <a:uFillTx/>
                          <a:latin typeface="Cambria Math" panose="02040503050406030204" pitchFamily="18" charset="0"/>
                          <a:ea typeface="+mn-ea"/>
                          <a:cs typeface="+mn-cs"/>
                        </a:rPr>
                        <m:t>1</m:t>
                      </m:r>
                    </m:oMath>
                  </m:oMathPara>
                </a14:m>
                <a:endParaRPr kumimoji="0" lang="en-US" sz="9600" b="0" i="0" u="none" strike="noStrike" kern="1200" cap="none" spc="0" normalizeH="0" baseline="0" noProof="0">
                  <a:ln>
                    <a:noFill/>
                  </a:ln>
                  <a:solidFill>
                    <a:srgbClr val="505050"/>
                  </a:solidFill>
                  <a:effectLst/>
                  <a:uLnTx/>
                  <a:uFillTx/>
                  <a:latin typeface="Segoe UI"/>
                  <a:ea typeface="+mn-ea"/>
                  <a:cs typeface="+mn-cs"/>
                </a:endParaRPr>
              </a:p>
            </p:txBody>
          </p:sp>
        </mc:Choice>
        <mc:Fallback xmlns="">
          <p:sp>
            <p:nvSpPr>
              <p:cNvPr id="14" name="TextBox 13">
                <a:extLst>
                  <a:ext uri="{FF2B5EF4-FFF2-40B4-BE49-F238E27FC236}">
                    <a16:creationId xmlns:a16="http://schemas.microsoft.com/office/drawing/2014/main" id="{B389D564-F8E8-4BCC-8B48-B8CA2E176736}"/>
                  </a:ext>
                </a:extLst>
              </p:cNvPr>
              <p:cNvSpPr txBox="1">
                <a:spLocks noRot="1" noChangeAspect="1" noMove="1" noResize="1" noEditPoints="1" noAdjustHandles="1" noChangeArrowheads="1" noChangeShapeType="1" noTextEdit="1"/>
              </p:cNvSpPr>
              <p:nvPr/>
            </p:nvSpPr>
            <p:spPr>
              <a:xfrm>
                <a:off x="8284724" y="2418812"/>
                <a:ext cx="1037616" cy="1569660"/>
              </a:xfrm>
              <a:prstGeom prst="rect">
                <a:avLst/>
              </a:prstGeom>
              <a:blipFill>
                <a:blip r:embed="rId6"/>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B48E4FE-079D-46F0-953D-AEA842B2E079}"/>
              </a:ext>
            </a:extLst>
          </p:cNvPr>
          <p:cNvSpPr txBox="1"/>
          <p:nvPr/>
        </p:nvSpPr>
        <p:spPr>
          <a:xfrm>
            <a:off x="1997413" y="4649821"/>
            <a:ext cx="959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0.0</a:t>
            </a:r>
          </a:p>
        </p:txBody>
      </p:sp>
      <p:sp>
        <p:nvSpPr>
          <p:cNvPr id="16" name="TextBox 15">
            <a:extLst>
              <a:ext uri="{FF2B5EF4-FFF2-40B4-BE49-F238E27FC236}">
                <a16:creationId xmlns:a16="http://schemas.microsoft.com/office/drawing/2014/main" id="{7D6E281E-90AF-4459-8962-07560DF46828}"/>
              </a:ext>
            </a:extLst>
          </p:cNvPr>
          <p:cNvSpPr txBox="1"/>
          <p:nvPr/>
        </p:nvSpPr>
        <p:spPr>
          <a:xfrm>
            <a:off x="9377461" y="4723441"/>
            <a:ext cx="959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1.0</a:t>
            </a:r>
          </a:p>
        </p:txBody>
      </p:sp>
      <p:sp>
        <p:nvSpPr>
          <p:cNvPr id="17" name="TextBox 16">
            <a:extLst>
              <a:ext uri="{FF2B5EF4-FFF2-40B4-BE49-F238E27FC236}">
                <a16:creationId xmlns:a16="http://schemas.microsoft.com/office/drawing/2014/main" id="{977A6A68-58C8-4389-8702-FAC8DF495263}"/>
              </a:ext>
            </a:extLst>
          </p:cNvPr>
          <p:cNvSpPr txBox="1"/>
          <p:nvPr/>
        </p:nvSpPr>
        <p:spPr>
          <a:xfrm>
            <a:off x="7104436" y="5865912"/>
            <a:ext cx="959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0.75</a:t>
            </a:r>
          </a:p>
        </p:txBody>
      </p:sp>
      <p:sp>
        <p:nvSpPr>
          <p:cNvPr id="18" name="TextBox 17">
            <a:extLst>
              <a:ext uri="{FF2B5EF4-FFF2-40B4-BE49-F238E27FC236}">
                <a16:creationId xmlns:a16="http://schemas.microsoft.com/office/drawing/2014/main" id="{8B068050-F585-4AAE-91E0-B8B6F1B67F76}"/>
              </a:ext>
            </a:extLst>
          </p:cNvPr>
          <p:cNvSpPr txBox="1"/>
          <p:nvPr/>
        </p:nvSpPr>
        <p:spPr>
          <a:xfrm>
            <a:off x="4422840" y="5917660"/>
            <a:ext cx="959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0.25</a:t>
            </a:r>
          </a:p>
        </p:txBody>
      </p:sp>
      <p:sp>
        <p:nvSpPr>
          <p:cNvPr id="5" name="TextBox 4">
            <a:extLst>
              <a:ext uri="{FF2B5EF4-FFF2-40B4-BE49-F238E27FC236}">
                <a16:creationId xmlns:a16="http://schemas.microsoft.com/office/drawing/2014/main" id="{E4EA2975-15B2-40BB-A4CB-459CD1610917}"/>
              </a:ext>
            </a:extLst>
          </p:cNvPr>
          <p:cNvSpPr txBox="1"/>
          <p:nvPr/>
        </p:nvSpPr>
        <p:spPr>
          <a:xfrm>
            <a:off x="1" y="6322979"/>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Refrain from answer if probability in range [0.25, 0.75].</a:t>
            </a:r>
          </a:p>
        </p:txBody>
      </p:sp>
    </p:spTree>
    <p:extLst>
      <p:ext uri="{BB962C8B-B14F-4D97-AF65-F5344CB8AC3E}">
        <p14:creationId xmlns:p14="http://schemas.microsoft.com/office/powerpoint/2010/main" val="408790950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900025"/>
            <a:ext cx="12192000" cy="5957487"/>
          </a:xfrm>
        </p:spPr>
        <p:txBody>
          <a:bodyPr>
            <a:noAutofit/>
          </a:bodyPr>
          <a:lstStyle/>
          <a:p>
            <a:pPr>
              <a:lnSpc>
                <a:spcPct val="110000"/>
              </a:lnSpc>
            </a:pPr>
            <a:r>
              <a:rPr lang="en-US" sz="3200"/>
              <a:t>The end-to-end encryption via </a:t>
            </a:r>
            <a:r>
              <a:rPr lang="en-US" sz="3200" b="1"/>
              <a:t>training the teacher models on encrypted data</a:t>
            </a:r>
            <a:r>
              <a:rPr lang="en-US" sz="3200"/>
              <a:t> (e.g., from patients).</a:t>
            </a:r>
            <a:endParaRPr lang="en-US" sz="1800"/>
          </a:p>
          <a:p>
            <a:pPr>
              <a:lnSpc>
                <a:spcPct val="110000"/>
              </a:lnSpc>
            </a:pPr>
            <a:r>
              <a:rPr lang="en-US" sz="3200"/>
              <a:t>Can we incorporate a possibility of an </a:t>
            </a:r>
            <a:r>
              <a:rPr lang="en-US" sz="3200" b="1"/>
              <a:t>insider attack</a:t>
            </a:r>
            <a:r>
              <a:rPr lang="en-US" sz="3200"/>
              <a:t>?</a:t>
            </a:r>
            <a:endParaRPr lang="pl-PL" sz="3200"/>
          </a:p>
          <a:p>
            <a:pPr lvl="1">
              <a:lnSpc>
                <a:spcPct val="110000"/>
              </a:lnSpc>
            </a:pPr>
            <a:r>
              <a:rPr lang="en-US" sz="1800"/>
              <a:t>Current threat model is honest but curious.</a:t>
            </a:r>
          </a:p>
          <a:p>
            <a:pPr>
              <a:lnSpc>
                <a:spcPct val="110000"/>
              </a:lnSpc>
            </a:pPr>
            <a:r>
              <a:rPr lang="en-US" sz="3200"/>
              <a:t>Better system for private inference that could replace</a:t>
            </a:r>
            <a:r>
              <a:rPr lang="pl-PL" sz="3200"/>
              <a:t> </a:t>
            </a:r>
            <a:r>
              <a:rPr lang="en-US" sz="3200"/>
              <a:t>or</a:t>
            </a:r>
            <a:r>
              <a:rPr lang="pl-PL" sz="3200"/>
              <a:t> </a:t>
            </a:r>
            <a:r>
              <a:rPr lang="en-US" sz="3200" b="1"/>
              <a:t>improve he-transformer </a:t>
            </a:r>
            <a:r>
              <a:rPr lang="en-US" sz="3200"/>
              <a:t>(MP2ML), Delphi, or CrypTFlow2.</a:t>
            </a:r>
          </a:p>
          <a:p>
            <a:pPr>
              <a:lnSpc>
                <a:spcPct val="110000"/>
              </a:lnSpc>
            </a:pPr>
            <a:r>
              <a:rPr lang="en-US" sz="3200"/>
              <a:t>How to handle </a:t>
            </a:r>
            <a:r>
              <a:rPr lang="en-US" sz="3200" b="1"/>
              <a:t>Out-Of-Distribution data </a:t>
            </a:r>
            <a:r>
              <a:rPr lang="en-US" sz="3200"/>
              <a:t>for teacher models?</a:t>
            </a:r>
            <a:endParaRPr lang="pl-PL" sz="3200"/>
          </a:p>
          <a:p>
            <a:pPr>
              <a:lnSpc>
                <a:spcPct val="110000"/>
              </a:lnSpc>
            </a:pPr>
            <a:r>
              <a:rPr lang="en-US" sz="3200"/>
              <a:t>Vertical partitioning of labels and features.</a:t>
            </a:r>
          </a:p>
          <a:p>
            <a:pPr>
              <a:lnSpc>
                <a:spcPct val="110000"/>
              </a:lnSpc>
            </a:pPr>
            <a:r>
              <a:rPr lang="en-US" sz="3200"/>
              <a:t>Use Pâté for other ML tasks (e.g., multi-label classification).</a:t>
            </a:r>
          </a:p>
          <a:p>
            <a:pPr>
              <a:lnSpc>
                <a:spcPct val="110000"/>
              </a:lnSpc>
            </a:pPr>
            <a:r>
              <a:rPr lang="en-US" sz="3200"/>
              <a:t>Privacy analysis for the multi-label classification with Pâté.</a:t>
            </a: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pl-PL"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Further</a:t>
            </a:r>
            <a:r>
              <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r>
              <a:rPr kumimoji="0" lang="pl-PL"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extension</a:t>
            </a:r>
            <a:r>
              <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to CaPC</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98925341"/>
      </p:ext>
    </p:extLst>
  </p:cSld>
  <p:clrMapOvr>
    <a:masterClrMapping/>
  </p:clrMapOvr>
  <p:transition>
    <p:fade/>
  </p:transition>
</p:sld>
</file>

<file path=ppt/theme/theme1.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1233ABAAE4B484887E2C69717567EDE" ma:contentTypeVersion="9" ma:contentTypeDescription="Create a new document." ma:contentTypeScope="" ma:versionID="582065eae3d971c481b81eb8d6635988">
  <xsd:schema xmlns:xsd="http://www.w3.org/2001/XMLSchema" xmlns:xs="http://www.w3.org/2001/XMLSchema" xmlns:p="http://schemas.microsoft.com/office/2006/metadata/properties" xmlns:ns3="aaa32805-7aaf-4760-85de-3e2c8bbb92c1" xmlns:ns4="45728aa8-8d75-454f-8e78-8fa54be1ed29" targetNamespace="http://schemas.microsoft.com/office/2006/metadata/properties" ma:root="true" ma:fieldsID="1bdf3d8bd2e089d9328da7c7be90db17" ns3:_="" ns4:_="">
    <xsd:import namespace="aaa32805-7aaf-4760-85de-3e2c8bbb92c1"/>
    <xsd:import namespace="45728aa8-8d75-454f-8e78-8fa54be1ed2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a32805-7aaf-4760-85de-3e2c8bbb92c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728aa8-8d75-454f-8e78-8fa54be1ed2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508110-09EE-44D0-B274-7A5B966C6576}">
  <ds:schemaRefs>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45728aa8-8d75-454f-8e78-8fa54be1ed29"/>
    <ds:schemaRef ds:uri="aaa32805-7aaf-4760-85de-3e2c8bbb92c1"/>
    <ds:schemaRef ds:uri="http://schemas.microsoft.com/office/2006/metadata/properties"/>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C681FF93-1011-4871-8EAC-0F0E0B627364}">
  <ds:schemaRefs>
    <ds:schemaRef ds:uri="45728aa8-8d75-454f-8e78-8fa54be1ed29"/>
    <ds:schemaRef ds:uri="aaa32805-7aaf-4760-85de-3e2c8bbb92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3E39775-4FDA-41CD-9907-7BCE4E762B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1945</TotalTime>
  <Words>11929</Words>
  <Application>Microsoft Office PowerPoint</Application>
  <PresentationFormat>Widescreen</PresentationFormat>
  <Paragraphs>1672</Paragraphs>
  <Slides>96</Slides>
  <Notes>96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96</vt:i4>
      </vt:variant>
    </vt:vector>
  </HeadingPairs>
  <TitlesOfParts>
    <vt:vector size="107" baseType="lpstr">
      <vt:lpstr>Arial</vt:lpstr>
      <vt:lpstr>Calibri</vt:lpstr>
      <vt:lpstr>Calibri Light</vt:lpstr>
      <vt:lpstr>Cambria Math</vt:lpstr>
      <vt:lpstr>Segoe UI</vt:lpstr>
      <vt:lpstr>Segoe UI Light</vt:lpstr>
      <vt:lpstr>Slack-Lato</vt:lpstr>
      <vt:lpstr>Wingdings</vt:lpstr>
      <vt:lpstr>MS Brand White 16-9_Dec-2013</vt:lpstr>
      <vt:lpstr>Office Theme</vt:lpstr>
      <vt:lpstr>1_Office Theme</vt:lpstr>
      <vt:lpstr>PowerPoint Presentation</vt:lpstr>
      <vt:lpstr>PowerPoint Presentation</vt:lpstr>
      <vt:lpstr>PowerPoint Presentation</vt:lpstr>
      <vt:lpstr>PowerPoint Presentation</vt:lpstr>
      <vt:lpstr>PowerPoint Presentation</vt:lpstr>
      <vt:lpstr>1. Requirements &amp; Overview   2. CaPC Protocol  3. Empirical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Requirements &amp; Overview   2. CaPC Protocol  3. Empirical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Requirements &amp; Overview   2. CaPC Protocol  3. Empirical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Backup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Dziedzic</dc:creator>
  <cp:lastModifiedBy>Adam Dziedzic</cp:lastModifiedBy>
  <cp:revision>71</cp:revision>
  <dcterms:created xsi:type="dcterms:W3CDTF">2020-05-10T15:56:24Z</dcterms:created>
  <dcterms:modified xsi:type="dcterms:W3CDTF">2021-09-28T15:53:34Z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0x010100B1233ABAAE4B484887E2C69717567EDE</vt:lpwstr>
  </property>
</Properties>
</file>